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Lst>
  <p:notesMasterIdLst>
    <p:notesMasterId r:id="rId125"/>
  </p:notesMasterIdLst>
  <p:sldIdLst>
    <p:sldId id="2314" r:id="rId3"/>
    <p:sldId id="10331" r:id="rId4"/>
    <p:sldId id="10811" r:id="rId5"/>
    <p:sldId id="10444" r:id="rId6"/>
    <p:sldId id="10897" r:id="rId7"/>
    <p:sldId id="10898" r:id="rId8"/>
    <p:sldId id="10860" r:id="rId9"/>
    <p:sldId id="10861" r:id="rId10"/>
    <p:sldId id="10862" r:id="rId11"/>
    <p:sldId id="10863" r:id="rId12"/>
    <p:sldId id="10874" r:id="rId13"/>
    <p:sldId id="10875" r:id="rId14"/>
    <p:sldId id="10864" r:id="rId15"/>
    <p:sldId id="10865" r:id="rId16"/>
    <p:sldId id="10866" r:id="rId17"/>
    <p:sldId id="10812" r:id="rId18"/>
    <p:sldId id="10237" r:id="rId19"/>
    <p:sldId id="10815" r:id="rId20"/>
    <p:sldId id="10333" r:id="rId21"/>
    <p:sldId id="10334" r:id="rId22"/>
    <p:sldId id="10335" r:id="rId23"/>
    <p:sldId id="10336" r:id="rId24"/>
    <p:sldId id="10337" r:id="rId25"/>
    <p:sldId id="10338" r:id="rId26"/>
    <p:sldId id="10339" r:id="rId27"/>
    <p:sldId id="10340" r:id="rId28"/>
    <p:sldId id="10341" r:id="rId29"/>
    <p:sldId id="10342" r:id="rId30"/>
    <p:sldId id="10343" r:id="rId31"/>
    <p:sldId id="10344" r:id="rId32"/>
    <p:sldId id="10345" r:id="rId33"/>
    <p:sldId id="10346" r:id="rId34"/>
    <p:sldId id="10354" r:id="rId35"/>
    <p:sldId id="10355" r:id="rId36"/>
    <p:sldId id="10813" r:id="rId37"/>
    <p:sldId id="10349" r:id="rId38"/>
    <p:sldId id="10351" r:id="rId39"/>
    <p:sldId id="10352" r:id="rId40"/>
    <p:sldId id="10356" r:id="rId41"/>
    <p:sldId id="10358" r:id="rId42"/>
    <p:sldId id="10814" r:id="rId43"/>
    <p:sldId id="10429" r:id="rId44"/>
    <p:sldId id="10896" r:id="rId45"/>
    <p:sldId id="10819" r:id="rId46"/>
    <p:sldId id="10452" r:id="rId47"/>
    <p:sldId id="10453" r:id="rId48"/>
    <p:sldId id="10431" r:id="rId49"/>
    <p:sldId id="10464" r:id="rId50"/>
    <p:sldId id="10449" r:id="rId51"/>
    <p:sldId id="10837" r:id="rId52"/>
    <p:sldId id="10467" r:id="rId53"/>
    <p:sldId id="10454" r:id="rId54"/>
    <p:sldId id="10432" r:id="rId55"/>
    <p:sldId id="10748" r:id="rId56"/>
    <p:sldId id="10433" r:id="rId57"/>
    <p:sldId id="10820" r:id="rId58"/>
    <p:sldId id="10821" r:id="rId59"/>
    <p:sldId id="10822" r:id="rId60"/>
    <p:sldId id="10823" r:id="rId61"/>
    <p:sldId id="10824" r:id="rId62"/>
    <p:sldId id="10825" r:id="rId63"/>
    <p:sldId id="10827" r:id="rId64"/>
    <p:sldId id="10876" r:id="rId65"/>
    <p:sldId id="10877" r:id="rId66"/>
    <p:sldId id="10887" r:id="rId67"/>
    <p:sldId id="10878" r:id="rId68"/>
    <p:sldId id="10879" r:id="rId69"/>
    <p:sldId id="10880" r:id="rId70"/>
    <p:sldId id="10881" r:id="rId71"/>
    <p:sldId id="10882" r:id="rId72"/>
    <p:sldId id="10888" r:id="rId73"/>
    <p:sldId id="10889" r:id="rId74"/>
    <p:sldId id="10890" r:id="rId75"/>
    <p:sldId id="10891" r:id="rId76"/>
    <p:sldId id="10884" r:id="rId77"/>
    <p:sldId id="10892" r:id="rId78"/>
    <p:sldId id="10893" r:id="rId79"/>
    <p:sldId id="10886" r:id="rId80"/>
    <p:sldId id="10894" r:id="rId81"/>
    <p:sldId id="10895" r:id="rId82"/>
    <p:sldId id="10829" r:id="rId83"/>
    <p:sldId id="10434" r:id="rId84"/>
    <p:sldId id="10448" r:id="rId85"/>
    <p:sldId id="10461" r:id="rId86"/>
    <p:sldId id="10450" r:id="rId87"/>
    <p:sldId id="10462" r:id="rId88"/>
    <p:sldId id="10463" r:id="rId89"/>
    <p:sldId id="10435" r:id="rId90"/>
    <p:sldId id="10830" r:id="rId91"/>
    <p:sldId id="10832" r:id="rId92"/>
    <p:sldId id="10831" r:id="rId93"/>
    <p:sldId id="10833" r:id="rId94"/>
    <p:sldId id="10834" r:id="rId95"/>
    <p:sldId id="10836" r:id="rId96"/>
    <p:sldId id="10835" r:id="rId97"/>
    <p:sldId id="10838" r:id="rId98"/>
    <p:sldId id="10839" r:id="rId99"/>
    <p:sldId id="10841" r:id="rId100"/>
    <p:sldId id="10455" r:id="rId101"/>
    <p:sldId id="10466" r:id="rId102"/>
    <p:sldId id="10843" r:id="rId103"/>
    <p:sldId id="10844" r:id="rId104"/>
    <p:sldId id="10845" r:id="rId105"/>
    <p:sldId id="10846" r:id="rId106"/>
    <p:sldId id="10842" r:id="rId107"/>
    <p:sldId id="10847" r:id="rId108"/>
    <p:sldId id="10848" r:id="rId109"/>
    <p:sldId id="10849" r:id="rId110"/>
    <p:sldId id="10850" r:id="rId111"/>
    <p:sldId id="10857" r:id="rId112"/>
    <p:sldId id="10851" r:id="rId113"/>
    <p:sldId id="10856" r:id="rId114"/>
    <p:sldId id="10858" r:id="rId115"/>
    <p:sldId id="10852" r:id="rId116"/>
    <p:sldId id="10853" r:id="rId117"/>
    <p:sldId id="10854" r:id="rId118"/>
    <p:sldId id="10855" r:id="rId119"/>
    <p:sldId id="10859" r:id="rId120"/>
    <p:sldId id="10443" r:id="rId121"/>
    <p:sldId id="10445" r:id="rId122"/>
    <p:sldId id="10447" r:id="rId123"/>
    <p:sldId id="10321" r:id="rId1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cmAuthor id="2" name="zhiqin xu" initials="zx" lastIdx="1" clrIdx="1"/>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7"/>
    <a:srgbClr val="FF9966"/>
    <a:srgbClr val="002B7F"/>
    <a:srgbClr val="1D41D5"/>
    <a:srgbClr val="3232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22" autoAdjust="0"/>
    <p:restoredTop sz="89457" autoAdjust="0"/>
  </p:normalViewPr>
  <p:slideViewPr>
    <p:cSldViewPr snapToGrid="0">
      <p:cViewPr varScale="1">
        <p:scale>
          <a:sx n="85" d="100"/>
          <a:sy n="85" d="100"/>
        </p:scale>
        <p:origin x="186" y="48"/>
      </p:cViewPr>
      <p:guideLst/>
    </p:cSldViewPr>
  </p:slideViewPr>
  <p:notesTextViewPr>
    <p:cViewPr>
      <p:scale>
        <a:sx n="3" d="2"/>
        <a:sy n="3" d="2"/>
      </p:scale>
      <p:origin x="0" y="0"/>
    </p:cViewPr>
  </p:notesTextViewPr>
  <p:sorterViewPr>
    <p:cViewPr>
      <p:scale>
        <a:sx n="200" d="100"/>
        <a:sy n="200" d="100"/>
      </p:scale>
      <p:origin x="0" y="-4236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5-09-02T19:26:15.214"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2025/11/6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rtl="0" eaLnBrk="1" fontAlgn="t" latinLnBrk="0" hangingPunct="1"/>
            <a:endParaRPr lang="zh-CN" altLang="zh-CN" sz="1800" b="0" i="0" u="none" strike="noStrike"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B3FB6C25-FFE4-4126-ADF1-3137FE8DB2D2}" type="slidenum">
              <a:rPr lang="zh-CN" altLang="en-US" smtClean="0"/>
              <a:t>84</a:t>
            </a:fld>
            <a:endParaRPr lang="zh-CN" altLang="en-US"/>
          </a:p>
        </p:txBody>
      </p:sp>
    </p:spTree>
    <p:extLst>
      <p:ext uri="{BB962C8B-B14F-4D97-AF65-F5344CB8AC3E}">
        <p14:creationId xmlns:p14="http://schemas.microsoft.com/office/powerpoint/2010/main" val="231005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rtl="0" eaLnBrk="1" fontAlgn="t" latinLnBrk="0" hangingPunct="1"/>
            <a:endParaRPr lang="zh-CN" altLang="zh-CN" sz="1200" b="0" i="0" u="none" strike="noStrike"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B3FB6C25-FFE4-4126-ADF1-3137FE8DB2D2}" type="slidenum">
              <a:rPr lang="zh-CN" altLang="en-US" smtClean="0"/>
              <a:t>86</a:t>
            </a:fld>
            <a:endParaRPr lang="zh-CN" altLang="en-US"/>
          </a:p>
        </p:txBody>
      </p:sp>
    </p:spTree>
    <p:extLst>
      <p:ext uri="{BB962C8B-B14F-4D97-AF65-F5344CB8AC3E}">
        <p14:creationId xmlns:p14="http://schemas.microsoft.com/office/powerpoint/2010/main" val="464460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C481-6192-760C-CDC1-768BFDDF23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D3AD15-35DB-26FA-0623-0999C3A6A2B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19A794-A127-DF6F-4B75-07740A24CBF6}"/>
              </a:ext>
            </a:extLst>
          </p:cNvPr>
          <p:cNvSpPr>
            <a:spLocks noGrp="1"/>
          </p:cNvSpPr>
          <p:nvPr>
            <p:ph type="body" idx="1"/>
          </p:nvPr>
        </p:nvSpPr>
        <p:spPr/>
        <p:txBody>
          <a:bodyPr/>
          <a:lstStyle/>
          <a:p>
            <a:pPr marL="0" algn="l" rtl="0" eaLnBrk="1" fontAlgn="t" latinLnBrk="0" hangingPunct="1"/>
            <a:endParaRPr lang="zh-CN" altLang="zh-CN" sz="1200" b="0" i="0" u="none" strike="noStrike" dirty="0">
              <a:effectLst/>
              <a:latin typeface="Arial" panose="020B0604020202020204" pitchFamily="34" charset="0"/>
            </a:endParaRPr>
          </a:p>
        </p:txBody>
      </p:sp>
      <p:sp>
        <p:nvSpPr>
          <p:cNvPr id="4" name="灯片编号占位符 3">
            <a:extLst>
              <a:ext uri="{FF2B5EF4-FFF2-40B4-BE49-F238E27FC236}">
                <a16:creationId xmlns:a16="http://schemas.microsoft.com/office/drawing/2014/main" id="{01046376-AFF3-2F16-5EB7-120945A62B45}"/>
              </a:ext>
            </a:extLst>
          </p:cNvPr>
          <p:cNvSpPr>
            <a:spLocks noGrp="1"/>
          </p:cNvSpPr>
          <p:nvPr>
            <p:ph type="sldNum" sz="quarter" idx="5"/>
          </p:nvPr>
        </p:nvSpPr>
        <p:spPr/>
        <p:txBody>
          <a:bodyPr/>
          <a:lstStyle/>
          <a:p>
            <a:fld id="{B3FB6C25-FFE4-4126-ADF1-3137FE8DB2D2}" type="slidenum">
              <a:rPr lang="zh-CN" altLang="en-US" smtClean="0"/>
              <a:t>87</a:t>
            </a:fld>
            <a:endParaRPr lang="zh-CN" altLang="en-US"/>
          </a:p>
        </p:txBody>
      </p:sp>
    </p:spTree>
    <p:extLst>
      <p:ext uri="{BB962C8B-B14F-4D97-AF65-F5344CB8AC3E}">
        <p14:creationId xmlns:p14="http://schemas.microsoft.com/office/powerpoint/2010/main" val="4224442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2025/11/6</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2025/11/6</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3882094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409048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241551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3578412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2133913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532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2787789926"/>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2025/11/6</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472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2025/11/6</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extLst>
      <p:ext uri="{BB962C8B-B14F-4D97-AF65-F5344CB8AC3E}">
        <p14:creationId xmlns:p14="http://schemas.microsoft.com/office/powerpoint/2010/main" val="1612764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2.png"/><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0"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just" defTabSz="1219200" rtl="0" eaLnBrk="1" latinLnBrk="0" hangingPunct="1">
        <a:lnSpc>
          <a:spcPct val="120000"/>
        </a:lnSpc>
        <a:spcBef>
          <a:spcPts val="0"/>
        </a:spcBef>
        <a:spcAft>
          <a:spcPts val="635"/>
        </a:spcAft>
        <a:buSzPct val="80000"/>
        <a:buFontTx/>
        <a:buNone/>
        <a:defRPr sz="2400" b="1" kern="1200">
          <a:solidFill>
            <a:schemeClr val="tx2"/>
          </a:solidFill>
          <a:latin typeface="微软雅黑" panose="020B0503020204020204" pitchFamily="34" charset="-122"/>
          <a:ea typeface="微软雅黑" panose="020B0503020204020204" pitchFamily="34" charset="-122"/>
          <a:cs typeface="+mn-cs"/>
        </a:defRPr>
      </a:lvl1pPr>
      <a:lvl2pPr marL="609600" indent="0" algn="just" defTabSz="1219200" rtl="0" eaLnBrk="1" latinLnBrk="0" hangingPunct="1">
        <a:lnSpc>
          <a:spcPct val="120000"/>
        </a:lnSpc>
        <a:spcBef>
          <a:spcPts val="0"/>
        </a:spcBef>
        <a:spcAft>
          <a:spcPts val="635"/>
        </a:spcAft>
        <a:buSzPct val="70000"/>
        <a:buFontTx/>
        <a:buNone/>
        <a:defRPr sz="2000" b="1" kern="1200">
          <a:solidFill>
            <a:schemeClr val="tx2"/>
          </a:solidFill>
          <a:latin typeface="微软雅黑" panose="020B0503020204020204" pitchFamily="34" charset="-122"/>
          <a:ea typeface="微软雅黑" panose="020B0503020204020204" pitchFamily="34" charset="-122"/>
          <a:cs typeface="+mn-cs"/>
        </a:defRPr>
      </a:lvl2pPr>
      <a:lvl3pPr marL="1219200" indent="0" algn="just" defTabSz="1219200" rtl="0" eaLnBrk="1" latinLnBrk="0" hangingPunct="1">
        <a:lnSpc>
          <a:spcPct val="120000"/>
        </a:lnSpc>
        <a:spcBef>
          <a:spcPts val="0"/>
        </a:spcBef>
        <a:spcAft>
          <a:spcPts val="635"/>
        </a:spcAft>
        <a:buSzPct val="60000"/>
        <a:buFontTx/>
        <a:buNone/>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0"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144448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just" defTabSz="1219200" rtl="0" eaLnBrk="1" latinLnBrk="0" hangingPunct="1">
        <a:lnSpc>
          <a:spcPct val="120000"/>
        </a:lnSpc>
        <a:spcBef>
          <a:spcPts val="0"/>
        </a:spcBef>
        <a:spcAft>
          <a:spcPts val="635"/>
        </a:spcAft>
        <a:buSzPct val="80000"/>
        <a:buFontTx/>
        <a:buNone/>
        <a:defRPr sz="2400" b="1" kern="1200">
          <a:solidFill>
            <a:schemeClr val="tx2"/>
          </a:solidFill>
          <a:latin typeface="微软雅黑" panose="020B0503020204020204" pitchFamily="34" charset="-122"/>
          <a:ea typeface="微软雅黑" panose="020B0503020204020204" pitchFamily="34" charset="-122"/>
          <a:cs typeface="+mn-cs"/>
        </a:defRPr>
      </a:lvl1pPr>
      <a:lvl2pPr marL="609600" indent="0" algn="just" defTabSz="1219200" rtl="0" eaLnBrk="1" latinLnBrk="0" hangingPunct="1">
        <a:lnSpc>
          <a:spcPct val="120000"/>
        </a:lnSpc>
        <a:spcBef>
          <a:spcPts val="0"/>
        </a:spcBef>
        <a:spcAft>
          <a:spcPts val="635"/>
        </a:spcAft>
        <a:buSzPct val="70000"/>
        <a:buFontTx/>
        <a:buNone/>
        <a:defRPr sz="2000" b="1" kern="1200">
          <a:solidFill>
            <a:schemeClr val="tx2"/>
          </a:solidFill>
          <a:latin typeface="微软雅黑" panose="020B0503020204020204" pitchFamily="34" charset="-122"/>
          <a:ea typeface="微软雅黑" panose="020B0503020204020204" pitchFamily="34" charset="-122"/>
          <a:cs typeface="+mn-cs"/>
        </a:defRPr>
      </a:lvl2pPr>
      <a:lvl3pPr marL="1219200" indent="0" algn="just" defTabSz="1219200" rtl="0" eaLnBrk="1" latinLnBrk="0" hangingPunct="1">
        <a:lnSpc>
          <a:spcPct val="120000"/>
        </a:lnSpc>
        <a:spcBef>
          <a:spcPts val="0"/>
        </a:spcBef>
        <a:spcAft>
          <a:spcPts val="635"/>
        </a:spcAft>
        <a:buSzPct val="60000"/>
        <a:buFontTx/>
        <a:buNone/>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30.png"/><Relationship Id="rId1" Type="http://schemas.openxmlformats.org/officeDocument/2006/relationships/slideLayout" Target="../slideLayouts/slideLayout14.xml"/><Relationship Id="rId5" Type="http://schemas.openxmlformats.org/officeDocument/2006/relationships/image" Target="../media/image1160.png"/><Relationship Id="rId4" Type="http://schemas.openxmlformats.org/officeDocument/2006/relationships/image" Target="../media/image126.png"/></Relationships>
</file>

<file path=ppt/slides/_rels/slide101.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7.png"/><Relationship Id="rId1" Type="http://schemas.openxmlformats.org/officeDocument/2006/relationships/slideLayout" Target="../slideLayouts/slideLayout14.xml"/><Relationship Id="rId6" Type="http://schemas.openxmlformats.org/officeDocument/2006/relationships/image" Target="../media/image1230.png"/><Relationship Id="rId5" Type="http://schemas.openxmlformats.org/officeDocument/2006/relationships/image" Target="../media/image1220.png"/><Relationship Id="rId4" Type="http://schemas.openxmlformats.org/officeDocument/2006/relationships/image" Target="../media/image1210.png"/></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14.xml"/><Relationship Id="rId4" Type="http://schemas.openxmlformats.org/officeDocument/2006/relationships/image" Target="../media/image1250.png"/></Relationships>
</file>

<file path=ppt/slides/_rels/slide108.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27.png"/><Relationship Id="rId1" Type="http://schemas.openxmlformats.org/officeDocument/2006/relationships/slideLayout" Target="../slideLayouts/slideLayout14.xml"/><Relationship Id="rId5" Type="http://schemas.openxmlformats.org/officeDocument/2006/relationships/image" Target="../media/image133.png"/><Relationship Id="rId4" Type="http://schemas.openxmlformats.org/officeDocument/2006/relationships/image" Target="../media/image13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kaggle.com/competitions/cnn-cifar-10" TargetMode="Externa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1.pn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7.png"/><Relationship Id="rId1" Type="http://schemas.openxmlformats.org/officeDocument/2006/relationships/slideLayout" Target="../slideLayouts/slideLayout14.xml"/><Relationship Id="rId5" Type="http://schemas.openxmlformats.org/officeDocument/2006/relationships/image" Target="../media/image137.png"/><Relationship Id="rId4" Type="http://schemas.openxmlformats.org/officeDocument/2006/relationships/image" Target="../media/image136.png"/></Relationships>
</file>

<file path=ppt/slides/_rels/slide112.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40.png"/><Relationship Id="rId1" Type="http://schemas.openxmlformats.org/officeDocument/2006/relationships/slideLayout" Target="../slideLayouts/slideLayout1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1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4.xml"/><Relationship Id="rId5" Type="http://schemas.openxmlformats.org/officeDocument/2006/relationships/image" Target="../media/image146.png"/><Relationship Id="rId4" Type="http://schemas.openxmlformats.org/officeDocument/2006/relationships/image" Target="../media/image145.png"/></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40.png"/><Relationship Id="rId5" Type="http://schemas.openxmlformats.org/officeDocument/2006/relationships/image" Target="../media/image151.png"/><Relationship Id="rId4" Type="http://schemas.openxmlformats.org/officeDocument/2006/relationships/image" Target="../media/image14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7.png"/><Relationship Id="rId1" Type="http://schemas.openxmlformats.org/officeDocument/2006/relationships/slideLayout" Target="../slideLayouts/slideLayout14.xml"/><Relationship Id="rId5" Type="http://schemas.openxmlformats.org/officeDocument/2006/relationships/image" Target="../media/image155.png"/><Relationship Id="rId4" Type="http://schemas.openxmlformats.org/officeDocument/2006/relationships/image" Target="../media/image154.png"/></Relationships>
</file>

<file path=ppt/slides/_rels/slide11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30.png"/><Relationship Id="rId1" Type="http://schemas.openxmlformats.org/officeDocument/2006/relationships/slideLayout" Target="../slideLayouts/slideLayout14.xml"/><Relationship Id="rId4" Type="http://schemas.openxmlformats.org/officeDocument/2006/relationships/image" Target="../media/image157.png"/></Relationships>
</file>

<file path=ppt/slides/_rels/slide119.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image" Target="../media/image158.GIF"/><Relationship Id="rId1" Type="http://schemas.openxmlformats.org/officeDocument/2006/relationships/slideLayout" Target="../slideLayouts/slideLayout14.xml"/><Relationship Id="rId4" Type="http://schemas.openxmlformats.org/officeDocument/2006/relationships/image" Target="../media/image159.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aggle.com/competitions/lstm-transformers-2/overview" TargetMode="Externa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kaggle.com/competitions/mnist-and-mlp-2"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ggle.com/competitions/mnist-and-mlp-2"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competitions/mnist-and-mlp-2" TargetMode="External"/><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1.png"/><Relationship Id="rId1" Type="http://schemas.openxmlformats.org/officeDocument/2006/relationships/slideLayout" Target="../slideLayouts/slideLayout6.xml"/><Relationship Id="rId4" Type="http://schemas.openxmlformats.org/officeDocument/2006/relationships/image" Target="../media/image2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3" Type="http://schemas.openxmlformats.org/officeDocument/2006/relationships/image" Target="../media/image330.png"/><Relationship Id="rId7" Type="http://schemas.openxmlformats.org/officeDocument/2006/relationships/image" Target="../media/image370.png"/><Relationship Id="rId12"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6.xml"/><Relationship Id="rId6" Type="http://schemas.openxmlformats.org/officeDocument/2006/relationships/image" Target="../media/image360.png"/><Relationship Id="rId11" Type="http://schemas.openxmlformats.org/officeDocument/2006/relationships/image" Target="../media/image41.png"/><Relationship Id="rId5" Type="http://schemas.openxmlformats.org/officeDocument/2006/relationships/image" Target="../media/image350.png"/><Relationship Id="rId10" Type="http://schemas.openxmlformats.org/officeDocument/2006/relationships/image" Target="../media/image401.png"/><Relationship Id="rId4" Type="http://schemas.openxmlformats.org/officeDocument/2006/relationships/image" Target="../media/image340.png"/><Relationship Id="rId9" Type="http://schemas.openxmlformats.org/officeDocument/2006/relationships/image" Target="../media/image390.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4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0.png"/><Relationship Id="rId1" Type="http://schemas.openxmlformats.org/officeDocument/2006/relationships/slideLayout" Target="../slideLayouts/slideLayout14.xml"/><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comments" Target="../comments/comment1.xml"/><Relationship Id="rId2"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760.png"/><Relationship Id="rId5" Type="http://schemas.openxmlformats.org/officeDocument/2006/relationships/image" Target="../media/image76.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6.jpeg"/><Relationship Id="rId1" Type="http://schemas.openxmlformats.org/officeDocument/2006/relationships/slideLayout" Target="../slideLayouts/slideLayout14.xml"/><Relationship Id="rId4" Type="http://schemas.openxmlformats.org/officeDocument/2006/relationships/image" Target="../media/image150.png"/></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image" Target="../media/image790.png"/><Relationship Id="rId1" Type="http://schemas.openxmlformats.org/officeDocument/2006/relationships/slideLayout" Target="../slideLayouts/slideLayout14.xml"/><Relationship Id="rId5" Type="http://schemas.openxmlformats.org/officeDocument/2006/relationships/image" Target="../media/image112.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1800.png"/><Relationship Id="rId7" Type="http://schemas.openxmlformats.org/officeDocument/2006/relationships/image" Target="../media/image820.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10.png"/><Relationship Id="rId5" Type="http://schemas.openxmlformats.org/officeDocument/2006/relationships/image" Target="../media/image200.png"/><Relationship Id="rId4" Type="http://schemas.openxmlformats.org/officeDocument/2006/relationships/image" Target="../media/image1900.png"/><Relationship Id="rId9" Type="http://schemas.openxmlformats.org/officeDocument/2006/relationships/image" Target="../media/image240.png"/></Relationships>
</file>

<file path=ppt/slides/_rels/slide8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competitions/mnist-and-mlp-2" TargetMode="External"/><Relationship Id="rId2" Type="http://schemas.openxmlformats.org/officeDocument/2006/relationships/hyperlink" Target="http://www.kaggle.com/" TargetMode="Externa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hyperlink" Target="https://www.kaggle.com/competitions/lstm-transformers-2/overview" TargetMode="External"/><Relationship Id="rId4" Type="http://schemas.openxmlformats.org/officeDocument/2006/relationships/hyperlink" Target="https://www.kaggle.com/competitions/cnn-cifar-10"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900.png"/></Relationships>
</file>

<file path=ppt/slides/_rels/slide92.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09.png"/><Relationship Id="rId1" Type="http://schemas.openxmlformats.org/officeDocument/2006/relationships/slideLayout" Target="../slideLayouts/slideLayout1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900.png"/><Relationship Id="rId4" Type="http://schemas.openxmlformats.org/officeDocument/2006/relationships/image" Target="../media/image108.png"/></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40.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4.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8.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23.png"/><Relationship Id="rId1" Type="http://schemas.openxmlformats.org/officeDocument/2006/relationships/slideLayout" Target="../slideLayouts/slideLayout14.xml"/><Relationship Id="rId5" Type="http://schemas.openxmlformats.org/officeDocument/2006/relationships/image" Target="../media/image1090.png"/><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2" Type="http://schemas.openxmlformats.org/officeDocument/2006/relationships/image" Target="../media/image110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 y="3694681"/>
            <a:ext cx="12192000" cy="2769989"/>
          </a:xfrm>
          <a:prstGeom prst="rect">
            <a:avLst/>
          </a:prstGeom>
          <a:noFill/>
        </p:spPr>
        <p:txBody>
          <a:bodyPr wrap="square" rtlCol="0" anchor="ctr">
            <a:spAutoFit/>
          </a:bodyPr>
          <a:lstStyle/>
          <a:p>
            <a:pPr indent="0" algn="ctr" defTabSz="864235" fontAlgn="auto">
              <a:lnSpc>
                <a:spcPct val="100000"/>
              </a:lnSpc>
              <a:spcAft>
                <a:spcPts val="2400"/>
              </a:spcAft>
              <a:defRPr/>
            </a:pPr>
            <a:r>
              <a:rPr kumimoji="0" lang="zh-CN" altLang="en-US" sz="5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数据与神经网络结构</a:t>
            </a:r>
            <a:endParaRPr kumimoji="0" lang="en-US" altLang="zh-CN" sz="5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indent="0" algn="ctr" defTabSz="864235" fontAlgn="auto">
              <a:lnSpc>
                <a:spcPct val="100000"/>
              </a:lnSpc>
              <a:spcAft>
                <a:spcPts val="2400"/>
              </a:spcAft>
              <a:defRPr/>
            </a:pPr>
            <a:r>
              <a:rPr lang="zh-CN" altLang="en-US" sz="2000" dirty="0">
                <a:solidFill>
                  <a:schemeClr val="bg1"/>
                </a:solidFill>
                <a:latin typeface="微软雅黑" panose="020B0503020204020204" pitchFamily="34" charset="-122"/>
                <a:ea typeface="微软雅黑" panose="020B0503020204020204" pitchFamily="34" charset="-122"/>
              </a:rPr>
              <a:t>许志钦</a:t>
            </a:r>
          </a:p>
          <a:p>
            <a:pPr indent="0" algn="ctr" defTabSz="864235" fontAlgn="auto">
              <a:lnSpc>
                <a:spcPct val="100000"/>
              </a:lnSpc>
              <a:spcAft>
                <a:spcPts val="2400"/>
              </a:spcAft>
              <a:defRPr/>
            </a:pPr>
            <a:r>
              <a:rPr lang="zh-CN" altLang="en-US" sz="2000" dirty="0">
                <a:solidFill>
                  <a:schemeClr val="bg1"/>
                </a:solidFill>
                <a:latin typeface="微软雅黑" panose="020B0503020204020204" pitchFamily="34" charset="-122"/>
                <a:ea typeface="微软雅黑" panose="020B0503020204020204" pitchFamily="34" charset="-122"/>
              </a:rPr>
              <a:t>上海交通大学</a:t>
            </a:r>
            <a:endParaRPr lang="en-US" altLang="zh-CN" sz="2000" dirty="0">
              <a:solidFill>
                <a:schemeClr val="bg1"/>
              </a:solidFill>
              <a:latin typeface="微软雅黑" panose="020B0503020204020204" pitchFamily="34" charset="-122"/>
              <a:ea typeface="微软雅黑" panose="020B0503020204020204" pitchFamily="34" charset="-122"/>
            </a:endParaRPr>
          </a:p>
          <a:p>
            <a:pPr marR="0" lvl="0" indent="0" algn="ctr" defTabSz="864235" rtl="0" fontAlgn="auto">
              <a:lnSpc>
                <a:spcPct val="100000"/>
              </a:lnSpc>
              <a:spcBef>
                <a:spcPts val="0"/>
              </a:spcBef>
              <a:spcAft>
                <a:spcPts val="0"/>
              </a:spcAft>
              <a:buClrTx/>
              <a:buSzTx/>
              <a:buFontTx/>
              <a:buNone/>
              <a:defRPr/>
            </a:pPr>
            <a:fld id="{5AF4683C-15FF-4F8A-B5C3-70B8401A4B26}" type="datetime2">
              <a:rPr kumimoji="0" lang="zh-CN" altLang="en-US" sz="2000" b="0"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rPr>
              <a:pPr marR="0" lvl="0" indent="0" algn="ctr" defTabSz="864235" rtl="0" fontAlgn="auto">
                <a:lnSpc>
                  <a:spcPct val="100000"/>
                </a:lnSpc>
                <a:spcBef>
                  <a:spcPts val="0"/>
                </a:spcBef>
                <a:spcAft>
                  <a:spcPts val="0"/>
                </a:spcAft>
                <a:buClrTx/>
                <a:buSzTx/>
                <a:buFontTx/>
                <a:buNone/>
                <a:defRPr/>
              </a:pPr>
              <a:t>2025年11月6日</a:t>
            </a:fld>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6532-8CF8-7CC8-893D-9054884D2D4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00B6109-743A-33C4-A287-7A1E05E72C7C}"/>
              </a:ext>
            </a:extLst>
          </p:cNvPr>
          <p:cNvSpPr>
            <a:spLocks noGrp="1"/>
          </p:cNvSpPr>
          <p:nvPr>
            <p:ph type="title"/>
          </p:nvPr>
        </p:nvSpPr>
        <p:spPr/>
        <p:txBody>
          <a:bodyPr/>
          <a:lstStyle/>
          <a:p>
            <a:pPr>
              <a:spcBef>
                <a:spcPts val="0"/>
              </a:spcBef>
              <a:buSzPct val="100000"/>
            </a:pP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经典分类任务 </a:t>
            </a:r>
            <a:r>
              <a:rPr lang="en-US" altLang="zh-CN" spc="60" dirty="0">
                <a:ln w="3175">
                  <a:noFill/>
                  <a:prstDash val="dash"/>
                </a:ln>
                <a:latin typeface="微软雅黑" panose="020B0503020204020204" charset="-122"/>
                <a:ea typeface="微软雅黑" panose="020B0503020204020204" charset="-122"/>
                <a:cs typeface="微软雅黑" panose="020B0503020204020204" charset="-122"/>
                <a:sym typeface="+mn-ea"/>
              </a:rPr>
              <a:t>MNIST </a:t>
            </a: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数据集介绍</a:t>
            </a:r>
          </a:p>
        </p:txBody>
      </p:sp>
      <p:sp>
        <p:nvSpPr>
          <p:cNvPr id="4" name="文本框 3">
            <a:extLst>
              <a:ext uri="{FF2B5EF4-FFF2-40B4-BE49-F238E27FC236}">
                <a16:creationId xmlns:a16="http://schemas.microsoft.com/office/drawing/2014/main" id="{DC178AE6-5D79-83F6-7601-A89FF27C3A50}"/>
              </a:ext>
            </a:extLst>
          </p:cNvPr>
          <p:cNvSpPr txBox="1"/>
          <p:nvPr/>
        </p:nvSpPr>
        <p:spPr>
          <a:xfrm>
            <a:off x="3048000" y="3244334"/>
            <a:ext cx="6096000" cy="369332"/>
          </a:xfrm>
          <a:prstGeom prst="rect">
            <a:avLst/>
          </a:prstGeom>
          <a:noFill/>
        </p:spPr>
        <p:txBody>
          <a:bodyPr wrap="square">
            <a:spAutoFit/>
          </a:bodyPr>
          <a:lstStyle/>
          <a:p>
            <a:r>
              <a:rPr lang="en-US" altLang="zh-CN" b="0" i="0" dirty="0">
                <a:solidFill>
                  <a:srgbClr val="F9FAFB"/>
                </a:solidFill>
                <a:effectLst/>
                <a:latin typeface="quote-cjk-patch"/>
              </a:rPr>
              <a:t>MNIST </a:t>
            </a:r>
            <a:r>
              <a:rPr lang="zh-CN" altLang="en-US" b="0" i="0" dirty="0">
                <a:solidFill>
                  <a:srgbClr val="F9FAFB"/>
                </a:solidFill>
                <a:effectLst/>
                <a:latin typeface="quote-cjk-patch"/>
              </a:rPr>
              <a:t>是一个被广泛使用的手写数字图像数据集。</a:t>
            </a:r>
            <a:endParaRPr lang="zh-CN" altLang="en-US" dirty="0"/>
          </a:p>
        </p:txBody>
      </p:sp>
      <p:sp>
        <p:nvSpPr>
          <p:cNvPr id="5" name="文本框 4">
            <a:extLst>
              <a:ext uri="{FF2B5EF4-FFF2-40B4-BE49-F238E27FC236}">
                <a16:creationId xmlns:a16="http://schemas.microsoft.com/office/drawing/2014/main" id="{BFE89C92-3DC2-5AE7-8DA1-C7ECF32D41D8}"/>
              </a:ext>
            </a:extLst>
          </p:cNvPr>
          <p:cNvSpPr txBox="1"/>
          <p:nvPr/>
        </p:nvSpPr>
        <p:spPr>
          <a:xfrm>
            <a:off x="380999" y="1012121"/>
            <a:ext cx="11255830" cy="3731278"/>
          </a:xfrm>
          <a:prstGeom prst="rect">
            <a:avLst/>
          </a:prstGeom>
          <a:noFill/>
        </p:spPr>
        <p:txBody>
          <a:bodyPr wrap="square" rtlCol="0">
            <a:spAutoFit/>
          </a:bodyPr>
          <a:lstStyle/>
          <a:p>
            <a:pPr fontAlgn="auto">
              <a:lnSpc>
                <a:spcPct val="150000"/>
              </a:lnSpc>
            </a:pPr>
            <a:r>
              <a:rPr lang="en-US" altLang="zh-CN" sz="2000" dirty="0">
                <a:solidFill>
                  <a:schemeClr val="tx2"/>
                </a:solidFill>
                <a:latin typeface="微软雅黑" panose="020B0503020204020204" pitchFamily="34" charset="-122"/>
                <a:ea typeface="微软雅黑" panose="020B0503020204020204" pitchFamily="34" charset="-122"/>
              </a:rPr>
              <a:t>MNIST </a:t>
            </a:r>
            <a:r>
              <a:rPr lang="zh-CN" altLang="en-US" sz="2000" dirty="0">
                <a:solidFill>
                  <a:schemeClr val="tx2"/>
                </a:solidFill>
                <a:latin typeface="微软雅黑" panose="020B0503020204020204" pitchFamily="34" charset="-122"/>
                <a:ea typeface="微软雅黑" panose="020B0503020204020204" pitchFamily="34" charset="-122"/>
              </a:rPr>
              <a:t>是一个被广泛使用的手写数字图像数据集。</a:t>
            </a: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内容：</a:t>
            </a:r>
            <a:r>
              <a:rPr lang="en-US" altLang="zh-CN" sz="2000" dirty="0">
                <a:solidFill>
                  <a:schemeClr val="tx2"/>
                </a:solidFill>
                <a:latin typeface="微软雅黑" panose="020B0503020204020204" pitchFamily="34" charset="-122"/>
                <a:ea typeface="微软雅黑" panose="020B0503020204020204" pitchFamily="34" charset="-122"/>
              </a:rPr>
              <a:t>70,000 </a:t>
            </a:r>
            <a:r>
              <a:rPr lang="zh-CN" altLang="en-US" sz="2000" dirty="0">
                <a:solidFill>
                  <a:schemeClr val="tx2"/>
                </a:solidFill>
                <a:latin typeface="微软雅黑" panose="020B0503020204020204" pitchFamily="34" charset="-122"/>
                <a:ea typeface="微软雅黑" panose="020B0503020204020204" pitchFamily="34" charset="-122"/>
              </a:rPr>
              <a:t>张 </a:t>
            </a:r>
            <a:r>
              <a:rPr lang="en-US" altLang="zh-CN" sz="2000" dirty="0">
                <a:solidFill>
                  <a:schemeClr val="tx2"/>
                </a:solidFill>
                <a:latin typeface="微软雅黑" panose="020B0503020204020204" pitchFamily="34" charset="-122"/>
                <a:ea typeface="微软雅黑" panose="020B0503020204020204" pitchFamily="34" charset="-122"/>
              </a:rPr>
              <a:t>28x28 </a:t>
            </a:r>
            <a:r>
              <a:rPr lang="zh-CN" altLang="en-US" sz="2000" dirty="0">
                <a:solidFill>
                  <a:schemeClr val="tx2"/>
                </a:solidFill>
                <a:latin typeface="微软雅黑" panose="020B0503020204020204" pitchFamily="34" charset="-122"/>
                <a:ea typeface="微软雅黑" panose="020B0503020204020204" pitchFamily="34" charset="-122"/>
              </a:rPr>
              <a:t>像素的灰度手写数字图片（</a:t>
            </a:r>
            <a:r>
              <a:rPr lang="en-US" altLang="zh-CN" sz="2000" dirty="0">
                <a:solidFill>
                  <a:schemeClr val="tx2"/>
                </a:solidFill>
                <a:latin typeface="微软雅黑" panose="020B0503020204020204" pitchFamily="34" charset="-122"/>
                <a:ea typeface="微软雅黑" panose="020B0503020204020204" pitchFamily="34" charset="-122"/>
              </a:rPr>
              <a:t>0-9</a:t>
            </a:r>
            <a:r>
              <a:rPr lang="zh-CN" altLang="en-US" sz="2000" dirty="0">
                <a:solidFill>
                  <a:schemeClr val="tx2"/>
                </a:solidFill>
                <a:latin typeface="微软雅黑" panose="020B0503020204020204" pitchFamily="34" charset="-122"/>
                <a:ea typeface="微软雅黑" panose="020B0503020204020204" pitchFamily="34" charset="-122"/>
              </a:rPr>
              <a:t>）</a:t>
            </a: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划分：</a:t>
            </a:r>
            <a:r>
              <a:rPr lang="en-US" altLang="zh-CN" sz="2000" dirty="0">
                <a:solidFill>
                  <a:schemeClr val="tx2"/>
                </a:solidFill>
                <a:latin typeface="微软雅黑" panose="020B0503020204020204" pitchFamily="34" charset="-122"/>
                <a:ea typeface="微软雅黑" panose="020B0503020204020204" pitchFamily="34" charset="-122"/>
              </a:rPr>
              <a:t>60,000 </a:t>
            </a:r>
            <a:r>
              <a:rPr lang="zh-CN" altLang="en-US" sz="2000" dirty="0">
                <a:solidFill>
                  <a:schemeClr val="tx2"/>
                </a:solidFill>
                <a:latin typeface="微软雅黑" panose="020B0503020204020204" pitchFamily="34" charset="-122"/>
                <a:ea typeface="微软雅黑" panose="020B0503020204020204" pitchFamily="34" charset="-122"/>
              </a:rPr>
              <a:t>张用于训练，</a:t>
            </a:r>
            <a:r>
              <a:rPr lang="en-US" altLang="zh-CN" sz="2000" dirty="0">
                <a:solidFill>
                  <a:schemeClr val="tx2"/>
                </a:solidFill>
                <a:latin typeface="微软雅黑" panose="020B0503020204020204" pitchFamily="34" charset="-122"/>
                <a:ea typeface="微软雅黑" panose="020B0503020204020204" pitchFamily="34" charset="-122"/>
              </a:rPr>
              <a:t>10,000 </a:t>
            </a:r>
            <a:r>
              <a:rPr lang="zh-CN" altLang="en-US" sz="2000" dirty="0">
                <a:solidFill>
                  <a:schemeClr val="tx2"/>
                </a:solidFill>
                <a:latin typeface="微软雅黑" panose="020B0503020204020204" pitchFamily="34" charset="-122"/>
                <a:ea typeface="微软雅黑" panose="020B0503020204020204" pitchFamily="34" charset="-122"/>
              </a:rPr>
              <a:t>张用于测试</a:t>
            </a: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地位：由 </a:t>
            </a:r>
            <a:r>
              <a:rPr lang="en-US" altLang="zh-CN" sz="2000" dirty="0">
                <a:solidFill>
                  <a:schemeClr val="tx2"/>
                </a:solidFill>
                <a:latin typeface="微软雅黑" panose="020B0503020204020204" pitchFamily="34" charset="-122"/>
                <a:ea typeface="微软雅黑" panose="020B0503020204020204" pitchFamily="34" charset="-122"/>
              </a:rPr>
              <a:t>Yann </a:t>
            </a:r>
            <a:r>
              <a:rPr lang="en-US" altLang="zh-CN" sz="2000" dirty="0" err="1">
                <a:solidFill>
                  <a:schemeClr val="tx2"/>
                </a:solidFill>
                <a:latin typeface="微软雅黑" panose="020B0503020204020204" pitchFamily="34" charset="-122"/>
                <a:ea typeface="微软雅黑" panose="020B0503020204020204" pitchFamily="34" charset="-122"/>
              </a:rPr>
              <a:t>Lecun</a:t>
            </a:r>
            <a:r>
              <a:rPr lang="en-US" altLang="zh-CN" sz="2000" dirty="0">
                <a:solidFill>
                  <a:schemeClr val="tx2"/>
                </a:solidFill>
                <a:latin typeface="微软雅黑" panose="020B0503020204020204" pitchFamily="34" charset="-122"/>
                <a:ea typeface="微软雅黑" panose="020B0503020204020204" pitchFamily="34" charset="-122"/>
              </a:rPr>
              <a:t> </a:t>
            </a:r>
            <a:r>
              <a:rPr lang="zh-CN" altLang="en-US" sz="2000" dirty="0">
                <a:solidFill>
                  <a:schemeClr val="tx2"/>
                </a:solidFill>
                <a:latin typeface="微软雅黑" panose="020B0503020204020204" pitchFamily="34" charset="-122"/>
                <a:ea typeface="微软雅黑" panose="020B0503020204020204" pitchFamily="34" charset="-122"/>
              </a:rPr>
              <a:t>创建，是机器学习特别是图像分类领域最经典、最常用的“入门级”基准数据集，常被称为图像分类领域的“</a:t>
            </a:r>
            <a:r>
              <a:rPr lang="en-US" altLang="zh-CN" sz="2000" dirty="0">
                <a:solidFill>
                  <a:schemeClr val="tx2"/>
                </a:solidFill>
                <a:latin typeface="微软雅黑" panose="020B0503020204020204" pitchFamily="34" charset="-122"/>
                <a:ea typeface="微软雅黑" panose="020B0503020204020204" pitchFamily="34" charset="-122"/>
              </a:rPr>
              <a:t>Hello World”</a:t>
            </a:r>
          </a:p>
          <a:p>
            <a:pPr marL="457200" indent="-457200" fontAlgn="auto">
              <a:lnSpc>
                <a:spcPct val="150000"/>
              </a:lnSpc>
              <a:buFont typeface="+mj-lt"/>
              <a:buAutoNum type="arabicPeriod"/>
            </a:pPr>
            <a:endParaRPr lang="en-US" altLang="zh-CN" sz="2000" dirty="0">
              <a:solidFill>
                <a:schemeClr val="tx2"/>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CAFB6E47-915B-E8C5-BD12-755C6CB2D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3168" y="4069616"/>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4906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16" name="圆角矩形 19">
            <a:extLst>
              <a:ext uri="{FF2B5EF4-FFF2-40B4-BE49-F238E27FC236}">
                <a16:creationId xmlns:a16="http://schemas.microsoft.com/office/drawing/2014/main" id="{9FB44C26-C3B8-DF6D-9331-FD9A03685B8B}"/>
              </a:ext>
            </a:extLst>
          </p:cNvPr>
          <p:cNvSpPr/>
          <p:nvPr/>
        </p:nvSpPr>
        <p:spPr>
          <a:xfrm>
            <a:off x="2464447" y="2623386"/>
            <a:ext cx="7351921" cy="2937521"/>
          </a:xfrm>
          <a:prstGeom prst="roundRect">
            <a:avLst>
              <a:gd name="adj" fmla="val 9265"/>
            </a:avLst>
          </a:prstGeom>
          <a:solidFill>
            <a:schemeClr val="bg1">
              <a:lumMod val="85000"/>
              <a:alpha val="68000"/>
            </a:schemeClr>
          </a:solidFill>
          <a:ln w="25400" cap="flat" cmpd="sng" algn="ctr">
            <a:solidFill>
              <a:schemeClr val="tx2"/>
            </a:solidFill>
            <a:prstDash val="solid"/>
            <a:miter lim="800000"/>
          </a:ln>
        </p:spPr>
        <p:txBody>
          <a:bodyPr rtlCol="0" anchor="ct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嵌入层：更多的位置编码</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72944AB-4014-813D-B299-22DEEDCF38C7}"/>
                  </a:ext>
                </a:extLst>
              </p:cNvPr>
              <p:cNvSpPr txBox="1"/>
              <p:nvPr/>
            </p:nvSpPr>
            <p:spPr>
              <a:xfrm>
                <a:off x="2294246" y="854598"/>
                <a:ext cx="8051165" cy="4903458"/>
              </a:xfrm>
              <a:prstGeom prst="rect">
                <a:avLst/>
              </a:prstGeom>
              <a:noFill/>
            </p:spPr>
            <p:txBody>
              <a:bodyPr wrap="square" rtlCol="0">
                <a:spAutoFit/>
              </a:bodyPr>
              <a:lstStyle/>
              <a:p>
                <a:pPr>
                  <a:lnSpc>
                    <a:spcPct val="125000"/>
                  </a:lnSpc>
                  <a:spcBef>
                    <a:spcPts val="600"/>
                  </a:spcBef>
                </a:pPr>
                <a:r>
                  <a:rPr lang="en-US" altLang="zh-CN" sz="2000" b="1" dirty="0">
                    <a:solidFill>
                      <a:srgbClr val="070707"/>
                    </a:solidFill>
                    <a:latin typeface="微软雅黑" panose="020B0503020204020204" pitchFamily="34" charset="-122"/>
                    <a:ea typeface="微软雅黑" panose="020B0503020204020204" pitchFamily="34" charset="-122"/>
                  </a:rPr>
                  <a:t>3.</a:t>
                </a:r>
                <a:r>
                  <a:rPr lang="zh-CN" altLang="en-US" sz="2000" b="1" dirty="0">
                    <a:solidFill>
                      <a:srgbClr val="070707"/>
                    </a:solidFill>
                    <a:latin typeface="微软雅黑" panose="020B0503020204020204" pitchFamily="34" charset="-122"/>
                    <a:ea typeface="微软雅黑" panose="020B0503020204020204" pitchFamily="34" charset="-122"/>
                  </a:rPr>
                  <a:t> 旋转位置编码（</a:t>
                </a:r>
                <a:r>
                  <a:rPr lang="en-US" altLang="zh-CN" sz="2000" b="1" dirty="0">
                    <a:solidFill>
                      <a:srgbClr val="070707"/>
                    </a:solidFill>
                    <a:latin typeface="微软雅黑" panose="020B0503020204020204" pitchFamily="34" charset="-122"/>
                    <a:ea typeface="微软雅黑" panose="020B0503020204020204" pitchFamily="34" charset="-122"/>
                  </a:rPr>
                  <a:t>Rotary Position Embedding, </a:t>
                </a:r>
                <a:r>
                  <a:rPr lang="en-US" altLang="zh-CN" sz="2000" b="1" dirty="0" err="1">
                    <a:solidFill>
                      <a:srgbClr val="070707"/>
                    </a:solidFill>
                    <a:latin typeface="微软雅黑" panose="020B0503020204020204" pitchFamily="34" charset="-122"/>
                    <a:ea typeface="微软雅黑" panose="020B0503020204020204" pitchFamily="34" charset="-122"/>
                  </a:rPr>
                  <a:t>RoPE</a:t>
                </a:r>
                <a:r>
                  <a:rPr lang="zh-CN" altLang="en-US" sz="2000" b="1" dirty="0">
                    <a:solidFill>
                      <a:srgbClr val="070707"/>
                    </a:solidFill>
                    <a:latin typeface="微软雅黑" panose="020B0503020204020204" pitchFamily="34" charset="-122"/>
                    <a:ea typeface="微软雅黑" panose="020B0503020204020204" pitchFamily="34" charset="-122"/>
                  </a:rPr>
                  <a:t>）</a:t>
                </a:r>
                <a:endParaRPr lang="en-US" altLang="zh-CN" sz="2000" b="1" dirty="0">
                  <a:solidFill>
                    <a:srgbClr val="070707"/>
                  </a:solidFill>
                  <a:latin typeface="微软雅黑" panose="020B0503020204020204" pitchFamily="34" charset="-122"/>
                  <a:ea typeface="微软雅黑" panose="020B0503020204020204" pitchFamily="34" charset="-122"/>
                </a:endParaRPr>
              </a:p>
              <a:p>
                <a:pPr>
                  <a:lnSpc>
                    <a:spcPct val="125000"/>
                  </a:lnSpc>
                  <a:spcBef>
                    <a:spcPts val="600"/>
                  </a:spcBef>
                </a:pPr>
                <a:r>
                  <a:rPr lang="zh-CN" altLang="en-US" sz="1600" dirty="0">
                    <a:solidFill>
                      <a:srgbClr val="070707"/>
                    </a:solidFill>
                    <a:latin typeface="微软雅黑" panose="020B0503020204020204" pitchFamily="34" charset="-122"/>
                    <a:ea typeface="微软雅黑" panose="020B0503020204020204" pitchFamily="34" charset="-122"/>
                  </a:rPr>
                  <a:t>旋转位置编码使用了基于绝对位置信息的旋转矩阵来表示注意力中的相对位置信息。其定义了一个</a:t>
                </a:r>
                <a:r>
                  <a:rPr lang="zh-CN" altLang="en-US" sz="1600" b="1" dirty="0">
                    <a:solidFill>
                      <a:srgbClr val="070707"/>
                    </a:solidFill>
                    <a:latin typeface="微软雅黑" panose="020B0503020204020204" pitchFamily="34" charset="-122"/>
                    <a:ea typeface="微软雅黑" panose="020B0503020204020204" pitchFamily="34" charset="-122"/>
                  </a:rPr>
                  <a:t>旋转矩阵</a:t>
                </a:r>
                <a14:m>
                  <m:oMath xmlns:m="http://schemas.openxmlformats.org/officeDocument/2006/math">
                    <m:sSub>
                      <m:sSubPr>
                        <m:ctrlPr>
                          <a:rPr lang="en-US" altLang="zh-CN" sz="1600" b="1" i="1" smtClean="0">
                            <a:solidFill>
                              <a:srgbClr val="070707"/>
                            </a:solidFill>
                            <a:latin typeface="Cambria Math" panose="02040503050406030204" pitchFamily="18" charset="0"/>
                            <a:ea typeface="微软雅黑" panose="020B0503020204020204" pitchFamily="34" charset="-122"/>
                          </a:rPr>
                        </m:ctrlPr>
                      </m:sSubPr>
                      <m:e>
                        <m:r>
                          <a:rPr lang="en-US" altLang="zh-CN" sz="1600" b="1" i="1" smtClean="0">
                            <a:solidFill>
                              <a:srgbClr val="070707"/>
                            </a:solidFill>
                            <a:latin typeface="Cambria Math" panose="02040503050406030204" pitchFamily="18" charset="0"/>
                            <a:ea typeface="微软雅黑" panose="020B0503020204020204" pitchFamily="34" charset="-122"/>
                          </a:rPr>
                          <m:t>𝑹</m:t>
                        </m:r>
                      </m:e>
                      <m:sub>
                        <m:r>
                          <a:rPr lang="en-US" altLang="zh-CN" sz="1600" b="1" i="1" smtClean="0">
                            <a:solidFill>
                              <a:srgbClr val="070707"/>
                            </a:solidFill>
                            <a:latin typeface="Cambria Math" panose="02040503050406030204" pitchFamily="18" charset="0"/>
                            <a:ea typeface="微软雅黑" panose="020B0503020204020204" pitchFamily="34" charset="-122"/>
                          </a:rPr>
                          <m:t>𝜽</m:t>
                        </m:r>
                        <m:r>
                          <a:rPr lang="en-US" altLang="zh-CN" sz="1600" b="1" i="1" smtClean="0">
                            <a:solidFill>
                              <a:srgbClr val="070707"/>
                            </a:solidFill>
                            <a:latin typeface="Cambria Math" panose="02040503050406030204" pitchFamily="18" charset="0"/>
                            <a:ea typeface="微软雅黑" panose="020B0503020204020204" pitchFamily="34" charset="-122"/>
                          </a:rPr>
                          <m:t>,</m:t>
                        </m:r>
                        <m:r>
                          <a:rPr lang="en-US" altLang="zh-CN" sz="1600" b="1" i="1" smtClean="0">
                            <a:solidFill>
                              <a:srgbClr val="070707"/>
                            </a:solidFill>
                            <a:latin typeface="Cambria Math" panose="02040503050406030204" pitchFamily="18" charset="0"/>
                            <a:ea typeface="微软雅黑" panose="020B0503020204020204" pitchFamily="34" charset="-122"/>
                          </a:rPr>
                          <m:t>𝒊</m:t>
                        </m:r>
                      </m:sub>
                    </m:sSub>
                  </m:oMath>
                </a14:m>
                <a:r>
                  <a:rPr lang="zh-CN" altLang="en-US" sz="1600" dirty="0">
                    <a:solidFill>
                      <a:srgbClr val="070707"/>
                    </a:solidFill>
                    <a:latin typeface="微软雅黑" panose="020B0503020204020204" pitchFamily="34" charset="-122"/>
                    <a:ea typeface="微软雅黑" panose="020B0503020204020204" pitchFamily="34" charset="-122"/>
                  </a:rPr>
                  <a:t>，并利用旋转矩阵中三角函数的特性，位置索引为𝑖的旋转矩阵和位置索引为𝑗的旋转矩阵的转置的乘积等同于位置索引为它们相对距离𝑖−𝑗的旋转矩阵，即</a:t>
                </a:r>
                <a14:m>
                  <m:oMath xmlns:m="http://schemas.openxmlformats.org/officeDocument/2006/math">
                    <m:sSub>
                      <m:sSubPr>
                        <m:ctrlPr>
                          <a:rPr lang="en-US" altLang="zh-CN" sz="1600" b="0" i="1" smtClean="0">
                            <a:solidFill>
                              <a:srgbClr val="070707"/>
                            </a:solidFill>
                            <a:latin typeface="Cambria Math" panose="02040503050406030204" pitchFamily="18" charset="0"/>
                            <a:ea typeface="微软雅黑" panose="020B0503020204020204" pitchFamily="34" charset="-122"/>
                          </a:rPr>
                        </m:ctrlPr>
                      </m:sSubPr>
                      <m:e>
                        <m:r>
                          <a:rPr lang="en-US" altLang="zh-CN" sz="1600" b="0" i="1" smtClean="0">
                            <a:solidFill>
                              <a:srgbClr val="070707"/>
                            </a:solidFill>
                            <a:latin typeface="Cambria Math" panose="02040503050406030204" pitchFamily="18" charset="0"/>
                            <a:ea typeface="微软雅黑" panose="020B0503020204020204" pitchFamily="34" charset="-122"/>
                          </a:rPr>
                          <m:t>𝑅</m:t>
                        </m:r>
                      </m:e>
                      <m:sub>
                        <m:r>
                          <a:rPr lang="en-US" altLang="zh-CN" sz="1600" b="0" i="1" smtClean="0">
                            <a:solidFill>
                              <a:srgbClr val="070707"/>
                            </a:solidFill>
                            <a:latin typeface="Cambria Math" panose="02040503050406030204" pitchFamily="18" charset="0"/>
                            <a:ea typeface="微软雅黑" panose="020B0503020204020204" pitchFamily="34" charset="-122"/>
                          </a:rPr>
                          <m:t>𝜃</m:t>
                        </m:r>
                        <m:r>
                          <a:rPr lang="en-US" altLang="zh-CN" sz="1600" b="0" i="1" smtClean="0">
                            <a:solidFill>
                              <a:srgbClr val="070707"/>
                            </a:solidFill>
                            <a:latin typeface="Cambria Math" panose="02040503050406030204" pitchFamily="18" charset="0"/>
                            <a:ea typeface="微软雅黑" panose="020B0503020204020204" pitchFamily="34" charset="-122"/>
                          </a:rPr>
                          <m:t>,</m:t>
                        </m:r>
                        <m:r>
                          <a:rPr lang="en-US" altLang="zh-CN" sz="1600" b="0" i="1" smtClean="0">
                            <a:solidFill>
                              <a:srgbClr val="070707"/>
                            </a:solidFill>
                            <a:latin typeface="Cambria Math" panose="02040503050406030204" pitchFamily="18" charset="0"/>
                            <a:ea typeface="微软雅黑" panose="020B0503020204020204" pitchFamily="34" charset="-122"/>
                          </a:rPr>
                          <m:t>𝑖</m:t>
                        </m:r>
                      </m:sub>
                    </m:sSub>
                    <m:r>
                      <a:rPr lang="en-US" altLang="zh-CN" sz="1600" b="0" i="1" smtClean="0">
                        <a:solidFill>
                          <a:srgbClr val="070707"/>
                        </a:solidFill>
                        <a:latin typeface="Cambria Math" panose="02040503050406030204" pitchFamily="18" charset="0"/>
                        <a:ea typeface="微软雅黑" panose="020B0503020204020204" pitchFamily="34" charset="-122"/>
                      </a:rPr>
                      <m:t>⋅</m:t>
                    </m:r>
                    <m:sSubSup>
                      <m:sSubSupPr>
                        <m:ctrlPr>
                          <a:rPr lang="en-US" altLang="zh-CN" sz="1600" b="0" i="1" smtClean="0">
                            <a:solidFill>
                              <a:srgbClr val="070707"/>
                            </a:solidFill>
                            <a:latin typeface="Cambria Math" panose="02040503050406030204" pitchFamily="18" charset="0"/>
                            <a:ea typeface="微软雅黑" panose="020B0503020204020204" pitchFamily="34" charset="-122"/>
                          </a:rPr>
                        </m:ctrlPr>
                      </m:sSubSupPr>
                      <m:e>
                        <m:r>
                          <a:rPr lang="en-US" altLang="zh-CN" sz="1600" b="0" i="1" smtClean="0">
                            <a:solidFill>
                              <a:srgbClr val="070707"/>
                            </a:solidFill>
                            <a:latin typeface="Cambria Math" panose="02040503050406030204" pitchFamily="18" charset="0"/>
                            <a:ea typeface="微软雅黑" panose="020B0503020204020204" pitchFamily="34" charset="-122"/>
                          </a:rPr>
                          <m:t>𝑅</m:t>
                        </m:r>
                      </m:e>
                      <m:sub>
                        <m:r>
                          <a:rPr lang="en-US" altLang="zh-CN" sz="1600" b="0" i="1" smtClean="0">
                            <a:solidFill>
                              <a:srgbClr val="070707"/>
                            </a:solidFill>
                            <a:latin typeface="Cambria Math" panose="02040503050406030204" pitchFamily="18" charset="0"/>
                            <a:ea typeface="微软雅黑" panose="020B0503020204020204" pitchFamily="34" charset="-122"/>
                          </a:rPr>
                          <m:t>𝜃</m:t>
                        </m:r>
                        <m:r>
                          <a:rPr lang="en-US" altLang="zh-CN" sz="1600" b="0" i="1" smtClean="0">
                            <a:solidFill>
                              <a:srgbClr val="070707"/>
                            </a:solidFill>
                            <a:latin typeface="Cambria Math" panose="02040503050406030204" pitchFamily="18" charset="0"/>
                            <a:ea typeface="微软雅黑" panose="020B0503020204020204" pitchFamily="34" charset="-122"/>
                          </a:rPr>
                          <m:t>,</m:t>
                        </m:r>
                        <m:r>
                          <a:rPr lang="en-US" altLang="zh-CN" sz="1600" b="0" i="1" smtClean="0">
                            <a:solidFill>
                              <a:srgbClr val="070707"/>
                            </a:solidFill>
                            <a:latin typeface="Cambria Math" panose="02040503050406030204" pitchFamily="18" charset="0"/>
                            <a:ea typeface="微软雅黑" panose="020B0503020204020204" pitchFamily="34" charset="-122"/>
                          </a:rPr>
                          <m:t>𝑗</m:t>
                        </m:r>
                      </m:sub>
                      <m:sup>
                        <m:r>
                          <a:rPr lang="en-US" altLang="zh-CN" sz="1600" b="0" i="1" smtClean="0">
                            <a:solidFill>
                              <a:srgbClr val="070707"/>
                            </a:solidFill>
                            <a:latin typeface="Cambria Math" panose="02040503050406030204" pitchFamily="18" charset="0"/>
                            <a:ea typeface="微软雅黑" panose="020B0503020204020204" pitchFamily="34" charset="-122"/>
                          </a:rPr>
                          <m:t>𝑇</m:t>
                        </m:r>
                      </m:sup>
                    </m:sSubSup>
                    <m:r>
                      <a:rPr lang="en-US" altLang="zh-CN" sz="1600" b="0" i="1" smtClean="0">
                        <a:solidFill>
                          <a:srgbClr val="070707"/>
                        </a:solidFill>
                        <a:latin typeface="Cambria Math" panose="02040503050406030204" pitchFamily="18" charset="0"/>
                        <a:ea typeface="微软雅黑" panose="020B0503020204020204" pitchFamily="34" charset="-122"/>
                      </a:rPr>
                      <m:t>=</m:t>
                    </m:r>
                    <m:sSub>
                      <m:sSubPr>
                        <m:ctrlPr>
                          <a:rPr lang="en-US" altLang="zh-CN" sz="1600" b="0" i="1" smtClean="0">
                            <a:solidFill>
                              <a:srgbClr val="070707"/>
                            </a:solidFill>
                            <a:latin typeface="Cambria Math" panose="02040503050406030204" pitchFamily="18" charset="0"/>
                            <a:ea typeface="微软雅黑" panose="020B0503020204020204" pitchFamily="34" charset="-122"/>
                          </a:rPr>
                        </m:ctrlPr>
                      </m:sSubPr>
                      <m:e>
                        <m:r>
                          <a:rPr lang="en-US" altLang="zh-CN" sz="1600" b="0" i="1" smtClean="0">
                            <a:solidFill>
                              <a:srgbClr val="070707"/>
                            </a:solidFill>
                            <a:latin typeface="Cambria Math" panose="02040503050406030204" pitchFamily="18" charset="0"/>
                            <a:ea typeface="微软雅黑" panose="020B0503020204020204" pitchFamily="34" charset="-122"/>
                          </a:rPr>
                          <m:t>𝑅</m:t>
                        </m:r>
                      </m:e>
                      <m:sub>
                        <m:r>
                          <a:rPr lang="en-US" altLang="zh-CN" sz="1600" b="0" i="1" smtClean="0">
                            <a:solidFill>
                              <a:srgbClr val="070707"/>
                            </a:solidFill>
                            <a:latin typeface="Cambria Math" panose="02040503050406030204" pitchFamily="18" charset="0"/>
                            <a:ea typeface="微软雅黑" panose="020B0503020204020204" pitchFamily="34" charset="-122"/>
                          </a:rPr>
                          <m:t>𝜃</m:t>
                        </m:r>
                        <m:r>
                          <a:rPr lang="en-US" altLang="zh-CN" sz="1600" b="0" i="1" smtClean="0">
                            <a:solidFill>
                              <a:srgbClr val="070707"/>
                            </a:solidFill>
                            <a:latin typeface="Cambria Math" panose="02040503050406030204" pitchFamily="18" charset="0"/>
                            <a:ea typeface="微软雅黑" panose="020B0503020204020204" pitchFamily="34" charset="-122"/>
                          </a:rPr>
                          <m:t>,</m:t>
                        </m:r>
                        <m:r>
                          <a:rPr lang="en-US" altLang="zh-CN" sz="1600" b="0" i="1" smtClean="0">
                            <a:solidFill>
                              <a:srgbClr val="070707"/>
                            </a:solidFill>
                            <a:latin typeface="Cambria Math" panose="02040503050406030204" pitchFamily="18" charset="0"/>
                            <a:ea typeface="微软雅黑" panose="020B0503020204020204" pitchFamily="34" charset="-122"/>
                          </a:rPr>
                          <m:t>𝑖</m:t>
                        </m:r>
                        <m:r>
                          <a:rPr lang="en-US" altLang="zh-CN" sz="1600" b="0" i="1" smtClean="0">
                            <a:solidFill>
                              <a:srgbClr val="070707"/>
                            </a:solidFill>
                            <a:latin typeface="Cambria Math" panose="02040503050406030204" pitchFamily="18" charset="0"/>
                            <a:ea typeface="微软雅黑" panose="020B0503020204020204" pitchFamily="34" charset="-122"/>
                          </a:rPr>
                          <m:t>−</m:t>
                        </m:r>
                        <m:r>
                          <a:rPr lang="en-US" altLang="zh-CN" sz="1600" b="0" i="1" smtClean="0">
                            <a:solidFill>
                              <a:srgbClr val="070707"/>
                            </a:solidFill>
                            <a:latin typeface="Cambria Math" panose="02040503050406030204" pitchFamily="18" charset="0"/>
                            <a:ea typeface="微软雅黑" panose="020B0503020204020204" pitchFamily="34" charset="-122"/>
                          </a:rPr>
                          <m:t>𝑗</m:t>
                        </m:r>
                      </m:sub>
                    </m:sSub>
                  </m:oMath>
                </a14:m>
                <a:r>
                  <a:rPr lang="en-US" altLang="zh-CN" sz="1600" dirty="0">
                    <a:solidFill>
                      <a:srgbClr val="070707"/>
                    </a:solidFill>
                    <a:latin typeface="微软雅黑" panose="020B0503020204020204" pitchFamily="34" charset="-122"/>
                    <a:ea typeface="微软雅黑" panose="020B0503020204020204" pitchFamily="34" charset="-122"/>
                  </a:rPr>
                  <a:t>, </a:t>
                </a:r>
                <a:r>
                  <a:rPr lang="zh-CN" altLang="en-US" sz="1600" dirty="0">
                    <a:solidFill>
                      <a:srgbClr val="070707"/>
                    </a:solidFill>
                    <a:latin typeface="微软雅黑" panose="020B0503020204020204" pitchFamily="34" charset="-122"/>
                    <a:ea typeface="微软雅黑" panose="020B0503020204020204" pitchFamily="34" charset="-122"/>
                  </a:rPr>
                  <a:t>以下公式中为简洁用</a:t>
                </a:r>
                <a14:m>
                  <m:oMath xmlns:m="http://schemas.openxmlformats.org/officeDocument/2006/math">
                    <m:r>
                      <a:rPr lang="en-US" altLang="zh-CN" sz="1600" b="0" i="1" smtClean="0">
                        <a:solidFill>
                          <a:srgbClr val="070707"/>
                        </a:solidFill>
                        <a:latin typeface="Cambria Math" panose="02040503050406030204" pitchFamily="18" charset="0"/>
                        <a:ea typeface="微软雅黑" panose="020B0503020204020204" pitchFamily="34" charset="-122"/>
                      </a:rPr>
                      <m:t>𝐻</m:t>
                    </m:r>
                  </m:oMath>
                </a14:m>
                <a:r>
                  <a:rPr lang="zh-CN" altLang="en-US" sz="1600" dirty="0">
                    <a:solidFill>
                      <a:srgbClr val="070707"/>
                    </a:solidFill>
                    <a:latin typeface="微软雅黑" panose="020B0503020204020204" pitchFamily="34" charset="-122"/>
                    <a:ea typeface="微软雅黑" panose="020B0503020204020204" pitchFamily="34" charset="-122"/>
                  </a:rPr>
                  <a:t>代替</a:t>
                </a:r>
                <a14:m>
                  <m:oMath xmlns:m="http://schemas.openxmlformats.org/officeDocument/2006/math">
                    <m:sSub>
                      <m:sSubPr>
                        <m:ctrlPr>
                          <a:rPr lang="en-US" altLang="zh-CN" sz="1600" b="0" i="1" dirty="0" smtClean="0">
                            <a:solidFill>
                              <a:srgbClr val="070707"/>
                            </a:solidFill>
                            <a:latin typeface="Cambria Math" panose="02040503050406030204" pitchFamily="18" charset="0"/>
                            <a:ea typeface="微软雅黑" panose="020B0503020204020204" pitchFamily="34" charset="-122"/>
                          </a:rPr>
                        </m:ctrlPr>
                      </m:sSubPr>
                      <m:e>
                        <m:r>
                          <a:rPr lang="en-US" altLang="zh-CN" sz="1600" b="0" i="1" dirty="0" smtClean="0">
                            <a:solidFill>
                              <a:srgbClr val="070707"/>
                            </a:solidFill>
                            <a:latin typeface="Cambria Math" panose="02040503050406030204" pitchFamily="18" charset="0"/>
                            <a:ea typeface="微软雅黑" panose="020B0503020204020204" pitchFamily="34" charset="-122"/>
                          </a:rPr>
                          <m:t>𝑑</m:t>
                        </m:r>
                      </m:e>
                      <m:sub>
                        <m:r>
                          <a:rPr lang="en-US" altLang="zh-CN" sz="1600" b="0" i="1" dirty="0" smtClean="0">
                            <a:solidFill>
                              <a:srgbClr val="070707"/>
                            </a:solidFill>
                            <a:latin typeface="Cambria Math" panose="02040503050406030204" pitchFamily="18" charset="0"/>
                            <a:ea typeface="微软雅黑" panose="020B0503020204020204" pitchFamily="34" charset="-122"/>
                          </a:rPr>
                          <m:t>𝑚</m:t>
                        </m:r>
                      </m:sub>
                    </m:sSub>
                  </m:oMath>
                </a14:m>
                <a:r>
                  <a:rPr lang="en-US" altLang="zh-CN" sz="1600" dirty="0">
                    <a:solidFill>
                      <a:srgbClr val="070707"/>
                    </a:solidFill>
                    <a:latin typeface="微软雅黑" panose="020B0503020204020204" pitchFamily="34" charset="-122"/>
                    <a:ea typeface="微软雅黑" panose="020B0503020204020204" pitchFamily="34" charset="-122"/>
                  </a:rPr>
                  <a:t>.</a:t>
                </a:r>
              </a:p>
              <a:p>
                <a:pPr>
                  <a:lnSpc>
                    <a:spcPct val="125000"/>
                  </a:lnSpc>
                  <a:spcBef>
                    <a:spcPts val="600"/>
                  </a:spcBef>
                </a:pPr>
                <a:endParaRPr lang="en-US" altLang="zh-CN" sz="1600" dirty="0">
                  <a:solidFill>
                    <a:srgbClr val="070707"/>
                  </a:solidFill>
                  <a:latin typeface="微软雅黑" panose="020B0503020204020204" pitchFamily="34" charset="-122"/>
                  <a:ea typeface="微软雅黑" panose="020B0503020204020204" pitchFamily="34" charset="-122"/>
                </a:endParaRPr>
              </a:p>
              <a:p>
                <a:pPr>
                  <a:lnSpc>
                    <a:spcPct val="125000"/>
                  </a:lnSpc>
                  <a:spcBef>
                    <a:spcPts val="600"/>
                  </a:spcBef>
                </a:pPr>
                <a:endParaRPr lang="en-US" altLang="zh-CN" sz="1600" dirty="0">
                  <a:solidFill>
                    <a:srgbClr val="070707"/>
                  </a:solidFill>
                  <a:latin typeface="微软雅黑" panose="020B0503020204020204" pitchFamily="34" charset="-122"/>
                  <a:ea typeface="微软雅黑" panose="020B0503020204020204" pitchFamily="34" charset="-122"/>
                </a:endParaRPr>
              </a:p>
              <a:p>
                <a:pPr>
                  <a:lnSpc>
                    <a:spcPct val="125000"/>
                  </a:lnSpc>
                  <a:spcBef>
                    <a:spcPts val="600"/>
                  </a:spcBef>
                </a:pPr>
                <a:endParaRPr lang="en-US" altLang="zh-CN" sz="1600" dirty="0">
                  <a:solidFill>
                    <a:srgbClr val="070707"/>
                  </a:solidFill>
                  <a:latin typeface="微软雅黑" panose="020B0503020204020204" pitchFamily="34" charset="-122"/>
                  <a:ea typeface="微软雅黑" panose="020B0503020204020204" pitchFamily="34" charset="-122"/>
                </a:endParaRPr>
              </a:p>
              <a:p>
                <a:pPr>
                  <a:lnSpc>
                    <a:spcPct val="125000"/>
                  </a:lnSpc>
                  <a:spcBef>
                    <a:spcPts val="600"/>
                  </a:spcBef>
                </a:pPr>
                <a:endParaRPr lang="en-US" altLang="zh-CN" sz="1600" dirty="0">
                  <a:solidFill>
                    <a:srgbClr val="070707"/>
                  </a:solidFill>
                  <a:latin typeface="微软雅黑" panose="020B0503020204020204" pitchFamily="34" charset="-122"/>
                  <a:ea typeface="微软雅黑" panose="020B0503020204020204" pitchFamily="34" charset="-122"/>
                </a:endParaRPr>
              </a:p>
              <a:p>
                <a:pPr>
                  <a:lnSpc>
                    <a:spcPct val="125000"/>
                  </a:lnSpc>
                  <a:spcBef>
                    <a:spcPts val="600"/>
                  </a:spcBef>
                </a:pPr>
                <a:endParaRPr lang="en-US" altLang="zh-CN" sz="1600" dirty="0">
                  <a:solidFill>
                    <a:srgbClr val="070707"/>
                  </a:solidFill>
                  <a:latin typeface="微软雅黑" panose="020B0503020204020204" pitchFamily="34" charset="-122"/>
                  <a:ea typeface="微软雅黑" panose="020B0503020204020204" pitchFamily="34" charset="-122"/>
                </a:endParaRPr>
              </a:p>
              <a:p>
                <a:pPr>
                  <a:lnSpc>
                    <a:spcPct val="125000"/>
                  </a:lnSpc>
                  <a:spcBef>
                    <a:spcPts val="600"/>
                  </a:spcBef>
                </a:pPr>
                <a:endParaRPr lang="en-US" altLang="zh-CN" sz="1600" dirty="0">
                  <a:solidFill>
                    <a:srgbClr val="070707"/>
                  </a:solidFill>
                  <a:latin typeface="微软雅黑" panose="020B0503020204020204" pitchFamily="34" charset="-122"/>
                  <a:ea typeface="微软雅黑" panose="020B0503020204020204" pitchFamily="34" charset="-122"/>
                </a:endParaRPr>
              </a:p>
              <a:p>
                <a:pPr>
                  <a:lnSpc>
                    <a:spcPct val="125000"/>
                  </a:lnSpc>
                  <a:spcBef>
                    <a:spcPts val="600"/>
                  </a:spcBef>
                </a:pPr>
                <a:endParaRPr lang="en-US" altLang="zh-CN" sz="1600" dirty="0">
                  <a:solidFill>
                    <a:srgbClr val="070707"/>
                  </a:solidFill>
                  <a:latin typeface="微软雅黑" panose="020B0503020204020204" pitchFamily="34" charset="-122"/>
                  <a:ea typeface="微软雅黑" panose="020B0503020204020204" pitchFamily="34" charset="-122"/>
                </a:endParaRPr>
              </a:p>
              <a:p>
                <a:pPr>
                  <a:lnSpc>
                    <a:spcPct val="125000"/>
                  </a:lnSpc>
                  <a:spcBef>
                    <a:spcPts val="600"/>
                  </a:spcBef>
                </a:pPr>
                <a:endParaRPr lang="en-US" altLang="zh-CN" sz="16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172944AB-4014-813D-B299-22DEEDCF38C7}"/>
                  </a:ext>
                </a:extLst>
              </p:cNvPr>
              <p:cNvSpPr txBox="1">
                <a:spLocks noRot="1" noChangeAspect="1" noMove="1" noResize="1" noEditPoints="1" noAdjustHandles="1" noChangeArrowheads="1" noChangeShapeType="1" noTextEdit="1"/>
              </p:cNvSpPr>
              <p:nvPr/>
            </p:nvSpPr>
            <p:spPr>
              <a:xfrm>
                <a:off x="2294246" y="854598"/>
                <a:ext cx="8051165" cy="4903458"/>
              </a:xfrm>
              <a:prstGeom prst="rect">
                <a:avLst/>
              </a:prstGeom>
              <a:blipFill>
                <a:blip r:embed="rId2"/>
                <a:stretch>
                  <a:fillRect l="-787" r="-47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539104A3-922C-9DB1-E78B-F227E9AEC579}"/>
              </a:ext>
            </a:extLst>
          </p:cNvPr>
          <p:cNvSpPr txBox="1"/>
          <p:nvPr/>
        </p:nvSpPr>
        <p:spPr>
          <a:xfrm>
            <a:off x="126998" y="6351998"/>
            <a:ext cx="11595375"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Su et al., </a:t>
            </a:r>
            <a:r>
              <a:rPr lang="en-US" altLang="zh-CN" sz="1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Roformer</a:t>
            </a: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Enhanced transformer with rotary position embedding. In: Neurocomputing. 2024.</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D950B3EB-2617-8CF4-5CCC-762964B39A6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81475" y="2623386"/>
            <a:ext cx="4676705" cy="713691"/>
          </a:xfrm>
          <a:prstGeom prst="rect">
            <a:avLst/>
          </a:prstGeom>
        </p:spPr>
      </p:pic>
      <p:pic>
        <p:nvPicPr>
          <p:cNvPr id="8" name="图片 7">
            <a:extLst>
              <a:ext uri="{FF2B5EF4-FFF2-40B4-BE49-F238E27FC236}">
                <a16:creationId xmlns:a16="http://schemas.microsoft.com/office/drawing/2014/main" id="{D33B4053-37CE-CDAC-B954-7F4B2EDD927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78658" y="3337077"/>
            <a:ext cx="5570711" cy="2141373"/>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3481C3D-E2E6-2064-2275-D9CBA7335A79}"/>
                  </a:ext>
                </a:extLst>
              </p:cNvPr>
              <p:cNvSpPr txBox="1"/>
              <p:nvPr/>
            </p:nvSpPr>
            <p:spPr>
              <a:xfrm>
                <a:off x="2294247" y="5575564"/>
                <a:ext cx="7932952" cy="720710"/>
              </a:xfrm>
              <a:prstGeom prst="rect">
                <a:avLst/>
              </a:prstGeom>
              <a:noFill/>
            </p:spPr>
            <p:txBody>
              <a:bodyPr wrap="square">
                <a:spAutoFit/>
              </a:bodyPr>
              <a:lstStyle/>
              <a:p>
                <a:pPr>
                  <a:lnSpc>
                    <a:spcPct val="125000"/>
                  </a:lnSpc>
                  <a:spcBef>
                    <a:spcPts val="600"/>
                  </a:spcBef>
                </a:pPr>
                <a:r>
                  <a:rPr lang="zh-CN" altLang="en-US" sz="1600" dirty="0">
                    <a:solidFill>
                      <a:srgbClr val="070707"/>
                    </a:solidFill>
                    <a:latin typeface="微软雅黑" panose="020B0503020204020204" pitchFamily="34" charset="-122"/>
                    <a:ea typeface="微软雅黑" panose="020B0503020204020204" pitchFamily="34" charset="-122"/>
                  </a:rPr>
                  <a:t>与正弦位置嵌入类似，</a:t>
                </a:r>
                <a:r>
                  <a:rPr lang="en-US" altLang="zh-CN" sz="1600" dirty="0" err="1">
                    <a:solidFill>
                      <a:srgbClr val="070707"/>
                    </a:solidFill>
                    <a:latin typeface="微软雅黑" panose="020B0503020204020204" pitchFamily="34" charset="-122"/>
                    <a:ea typeface="微软雅黑" panose="020B0503020204020204" pitchFamily="34" charset="-122"/>
                  </a:rPr>
                  <a:t>RoPE</a:t>
                </a:r>
                <a:r>
                  <a:rPr lang="zh-CN" altLang="en-US" sz="1600" dirty="0">
                    <a:solidFill>
                      <a:srgbClr val="070707"/>
                    </a:solidFill>
                    <a:latin typeface="微软雅黑" panose="020B0503020204020204" pitchFamily="34" charset="-122"/>
                    <a:ea typeface="微软雅黑" panose="020B0503020204020204" pitchFamily="34" charset="-122"/>
                  </a:rPr>
                  <a:t>将基</a:t>
                </a:r>
                <a14:m>
                  <m:oMath xmlns:m="http://schemas.openxmlformats.org/officeDocument/2006/math">
                    <m:sSub>
                      <m:sSubPr>
                        <m:ctrlPr>
                          <a:rPr lang="en-US" altLang="zh-CN" sz="1600" b="0" i="1" smtClean="0">
                            <a:solidFill>
                              <a:srgbClr val="070707"/>
                            </a:solidFill>
                            <a:latin typeface="Cambria Math" panose="02040503050406030204" pitchFamily="18" charset="0"/>
                            <a:ea typeface="微软雅黑" panose="020B0503020204020204" pitchFamily="34" charset="-122"/>
                          </a:rPr>
                        </m:ctrlPr>
                      </m:sSubPr>
                      <m:e>
                        <m:r>
                          <a:rPr lang="en-US" altLang="zh-CN" sz="1600" b="0" i="1" smtClean="0">
                            <a:solidFill>
                              <a:srgbClr val="070707"/>
                            </a:solidFill>
                            <a:latin typeface="Cambria Math" panose="02040503050406030204" pitchFamily="18" charset="0"/>
                            <a:ea typeface="微软雅黑" panose="020B0503020204020204" pitchFamily="34" charset="-122"/>
                          </a:rPr>
                          <m:t>𝜃</m:t>
                        </m:r>
                      </m:e>
                      <m:sub>
                        <m:r>
                          <a:rPr lang="en-US" altLang="zh-CN" sz="1600" b="0" i="1" smtClean="0">
                            <a:solidFill>
                              <a:srgbClr val="070707"/>
                            </a:solidFill>
                            <a:latin typeface="Cambria Math" panose="02040503050406030204" pitchFamily="18" charset="0"/>
                            <a:ea typeface="微软雅黑" panose="020B0503020204020204" pitchFamily="34" charset="-122"/>
                          </a:rPr>
                          <m:t>𝑖</m:t>
                        </m:r>
                      </m:sub>
                    </m:sSub>
                  </m:oMath>
                </a14:m>
                <a:r>
                  <a:rPr lang="zh-CN" altLang="en-US" sz="1600" dirty="0">
                    <a:solidFill>
                      <a:srgbClr val="070707"/>
                    </a:solidFill>
                    <a:latin typeface="微软雅黑" panose="020B0503020204020204" pitchFamily="34" charset="-122"/>
                    <a:ea typeface="微软雅黑" panose="020B0503020204020204" pitchFamily="34" charset="-122"/>
                  </a:rPr>
                  <a:t>定义为底数</a:t>
                </a:r>
                <a14:m>
                  <m:oMath xmlns:m="http://schemas.openxmlformats.org/officeDocument/2006/math">
                    <m:r>
                      <a:rPr lang="en-US" altLang="zh-CN" sz="1600" b="0" i="1" smtClean="0">
                        <a:solidFill>
                          <a:srgbClr val="070707"/>
                        </a:solidFill>
                        <a:latin typeface="Cambria Math" panose="02040503050406030204" pitchFamily="18" charset="0"/>
                        <a:ea typeface="微软雅黑" panose="020B0503020204020204" pitchFamily="34" charset="-122"/>
                      </a:rPr>
                      <m:t>𝑏</m:t>
                    </m:r>
                  </m:oMath>
                </a14:m>
                <a:r>
                  <a:rPr lang="zh-CN" altLang="en-US" sz="1600" dirty="0">
                    <a:solidFill>
                      <a:srgbClr val="070707"/>
                    </a:solidFill>
                    <a:latin typeface="微软雅黑" panose="020B0503020204020204" pitchFamily="34" charset="-122"/>
                    <a:ea typeface="微软雅黑" panose="020B0503020204020204" pitchFamily="34" charset="-122"/>
                  </a:rPr>
                  <a:t>（默认值是</a:t>
                </a:r>
                <a:r>
                  <a:rPr lang="en-US" altLang="zh-CN" sz="1600" dirty="0">
                    <a:solidFill>
                      <a:srgbClr val="070707"/>
                    </a:solidFill>
                    <a:latin typeface="微软雅黑" panose="020B0503020204020204" pitchFamily="34" charset="-122"/>
                    <a:ea typeface="微软雅黑" panose="020B0503020204020204" pitchFamily="34" charset="-122"/>
                  </a:rPr>
                  <a:t>10000</a:t>
                </a:r>
                <a:r>
                  <a:rPr lang="zh-CN" altLang="en-US" sz="1600" dirty="0">
                    <a:solidFill>
                      <a:srgbClr val="070707"/>
                    </a:solidFill>
                    <a:latin typeface="微软雅黑" panose="020B0503020204020204" pitchFamily="34" charset="-122"/>
                    <a:ea typeface="微软雅黑" panose="020B0503020204020204" pitchFamily="34" charset="-122"/>
                  </a:rPr>
                  <a:t>）的指数</a:t>
                </a:r>
                <a:r>
                  <a:rPr lang="en-US" altLang="zh-CN" sz="1600" dirty="0">
                    <a:solidFill>
                      <a:srgbClr val="070707"/>
                    </a:solidFill>
                    <a:latin typeface="微软雅黑" panose="020B0503020204020204" pitchFamily="34" charset="-122"/>
                    <a:ea typeface="微软雅黑" panose="020B0503020204020204" pitchFamily="34" charset="-122"/>
                  </a:rPr>
                  <a:t>:</a:t>
                </a:r>
                <a:endParaRPr lang="en-US" altLang="zh-CN" sz="1600" b="0" i="1" dirty="0">
                  <a:solidFill>
                    <a:srgbClr val="070707"/>
                  </a:solidFill>
                  <a:latin typeface="Cambria Math" panose="02040503050406030204" pitchFamily="18" charset="0"/>
                  <a:ea typeface="微软雅黑" panose="020B0503020204020204" pitchFamily="34" charset="-122"/>
                </a:endParaRPr>
              </a:p>
              <a:p>
                <a:pPr>
                  <a:lnSpc>
                    <a:spcPct val="125000"/>
                  </a:lnSpc>
                  <a:spcBef>
                    <a:spcPts val="600"/>
                  </a:spcBef>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070707"/>
                              </a:solidFill>
                              <a:latin typeface="Cambria Math" panose="02040503050406030204" pitchFamily="18" charset="0"/>
                              <a:ea typeface="微软雅黑" panose="020B0503020204020204" pitchFamily="34" charset="-122"/>
                            </a:rPr>
                          </m:ctrlPr>
                        </m:sSubPr>
                        <m:e>
                          <m:r>
                            <a:rPr lang="en-US" altLang="zh-CN" sz="1600" b="0" i="1" smtClean="0">
                              <a:solidFill>
                                <a:srgbClr val="070707"/>
                              </a:solidFill>
                              <a:latin typeface="Cambria Math" panose="02040503050406030204" pitchFamily="18" charset="0"/>
                              <a:ea typeface="微软雅黑" panose="020B0503020204020204" pitchFamily="34" charset="-122"/>
                            </a:rPr>
                            <m:t>𝜃</m:t>
                          </m:r>
                        </m:e>
                        <m:sub>
                          <m:r>
                            <a:rPr lang="en-US" altLang="zh-CN" sz="1600" b="0" i="1" smtClean="0">
                              <a:solidFill>
                                <a:srgbClr val="070707"/>
                              </a:solidFill>
                              <a:latin typeface="Cambria Math" panose="02040503050406030204" pitchFamily="18" charset="0"/>
                              <a:ea typeface="微软雅黑" panose="020B0503020204020204" pitchFamily="34" charset="-122"/>
                            </a:rPr>
                            <m:t>𝑖</m:t>
                          </m:r>
                        </m:sub>
                      </m:sSub>
                      <m:r>
                        <a:rPr lang="en-US" altLang="zh-CN" sz="1600" b="0" i="1" smtClean="0">
                          <a:solidFill>
                            <a:srgbClr val="070707"/>
                          </a:solidFill>
                          <a:latin typeface="Cambria Math" panose="02040503050406030204" pitchFamily="18" charset="0"/>
                          <a:ea typeface="微软雅黑" panose="020B0503020204020204" pitchFamily="34" charset="-122"/>
                        </a:rPr>
                        <m:t>=</m:t>
                      </m:r>
                      <m:sSup>
                        <m:sSupPr>
                          <m:ctrlPr>
                            <a:rPr lang="en-US" altLang="zh-CN" sz="1600" b="0" i="1" smtClean="0">
                              <a:solidFill>
                                <a:srgbClr val="070707"/>
                              </a:solidFill>
                              <a:latin typeface="Cambria Math" panose="02040503050406030204" pitchFamily="18" charset="0"/>
                              <a:ea typeface="微软雅黑" panose="020B0503020204020204" pitchFamily="34" charset="-122"/>
                            </a:rPr>
                          </m:ctrlPr>
                        </m:sSupPr>
                        <m:e>
                          <m:r>
                            <a:rPr lang="en-US" altLang="zh-CN" sz="1600" b="0" i="1" smtClean="0">
                              <a:solidFill>
                                <a:srgbClr val="070707"/>
                              </a:solidFill>
                              <a:latin typeface="Cambria Math" panose="02040503050406030204" pitchFamily="18" charset="0"/>
                              <a:ea typeface="微软雅黑" panose="020B0503020204020204" pitchFamily="34" charset="-122"/>
                            </a:rPr>
                            <m:t>𝑏</m:t>
                          </m:r>
                        </m:e>
                        <m:sup>
                          <m:r>
                            <a:rPr lang="en-US" altLang="zh-CN" sz="1600" b="0" i="1" smtClean="0">
                              <a:solidFill>
                                <a:srgbClr val="070707"/>
                              </a:solidFill>
                              <a:latin typeface="Cambria Math" panose="02040503050406030204" pitchFamily="18" charset="0"/>
                              <a:ea typeface="微软雅黑" panose="020B0503020204020204" pitchFamily="34" charset="-122"/>
                            </a:rPr>
                            <m:t>−2(</m:t>
                          </m:r>
                          <m:r>
                            <a:rPr lang="en-US" altLang="zh-CN" sz="1600" b="0" i="1" smtClean="0">
                              <a:solidFill>
                                <a:srgbClr val="070707"/>
                              </a:solidFill>
                              <a:latin typeface="Cambria Math" panose="02040503050406030204" pitchFamily="18" charset="0"/>
                              <a:ea typeface="微软雅黑" panose="020B0503020204020204" pitchFamily="34" charset="-122"/>
                            </a:rPr>
                            <m:t>𝑖</m:t>
                          </m:r>
                          <m:r>
                            <a:rPr lang="en-US" altLang="zh-CN" sz="1600" b="0" i="1" smtClean="0">
                              <a:solidFill>
                                <a:srgbClr val="070707"/>
                              </a:solidFill>
                              <a:latin typeface="Cambria Math" panose="02040503050406030204" pitchFamily="18" charset="0"/>
                              <a:ea typeface="微软雅黑" panose="020B0503020204020204" pitchFamily="34" charset="-122"/>
                            </a:rPr>
                            <m:t>−1)/</m:t>
                          </m:r>
                          <m:r>
                            <a:rPr lang="en-US" altLang="zh-CN" sz="1600" b="0" i="1" smtClean="0">
                              <a:solidFill>
                                <a:srgbClr val="070707"/>
                              </a:solidFill>
                              <a:latin typeface="Cambria Math" panose="02040503050406030204" pitchFamily="18" charset="0"/>
                              <a:ea typeface="微软雅黑" panose="020B0503020204020204" pitchFamily="34" charset="-122"/>
                            </a:rPr>
                            <m:t>𝐻</m:t>
                          </m:r>
                        </m:sup>
                      </m:sSup>
                      <m:r>
                        <a:rPr lang="en-US" altLang="zh-CN" sz="1600" b="0" i="1" smtClean="0">
                          <a:solidFill>
                            <a:srgbClr val="070707"/>
                          </a:solidFill>
                          <a:latin typeface="Cambria Math" panose="02040503050406030204" pitchFamily="18" charset="0"/>
                          <a:ea typeface="微软雅黑" panose="020B0503020204020204" pitchFamily="34" charset="-122"/>
                        </a:rPr>
                        <m:t>, </m:t>
                      </m:r>
                      <m:r>
                        <a:rPr lang="en-US" altLang="zh-CN" sz="1600" b="0" i="1" smtClean="0">
                          <a:solidFill>
                            <a:srgbClr val="070707"/>
                          </a:solidFill>
                          <a:latin typeface="Cambria Math" panose="02040503050406030204" pitchFamily="18" charset="0"/>
                          <a:ea typeface="微软雅黑" panose="020B0503020204020204" pitchFamily="34" charset="-122"/>
                        </a:rPr>
                        <m:t>𝑖</m:t>
                      </m:r>
                      <m:r>
                        <a:rPr lang="en-US" altLang="zh-CN" sz="1600" b="0" i="1" smtClean="0">
                          <a:solidFill>
                            <a:srgbClr val="070707"/>
                          </a:solidFill>
                          <a:latin typeface="Cambria Math" panose="02040503050406030204" pitchFamily="18" charset="0"/>
                          <a:ea typeface="微软雅黑" panose="020B0503020204020204" pitchFamily="34" charset="-122"/>
                        </a:rPr>
                        <m:t>=1,2,⋯,</m:t>
                      </m:r>
                      <m:r>
                        <a:rPr lang="en-US" altLang="zh-CN" sz="1600" b="0" i="1" smtClean="0">
                          <a:solidFill>
                            <a:srgbClr val="070707"/>
                          </a:solidFill>
                          <a:latin typeface="Cambria Math" panose="02040503050406030204" pitchFamily="18" charset="0"/>
                          <a:ea typeface="微软雅黑" panose="020B0503020204020204" pitchFamily="34" charset="-122"/>
                        </a:rPr>
                        <m:t>𝐻</m:t>
                      </m:r>
                      <m:r>
                        <a:rPr lang="en-US" altLang="zh-CN" sz="1600" b="0" i="1" smtClean="0">
                          <a:solidFill>
                            <a:srgbClr val="070707"/>
                          </a:solidFill>
                          <a:latin typeface="Cambria Math" panose="02040503050406030204" pitchFamily="18" charset="0"/>
                          <a:ea typeface="微软雅黑" panose="020B0503020204020204" pitchFamily="34" charset="-122"/>
                        </a:rPr>
                        <m:t>/2</m:t>
                      </m:r>
                    </m:oMath>
                  </m:oMathPara>
                </a14:m>
                <a:endParaRPr lang="en-US" altLang="zh-CN" sz="16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83481C3D-E2E6-2064-2275-D9CBA7335A79}"/>
                  </a:ext>
                </a:extLst>
              </p:cNvPr>
              <p:cNvSpPr txBox="1">
                <a:spLocks noRot="1" noChangeAspect="1" noMove="1" noResize="1" noEditPoints="1" noAdjustHandles="1" noChangeArrowheads="1" noChangeShapeType="1" noTextEdit="1"/>
              </p:cNvSpPr>
              <p:nvPr/>
            </p:nvSpPr>
            <p:spPr>
              <a:xfrm>
                <a:off x="2294247" y="5575564"/>
                <a:ext cx="7932952" cy="720710"/>
              </a:xfrm>
              <a:prstGeom prst="rect">
                <a:avLst/>
              </a:prstGeom>
              <a:blipFill>
                <a:blip r:embed="rId5"/>
                <a:stretch>
                  <a:fillRect l="-3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36033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注意力机制</a:t>
            </a:r>
          </a:p>
        </p:txBody>
      </p:sp>
      <p:pic>
        <p:nvPicPr>
          <p:cNvPr id="4" name="图片 3">
            <a:extLst>
              <a:ext uri="{FF2B5EF4-FFF2-40B4-BE49-F238E27FC236}">
                <a16:creationId xmlns:a16="http://schemas.microsoft.com/office/drawing/2014/main" id="{A98E4569-063B-21DF-4DF6-0BB66F3D4AC6}"/>
              </a:ext>
            </a:extLst>
          </p:cNvPr>
          <p:cNvPicPr>
            <a:picLocks noChangeAspect="1"/>
          </p:cNvPicPr>
          <p:nvPr/>
        </p:nvPicPr>
        <p:blipFill>
          <a:blip r:embed="rId2"/>
          <a:stretch>
            <a:fillRect/>
          </a:stretch>
        </p:blipFill>
        <p:spPr>
          <a:xfrm>
            <a:off x="345082" y="781382"/>
            <a:ext cx="11673954" cy="2727934"/>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1C1AD38-BD3D-1044-7F5C-EE993F35AB5C}"/>
                  </a:ext>
                </a:extLst>
              </p:cNvPr>
              <p:cNvSpPr txBox="1"/>
              <p:nvPr/>
            </p:nvSpPr>
            <p:spPr>
              <a:xfrm>
                <a:off x="825601" y="3453288"/>
                <a:ext cx="10985157" cy="2686120"/>
              </a:xfrm>
              <a:prstGeom prst="rect">
                <a:avLst/>
              </a:prstGeom>
              <a:noFill/>
            </p:spPr>
            <p:txBody>
              <a:bodyPr wrap="square" rtlCol="0">
                <a:spAutoFit/>
              </a:bodyPr>
              <a:lstStyle/>
              <a:p>
                <a:pPr algn="l"/>
                <a:r>
                  <a:rPr kumimoji="1" lang="zh-CN" altLang="en-US" sz="2400" dirty="0">
                    <a:solidFill>
                      <a:schemeClr val="tx2"/>
                    </a:solidFill>
                  </a:rPr>
                  <a:t>第一步：计算词与词之间的关联，以</a:t>
                </a:r>
                <a14:m>
                  <m:oMath xmlns:m="http://schemas.openxmlformats.org/officeDocument/2006/math">
                    <m:sSub>
                      <m:sSubPr>
                        <m:ctrlPr>
                          <a:rPr kumimoji="1" lang="en-US" altLang="zh-CN" sz="2400" b="0" i="1" smtClean="0">
                            <a:solidFill>
                              <a:schemeClr val="tx2"/>
                            </a:solidFill>
                            <a:latin typeface="Cambria Math" panose="02040503050406030204" pitchFamily="18" charset="0"/>
                          </a:rPr>
                        </m:ctrlPr>
                      </m:sSubPr>
                      <m:e>
                        <m:r>
                          <a:rPr kumimoji="1" lang="en-US" altLang="zh-CN" sz="2400" b="0" i="1" smtClean="0">
                            <a:solidFill>
                              <a:schemeClr val="tx2"/>
                            </a:solidFill>
                            <a:latin typeface="Cambria Math" panose="02040503050406030204" pitchFamily="18" charset="0"/>
                          </a:rPr>
                          <m:t>𝑥</m:t>
                        </m:r>
                      </m:e>
                      <m:sub>
                        <m:r>
                          <a:rPr kumimoji="1" lang="en-US" altLang="zh-CN" sz="2400" b="0" i="1" smtClean="0">
                            <a:solidFill>
                              <a:schemeClr val="tx2"/>
                            </a:solidFill>
                            <a:latin typeface="Cambria Math" panose="02040503050406030204" pitchFamily="18" charset="0"/>
                          </a:rPr>
                          <m:t>1</m:t>
                        </m:r>
                      </m:sub>
                    </m:sSub>
                    <m:r>
                      <a:rPr kumimoji="1" lang="en-US" altLang="zh-CN" sz="2400" b="0" i="1" smtClean="0">
                        <a:solidFill>
                          <a:schemeClr val="tx2"/>
                        </a:solidFill>
                        <a:latin typeface="Cambria Math" panose="02040503050406030204" pitchFamily="18" charset="0"/>
                      </a:rPr>
                      <m:t>∈</m:t>
                    </m:r>
                    <m:sSup>
                      <m:sSupPr>
                        <m:ctrlPr>
                          <a:rPr kumimoji="1" lang="en-US" altLang="zh-CN" sz="2400" b="0" i="1" smtClean="0">
                            <a:solidFill>
                              <a:schemeClr val="tx2"/>
                            </a:solidFill>
                            <a:latin typeface="Cambria Math" panose="02040503050406030204" pitchFamily="18" charset="0"/>
                          </a:rPr>
                        </m:ctrlPr>
                      </m:sSupPr>
                      <m:e>
                        <m:r>
                          <a:rPr kumimoji="1" lang="en-US" altLang="zh-CN" sz="2400" b="0" i="1" smtClean="0">
                            <a:solidFill>
                              <a:schemeClr val="tx2"/>
                            </a:solidFill>
                            <a:latin typeface="Cambria Math" panose="02040503050406030204" pitchFamily="18" charset="0"/>
                          </a:rPr>
                          <m:t>𝑅</m:t>
                        </m:r>
                      </m:e>
                      <m:sup>
                        <m:r>
                          <a:rPr kumimoji="1" lang="en-US" altLang="zh-CN" sz="2400" b="0" i="1" smtClean="0">
                            <a:solidFill>
                              <a:schemeClr val="tx2"/>
                            </a:solidFill>
                            <a:latin typeface="Cambria Math" panose="02040503050406030204" pitchFamily="18" charset="0"/>
                          </a:rPr>
                          <m:t>𝑑</m:t>
                        </m:r>
                      </m:sup>
                    </m:sSup>
                  </m:oMath>
                </a14:m>
                <a:r>
                  <a:rPr kumimoji="1" lang="zh-CN" altLang="en-US" sz="2400" dirty="0">
                    <a:solidFill>
                      <a:schemeClr val="tx2"/>
                    </a:solidFill>
                  </a:rPr>
                  <a:t>为例</a:t>
                </a:r>
                <a:endParaRPr kumimoji="1" lang="en-US" altLang="zh-CN" sz="2400" dirty="0">
                  <a:solidFill>
                    <a:schemeClr val="tx2"/>
                  </a:solidFill>
                </a:endParaRPr>
              </a:p>
              <a:p>
                <a:pPr algn="l"/>
                <a:endParaRPr kumimoji="1" lang="en-US" altLang="zh-CN" dirty="0"/>
              </a:p>
              <a:p>
                <a:r>
                  <a:rPr kumimoji="1" lang="en-US" altLang="zh-CN" sz="2000" dirty="0"/>
                  <a:t>	</a:t>
                </a:r>
                <a14:m>
                  <m:oMath xmlns:m="http://schemas.openxmlformats.org/officeDocument/2006/math">
                    <m:r>
                      <a:rPr kumimoji="1" lang="en-US" altLang="zh-CN" sz="2800" i="1">
                        <a:latin typeface="Cambria Math" panose="02040503050406030204" pitchFamily="18" charset="0"/>
                      </a:rPr>
                      <m:t>𝑐𝑜𝑣</m:t>
                    </m:r>
                    <m:d>
                      <m:dPr>
                        <m:ctrlPr>
                          <a:rPr kumimoji="1" lang="en-US"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i="1">
                                <a:latin typeface="Cambria Math" panose="02040503050406030204" pitchFamily="18" charset="0"/>
                              </a:rPr>
                              <m:t>1</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i="1">
                                <a:latin typeface="Cambria Math" panose="02040503050406030204" pitchFamily="18" charset="0"/>
                              </a:rPr>
                              <m:t>1</m:t>
                            </m:r>
                          </m:sub>
                        </m:sSub>
                      </m:e>
                    </m:d>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𝑐𝑜𝑣</m:t>
                    </m:r>
                    <m:d>
                      <m:dPr>
                        <m:ctrlPr>
                          <a:rPr kumimoji="1" lang="en-US"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i="1">
                                <a:latin typeface="Cambria Math" panose="02040503050406030204" pitchFamily="18" charset="0"/>
                              </a:rPr>
                              <m:t>1</m:t>
                            </m:r>
                          </m:sub>
                        </m:sSub>
                        <m:r>
                          <a:rPr kumimoji="1" lang="en-US" altLang="zh-CN" sz="2800" i="1">
                            <a:latin typeface="Cambria Math" panose="02040503050406030204" pitchFamily="18" charset="0"/>
                          </a:rPr>
                          <m:t>,</m:t>
                        </m:r>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b="0" i="1" smtClean="0">
                                <a:latin typeface="Cambria Math" panose="02040503050406030204" pitchFamily="18" charset="0"/>
                              </a:rPr>
                              <m:t>2</m:t>
                            </m:r>
                          </m:sub>
                        </m:sSub>
                      </m:e>
                    </m:d>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𝑐𝑜𝑣</m:t>
                    </m:r>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𝑥</m:t>
                        </m:r>
                      </m:e>
                      <m:sub>
                        <m:r>
                          <a:rPr kumimoji="1" lang="en-US" altLang="zh-CN" sz="2800" b="0" i="1" smtClean="0">
                            <a:latin typeface="Cambria Math" panose="02040503050406030204" pitchFamily="18" charset="0"/>
                          </a:rPr>
                          <m:t>1</m:t>
                        </m:r>
                      </m:sub>
                    </m:sSub>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𝑥</m:t>
                        </m:r>
                      </m:e>
                      <m:sub>
                        <m:r>
                          <a:rPr kumimoji="1" lang="en-US" altLang="zh-CN" sz="2800" b="0" i="1" smtClean="0">
                            <a:latin typeface="Cambria Math" panose="02040503050406030204" pitchFamily="18" charset="0"/>
                          </a:rPr>
                          <m:t>𝑛</m:t>
                        </m:r>
                      </m:sub>
                    </m:sSub>
                    <m:r>
                      <a:rPr kumimoji="1" lang="en-US" altLang="zh-CN" sz="2800" b="0" i="1" smtClean="0">
                        <a:latin typeface="Cambria Math" panose="02040503050406030204" pitchFamily="18" charset="0"/>
                      </a:rPr>
                      <m:t>)</m:t>
                    </m:r>
                  </m:oMath>
                </a14:m>
                <a:endParaRPr kumimoji="1" lang="en-US" altLang="zh-CN" sz="2800" dirty="0"/>
              </a:p>
              <a:p>
                <a:pPr algn="l"/>
                <a:endParaRPr kumimoji="1" lang="en-US" altLang="zh-CN" sz="2800" dirty="0"/>
              </a:p>
              <a:p>
                <a:pPr algn="l"/>
                <a:r>
                  <a:rPr kumimoji="1" lang="zh-CN" altLang="en-US" sz="2400" dirty="0">
                    <a:solidFill>
                      <a:schemeClr val="tx2"/>
                    </a:solidFill>
                  </a:rPr>
                  <a:t>第二步：用关联作为权重，把其它词的值加权求和</a:t>
                </a:r>
                <a:endParaRPr kumimoji="1" lang="en-US" altLang="zh-CN" sz="2400" dirty="0">
                  <a:solidFill>
                    <a:schemeClr val="tx2"/>
                  </a:solidFill>
                </a:endParaRPr>
              </a:p>
              <a:p>
                <a:pPr algn="l"/>
                <a:endParaRPr kumimoji="1" lang="en-US" altLang="zh-CN" sz="1600" dirty="0"/>
              </a:p>
              <a:p>
                <a:r>
                  <a:rPr kumimoji="1" lang="en-US" altLang="zh-CN" sz="2800" dirty="0"/>
                  <a:t>	</a:t>
                </a:r>
                <a14:m>
                  <m:oMath xmlns:m="http://schemas.openxmlformats.org/officeDocument/2006/math">
                    <m:sSubSup>
                      <m:sSubSupPr>
                        <m:ctrlPr>
                          <a:rPr kumimoji="1" lang="en-US" altLang="zh-CN" sz="2800" b="0" i="1" smtClean="0">
                            <a:latin typeface="Cambria Math" panose="02040503050406030204" pitchFamily="18" charset="0"/>
                          </a:rPr>
                        </m:ctrlPr>
                      </m:sSubSupPr>
                      <m:e>
                        <m:r>
                          <a:rPr kumimoji="1" lang="en-US" altLang="zh-CN" sz="2800" b="0" i="1" smtClean="0">
                            <a:latin typeface="Cambria Math" panose="02040503050406030204" pitchFamily="18" charset="0"/>
                          </a:rPr>
                          <m:t>𝑥</m:t>
                        </m:r>
                      </m:e>
                      <m:sub>
                        <m:r>
                          <a:rPr kumimoji="1" lang="en-US" altLang="zh-CN" sz="2800" b="0" i="1" smtClean="0">
                            <a:latin typeface="Cambria Math" panose="02040503050406030204" pitchFamily="18" charset="0"/>
                          </a:rPr>
                          <m:t>1</m:t>
                        </m:r>
                      </m:sub>
                      <m:sup>
                        <m:r>
                          <a:rPr kumimoji="1" lang="en-US" altLang="zh-CN" sz="2800" b="0" i="1" smtClean="0">
                            <a:latin typeface="Cambria Math" panose="02040503050406030204" pitchFamily="18" charset="0"/>
                          </a:rPr>
                          <m:t>𝑜𝑢𝑡</m:t>
                        </m:r>
                      </m:sup>
                    </m:sSubSup>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𝑐𝑜𝑣</m:t>
                    </m:r>
                    <m:d>
                      <m:dPr>
                        <m:ctrlPr>
                          <a:rPr kumimoji="1" lang="en-US"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i="1">
                                <a:latin typeface="Cambria Math" panose="02040503050406030204" pitchFamily="18" charset="0"/>
                              </a:rPr>
                              <m:t>1</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i="1">
                                <a:latin typeface="Cambria Math" panose="02040503050406030204" pitchFamily="18" charset="0"/>
                              </a:rPr>
                              <m:t>1</m:t>
                            </m:r>
                          </m:sub>
                        </m:sSub>
                      </m:e>
                    </m:d>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i="1">
                            <a:latin typeface="Cambria Math" panose="02040503050406030204" pitchFamily="18" charset="0"/>
                          </a:rPr>
                          <m:t>1</m:t>
                        </m:r>
                      </m:sub>
                    </m:sSub>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𝑐𝑜𝑣</m:t>
                    </m:r>
                    <m:d>
                      <m:dPr>
                        <m:ctrlPr>
                          <a:rPr kumimoji="1" lang="en-US"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i="1">
                                <a:latin typeface="Cambria Math" panose="02040503050406030204" pitchFamily="18" charset="0"/>
                              </a:rPr>
                              <m:t>1</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b="0" i="1" smtClean="0">
                                <a:latin typeface="Cambria Math" panose="02040503050406030204" pitchFamily="18" charset="0"/>
                              </a:rPr>
                              <m:t>2</m:t>
                            </m:r>
                          </m:sub>
                        </m:sSub>
                      </m:e>
                    </m:d>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b="0" i="1" smtClean="0">
                            <a:latin typeface="Cambria Math" panose="02040503050406030204" pitchFamily="18" charset="0"/>
                          </a:rPr>
                          <m:t>2</m:t>
                        </m:r>
                      </m:sub>
                    </m:sSub>
                    <m:r>
                      <a:rPr kumimoji="1" lang="en-US" altLang="zh-CN" sz="2800" i="1">
                        <a:latin typeface="Cambria Math" panose="02040503050406030204" pitchFamily="18" charset="0"/>
                      </a:rPr>
                      <m:t>⋯</m:t>
                    </m:r>
                    <m:r>
                      <a:rPr kumimoji="1" lang="en-US" altLang="zh-CN" sz="2800" i="1">
                        <a:latin typeface="Cambria Math" panose="02040503050406030204" pitchFamily="18" charset="0"/>
                      </a:rPr>
                      <m:t>𝑐𝑜𝑣</m:t>
                    </m:r>
                    <m:d>
                      <m:dPr>
                        <m:ctrlPr>
                          <a:rPr kumimoji="1" lang="en-US"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i="1">
                                <a:latin typeface="Cambria Math" panose="02040503050406030204" pitchFamily="18" charset="0"/>
                              </a:rPr>
                              <m:t>1</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i="1">
                                <a:latin typeface="Cambria Math" panose="02040503050406030204" pitchFamily="18" charset="0"/>
                              </a:rPr>
                              <m:t>𝑛</m:t>
                            </m:r>
                          </m:sub>
                        </m:sSub>
                      </m:e>
                    </m:d>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𝑥</m:t>
                        </m:r>
                      </m:e>
                      <m:sub>
                        <m:r>
                          <a:rPr kumimoji="1" lang="en-US" altLang="zh-CN" sz="2800" b="0" i="1" smtClean="0">
                            <a:latin typeface="Cambria Math" panose="02040503050406030204" pitchFamily="18" charset="0"/>
                          </a:rPr>
                          <m:t>𝑛</m:t>
                        </m:r>
                      </m:sub>
                    </m:sSub>
                  </m:oMath>
                </a14:m>
                <a:endParaRPr kumimoji="1" lang="en-US" altLang="zh-CN" sz="2800" dirty="0"/>
              </a:p>
            </p:txBody>
          </p:sp>
        </mc:Choice>
        <mc:Fallback xmlns="">
          <p:sp>
            <p:nvSpPr>
              <p:cNvPr id="2" name="文本框 1">
                <a:extLst>
                  <a:ext uri="{FF2B5EF4-FFF2-40B4-BE49-F238E27FC236}">
                    <a16:creationId xmlns:a16="http://schemas.microsoft.com/office/drawing/2014/main" id="{11C1AD38-BD3D-1044-7F5C-EE993F35AB5C}"/>
                  </a:ext>
                </a:extLst>
              </p:cNvPr>
              <p:cNvSpPr txBox="1">
                <a:spLocks noRot="1" noChangeAspect="1" noMove="1" noResize="1" noEditPoints="1" noAdjustHandles="1" noChangeArrowheads="1" noChangeShapeType="1" noTextEdit="1"/>
              </p:cNvSpPr>
              <p:nvPr/>
            </p:nvSpPr>
            <p:spPr>
              <a:xfrm>
                <a:off x="825601" y="3453288"/>
                <a:ext cx="10985157" cy="2686120"/>
              </a:xfrm>
              <a:prstGeom prst="rect">
                <a:avLst/>
              </a:prstGeom>
              <a:blipFill>
                <a:blip r:embed="rId3"/>
                <a:stretch>
                  <a:fillRect l="-808" t="-14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9329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89878-D570-605E-9696-38CEA0682F3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361399A-90DA-EA23-D4A5-FE02C2606D8E}"/>
              </a:ext>
            </a:extLst>
          </p:cNvPr>
          <p:cNvSpPr>
            <a:spLocks noGrp="1"/>
          </p:cNvSpPr>
          <p:nvPr>
            <p:ph type="title"/>
          </p:nvPr>
        </p:nvSpPr>
        <p:spPr>
          <a:xfrm>
            <a:off x="381242" y="2844289"/>
            <a:ext cx="11429516" cy="761979"/>
          </a:xfrm>
        </p:spPr>
        <p:txBody>
          <a:bodyPr/>
          <a:lstStyle/>
          <a:p>
            <a:pPr algn="ctr"/>
            <a:r>
              <a:rPr lang="zh-CN" altLang="en-US" dirty="0"/>
              <a:t>但记住！使用信息前，先提取！线性变换！</a:t>
            </a:r>
          </a:p>
        </p:txBody>
      </p:sp>
    </p:spTree>
    <p:extLst>
      <p:ext uri="{BB962C8B-B14F-4D97-AF65-F5344CB8AC3E}">
        <p14:creationId xmlns:p14="http://schemas.microsoft.com/office/powerpoint/2010/main" val="29214527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89878-D570-605E-9696-38CEA0682F3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361399A-90DA-EA23-D4A5-FE02C2606D8E}"/>
              </a:ext>
            </a:extLst>
          </p:cNvPr>
          <p:cNvSpPr>
            <a:spLocks noGrp="1"/>
          </p:cNvSpPr>
          <p:nvPr>
            <p:ph type="title"/>
          </p:nvPr>
        </p:nvSpPr>
        <p:spPr>
          <a:xfrm>
            <a:off x="381242" y="2844289"/>
            <a:ext cx="11429516" cy="761979"/>
          </a:xfrm>
        </p:spPr>
        <p:txBody>
          <a:bodyPr/>
          <a:lstStyle/>
          <a:p>
            <a:pPr algn="ctr"/>
            <a:r>
              <a:rPr lang="zh-CN" altLang="en-US" dirty="0"/>
              <a:t>我怎么知道线性变换刚好能提取到需要的信息？</a:t>
            </a:r>
          </a:p>
        </p:txBody>
      </p:sp>
    </p:spTree>
    <p:extLst>
      <p:ext uri="{BB962C8B-B14F-4D97-AF65-F5344CB8AC3E}">
        <p14:creationId xmlns:p14="http://schemas.microsoft.com/office/powerpoint/2010/main" val="3897482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89878-D570-605E-9696-38CEA0682F3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361399A-90DA-EA23-D4A5-FE02C2606D8E}"/>
              </a:ext>
            </a:extLst>
          </p:cNvPr>
          <p:cNvSpPr>
            <a:spLocks noGrp="1"/>
          </p:cNvSpPr>
          <p:nvPr>
            <p:ph type="title"/>
          </p:nvPr>
        </p:nvSpPr>
        <p:spPr>
          <a:xfrm>
            <a:off x="381242" y="2844289"/>
            <a:ext cx="11429516" cy="761979"/>
          </a:xfrm>
        </p:spPr>
        <p:txBody>
          <a:bodyPr/>
          <a:lstStyle/>
          <a:p>
            <a:pPr algn="ctr"/>
            <a:r>
              <a:rPr lang="zh-CN" altLang="en-US" dirty="0"/>
              <a:t>暂时！只能有可能做到，就相信它可以训练到！</a:t>
            </a:r>
          </a:p>
        </p:txBody>
      </p:sp>
    </p:spTree>
    <p:extLst>
      <p:ext uri="{BB962C8B-B14F-4D97-AF65-F5344CB8AC3E}">
        <p14:creationId xmlns:p14="http://schemas.microsoft.com/office/powerpoint/2010/main" val="21882523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注意力机制</a:t>
            </a:r>
          </a:p>
        </p:txBody>
      </p:sp>
      <p:pic>
        <p:nvPicPr>
          <p:cNvPr id="4" name="图片 3">
            <a:extLst>
              <a:ext uri="{FF2B5EF4-FFF2-40B4-BE49-F238E27FC236}">
                <a16:creationId xmlns:a16="http://schemas.microsoft.com/office/drawing/2014/main" id="{A98E4569-063B-21DF-4DF6-0BB66F3D4AC6}"/>
              </a:ext>
            </a:extLst>
          </p:cNvPr>
          <p:cNvPicPr>
            <a:picLocks noChangeAspect="1"/>
          </p:cNvPicPr>
          <p:nvPr/>
        </p:nvPicPr>
        <p:blipFill>
          <a:blip r:embed="rId2"/>
          <a:stretch>
            <a:fillRect/>
          </a:stretch>
        </p:blipFill>
        <p:spPr>
          <a:xfrm>
            <a:off x="345082" y="880238"/>
            <a:ext cx="11673954" cy="2727934"/>
          </a:xfrm>
          <a:prstGeom prst="rect">
            <a:avLst/>
          </a:prstGeom>
        </p:spPr>
      </p:pic>
      <p:pic>
        <p:nvPicPr>
          <p:cNvPr id="6" name="图片 5">
            <a:extLst>
              <a:ext uri="{FF2B5EF4-FFF2-40B4-BE49-F238E27FC236}">
                <a16:creationId xmlns:a16="http://schemas.microsoft.com/office/drawing/2014/main" id="{B2D7EEB3-34F2-A384-7716-41EB8AE2D697}"/>
              </a:ext>
            </a:extLst>
          </p:cNvPr>
          <p:cNvPicPr>
            <a:picLocks noChangeAspect="1"/>
          </p:cNvPicPr>
          <p:nvPr/>
        </p:nvPicPr>
        <p:blipFill>
          <a:blip r:embed="rId3"/>
          <a:stretch>
            <a:fillRect/>
          </a:stretch>
        </p:blipFill>
        <p:spPr>
          <a:xfrm>
            <a:off x="2209800" y="4203035"/>
            <a:ext cx="7772400" cy="1970365"/>
          </a:xfrm>
          <a:prstGeom prst="rect">
            <a:avLst/>
          </a:prstGeom>
        </p:spPr>
      </p:pic>
    </p:spTree>
    <p:extLst>
      <p:ext uri="{BB962C8B-B14F-4D97-AF65-F5344CB8AC3E}">
        <p14:creationId xmlns:p14="http://schemas.microsoft.com/office/powerpoint/2010/main" val="23383829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注意力机制</a:t>
            </a:r>
          </a:p>
        </p:txBody>
      </p:sp>
      <p:pic>
        <p:nvPicPr>
          <p:cNvPr id="4" name="图片 3">
            <a:extLst>
              <a:ext uri="{FF2B5EF4-FFF2-40B4-BE49-F238E27FC236}">
                <a16:creationId xmlns:a16="http://schemas.microsoft.com/office/drawing/2014/main" id="{A98E4569-063B-21DF-4DF6-0BB66F3D4AC6}"/>
              </a:ext>
            </a:extLst>
          </p:cNvPr>
          <p:cNvPicPr>
            <a:picLocks noChangeAspect="1"/>
          </p:cNvPicPr>
          <p:nvPr/>
        </p:nvPicPr>
        <p:blipFill>
          <a:blip r:embed="rId2"/>
          <a:stretch>
            <a:fillRect/>
          </a:stretch>
        </p:blipFill>
        <p:spPr>
          <a:xfrm>
            <a:off x="345082" y="880238"/>
            <a:ext cx="11673954" cy="2727934"/>
          </a:xfrm>
          <a:prstGeom prst="rect">
            <a:avLst/>
          </a:prstGeom>
        </p:spPr>
      </p:pic>
      <p:sp>
        <p:nvSpPr>
          <p:cNvPr id="7" name="标题 2">
            <a:extLst>
              <a:ext uri="{FF2B5EF4-FFF2-40B4-BE49-F238E27FC236}">
                <a16:creationId xmlns:a16="http://schemas.microsoft.com/office/drawing/2014/main" id="{3D7B8E85-5C71-5677-B1F0-FCA751689CAB}"/>
              </a:ext>
            </a:extLst>
          </p:cNvPr>
          <p:cNvSpPr txBox="1">
            <a:spLocks/>
          </p:cNvSpPr>
          <p:nvPr/>
        </p:nvSpPr>
        <p:spPr>
          <a:xfrm>
            <a:off x="417402" y="3429000"/>
            <a:ext cx="11429516" cy="761979"/>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算关联</a:t>
            </a:r>
            <a:endParaRPr lang="en-US" altLang="zh-CN" dirty="0"/>
          </a:p>
        </p:txBody>
      </p:sp>
      <p:pic>
        <p:nvPicPr>
          <p:cNvPr id="8" name="图片 7">
            <a:extLst>
              <a:ext uri="{FF2B5EF4-FFF2-40B4-BE49-F238E27FC236}">
                <a16:creationId xmlns:a16="http://schemas.microsoft.com/office/drawing/2014/main" id="{EAF20D95-55E0-9D11-6753-2474D3736130}"/>
              </a:ext>
            </a:extLst>
          </p:cNvPr>
          <p:cNvPicPr>
            <a:picLocks noChangeAspect="1"/>
          </p:cNvPicPr>
          <p:nvPr/>
        </p:nvPicPr>
        <p:blipFill>
          <a:blip r:embed="rId3"/>
          <a:stretch>
            <a:fillRect/>
          </a:stretch>
        </p:blipFill>
        <p:spPr>
          <a:xfrm>
            <a:off x="820865" y="4550877"/>
            <a:ext cx="3276772" cy="82600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FD0E645-F0BB-FE4E-6ADC-131A82D0485B}"/>
                  </a:ext>
                </a:extLst>
              </p:cNvPr>
              <p:cNvSpPr txBox="1"/>
              <p:nvPr/>
            </p:nvSpPr>
            <p:spPr>
              <a:xfrm>
                <a:off x="7333735" y="4074090"/>
                <a:ext cx="2034275" cy="181299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latin typeface="Cambria Math" panose="02040503050406030204" pitchFamily="18" charset="0"/>
                            </a:rPr>
                          </m:ctrlPr>
                        </m:dPr>
                        <m:e>
                          <m:eqArr>
                            <m:eqArrPr>
                              <m:ctrlPr>
                                <a:rPr kumimoji="1" lang="en-US" altLang="zh-CN" sz="2000" i="1" smtClean="0">
                                  <a:latin typeface="Cambria Math" panose="02040503050406030204" pitchFamily="18" charset="0"/>
                                </a:rPr>
                              </m:ctrlPr>
                            </m:eqArrPr>
                            <m:e>
                              <m:m>
                                <m:mPr>
                                  <m:mcs>
                                    <m:mc>
                                      <m:mcPr>
                                        <m:count m:val="3"/>
                                        <m:mcJc m:val="center"/>
                                      </m:mcPr>
                                    </m:mc>
                                  </m:mcs>
                                  <m:ctrlPr>
                                    <a:rPr kumimoji="1" lang="en-US" altLang="zh-CN" sz="2000" i="1" smtClean="0">
                                      <a:latin typeface="Cambria Math" panose="02040503050406030204" pitchFamily="18" charset="0"/>
                                    </a:rPr>
                                  </m:ctrlPr>
                                </m:mPr>
                                <m:mr>
                                  <m:e/>
                                  <m:e/>
                                  <m:e/>
                                </m:mr>
                                <m:mr>
                                  <m:e/>
                                  <m:e/>
                                  <m:e/>
                                </m:mr>
                                <m:m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𝑄</m:t>
                                        </m:r>
                                      </m:e>
                                      <m:sub>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,1</m:t>
                                        </m:r>
                                      </m:sub>
                                    </m:sSub>
                                  </m:e>
                                  <m:e>
                                    <m:r>
                                      <a:rPr kumimoji="1" lang="en-US" altLang="zh-CN" sz="2000" b="0" i="1" smtClean="0">
                                        <a:latin typeface="Cambria Math" panose="02040503050406030204" pitchFamily="18" charset="0"/>
                                      </a:rPr>
                                      <m:t>⋯</m:t>
                                    </m:r>
                                  </m:e>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𝑄</m:t>
                                        </m:r>
                                      </m:e>
                                      <m:sub>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𝑑</m:t>
                                            </m:r>
                                          </m:e>
                                          <m:sub>
                                            <m:r>
                                              <a:rPr kumimoji="1" lang="en-US" altLang="zh-CN" sz="2000" b="0" i="1" smtClean="0">
                                                <a:latin typeface="Cambria Math" panose="02040503050406030204" pitchFamily="18" charset="0"/>
                                              </a:rPr>
                                              <m:t>𝑚</m:t>
                                            </m:r>
                                          </m:sub>
                                        </m:sSub>
                                      </m:sub>
                                    </m:sSub>
                                  </m:e>
                                </m:mr>
                              </m:m>
                            </m:e>
                            <m:e>
                              <m:m>
                                <m:mPr>
                                  <m:mcs>
                                    <m:mc>
                                      <m:mcPr>
                                        <m:count m:val="3"/>
                                        <m:mcJc m:val="center"/>
                                      </m:mcPr>
                                    </m:mc>
                                  </m:mcs>
                                  <m:ctrlPr>
                                    <a:rPr kumimoji="1" lang="en-US" altLang="zh-CN" sz="2000" i="1" smtClean="0">
                                      <a:latin typeface="Cambria Math" panose="02040503050406030204" pitchFamily="18" charset="0"/>
                                    </a:rPr>
                                  </m:ctrlPr>
                                </m:mPr>
                                <m:mr>
                                  <m:e/>
                                  <m:e/>
                                  <m:e/>
                                </m:mr>
                                <m:mr>
                                  <m:e/>
                                  <m:e/>
                                  <m:e/>
                                </m:mr>
                                <m:mr>
                                  <m:e/>
                                  <m:e/>
                                  <m:e/>
                                </m:mr>
                              </m:m>
                            </m:e>
                          </m:eqArr>
                        </m:e>
                      </m:d>
                    </m:oMath>
                  </m:oMathPara>
                </a14:m>
                <a:endParaRPr kumimoji="1" lang="zh-CN" altLang="en-US" sz="2000" dirty="0"/>
              </a:p>
            </p:txBody>
          </p:sp>
        </mc:Choice>
        <mc:Fallback xmlns="">
          <p:sp>
            <p:nvSpPr>
              <p:cNvPr id="9" name="文本框 8">
                <a:extLst>
                  <a:ext uri="{FF2B5EF4-FFF2-40B4-BE49-F238E27FC236}">
                    <a16:creationId xmlns:a16="http://schemas.microsoft.com/office/drawing/2014/main" id="{6FD0E645-F0BB-FE4E-6ADC-131A82D0485B}"/>
                  </a:ext>
                </a:extLst>
              </p:cNvPr>
              <p:cNvSpPr txBox="1">
                <a:spLocks noRot="1" noChangeAspect="1" noMove="1" noResize="1" noEditPoints="1" noAdjustHandles="1" noChangeArrowheads="1" noChangeShapeType="1" noTextEdit="1"/>
              </p:cNvSpPr>
              <p:nvPr/>
            </p:nvSpPr>
            <p:spPr>
              <a:xfrm>
                <a:off x="7333735" y="4074090"/>
                <a:ext cx="2034275" cy="18129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1B5C6DF-AEE9-F279-CAAE-A1EC20047FD1}"/>
                  </a:ext>
                </a:extLst>
              </p:cNvPr>
              <p:cNvSpPr txBox="1"/>
              <p:nvPr/>
            </p:nvSpPr>
            <p:spPr>
              <a:xfrm rot="5400000">
                <a:off x="9590326" y="4074090"/>
                <a:ext cx="1950919" cy="181299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latin typeface="Cambria Math" panose="02040503050406030204" pitchFamily="18" charset="0"/>
                            </a:rPr>
                          </m:ctrlPr>
                        </m:dPr>
                        <m:e>
                          <m:eqArr>
                            <m:eqArrPr>
                              <m:ctrlPr>
                                <a:rPr kumimoji="1" lang="en-US" altLang="zh-CN" sz="2000" i="1" smtClean="0">
                                  <a:latin typeface="Cambria Math" panose="02040503050406030204" pitchFamily="18" charset="0"/>
                                </a:rPr>
                              </m:ctrlPr>
                            </m:eqArrPr>
                            <m:e>
                              <m:m>
                                <m:mPr>
                                  <m:mcs>
                                    <m:mc>
                                      <m:mcPr>
                                        <m:count m:val="3"/>
                                        <m:mcJc m:val="center"/>
                                      </m:mcPr>
                                    </m:mc>
                                  </m:mcs>
                                  <m:ctrlPr>
                                    <a:rPr kumimoji="1" lang="en-US" altLang="zh-CN" sz="2000" i="1" smtClean="0">
                                      <a:latin typeface="Cambria Math" panose="02040503050406030204" pitchFamily="18" charset="0"/>
                                    </a:rPr>
                                  </m:ctrlPr>
                                </m:mPr>
                                <m:mr>
                                  <m:e/>
                                  <m:e/>
                                  <m:e/>
                                </m:mr>
                                <m:mr>
                                  <m:e/>
                                  <m:e/>
                                  <m:e/>
                                </m:mr>
                                <m:m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𝐾</m:t>
                                        </m:r>
                                      </m:e>
                                      <m:sub>
                                        <m:r>
                                          <a:rPr kumimoji="1" lang="en-US" altLang="zh-CN" sz="2000" b="0" i="1" smtClean="0">
                                            <a:latin typeface="Cambria Math" panose="02040503050406030204" pitchFamily="18" charset="0"/>
                                          </a:rPr>
                                          <m:t>𝑗</m:t>
                                        </m:r>
                                        <m:r>
                                          <a:rPr kumimoji="1" lang="en-US" altLang="zh-CN" sz="2000" b="0" i="1" smtClean="0">
                                            <a:latin typeface="Cambria Math" panose="02040503050406030204" pitchFamily="18" charset="0"/>
                                          </a:rPr>
                                          <m:t>,1</m:t>
                                        </m:r>
                                      </m:sub>
                                    </m:sSub>
                                  </m:e>
                                  <m:e>
                                    <m:r>
                                      <a:rPr kumimoji="1" lang="en-US" altLang="zh-CN" sz="2000" b="0" i="1" smtClean="0">
                                        <a:latin typeface="Cambria Math" panose="02040503050406030204" pitchFamily="18" charset="0"/>
                                      </a:rPr>
                                      <m:t>⋯</m:t>
                                    </m:r>
                                  </m:e>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𝐾</m:t>
                                        </m:r>
                                      </m:e>
                                      <m:sub>
                                        <m:r>
                                          <a:rPr kumimoji="1" lang="en-US" altLang="zh-CN" sz="2000" b="0" i="1" smtClean="0">
                                            <a:latin typeface="Cambria Math" panose="02040503050406030204" pitchFamily="18" charset="0"/>
                                          </a:rPr>
                                          <m:t>𝑗</m:t>
                                        </m:r>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𝑑</m:t>
                                            </m:r>
                                          </m:e>
                                          <m:sub>
                                            <m:r>
                                              <a:rPr kumimoji="1" lang="en-US" altLang="zh-CN" sz="2000" b="0" i="1" smtClean="0">
                                                <a:latin typeface="Cambria Math" panose="02040503050406030204" pitchFamily="18" charset="0"/>
                                              </a:rPr>
                                              <m:t>𝑚</m:t>
                                            </m:r>
                                          </m:sub>
                                        </m:sSub>
                                      </m:sub>
                                    </m:sSub>
                                  </m:e>
                                </m:mr>
                              </m:m>
                            </m:e>
                            <m:e>
                              <m:m>
                                <m:mPr>
                                  <m:mcs>
                                    <m:mc>
                                      <m:mcPr>
                                        <m:count m:val="3"/>
                                        <m:mcJc m:val="center"/>
                                      </m:mcPr>
                                    </m:mc>
                                  </m:mcs>
                                  <m:ctrlPr>
                                    <a:rPr kumimoji="1" lang="en-US" altLang="zh-CN" sz="2000" i="1" smtClean="0">
                                      <a:latin typeface="Cambria Math" panose="02040503050406030204" pitchFamily="18" charset="0"/>
                                    </a:rPr>
                                  </m:ctrlPr>
                                </m:mPr>
                                <m:mr>
                                  <m:e/>
                                  <m:e/>
                                  <m:e/>
                                </m:mr>
                                <m:mr>
                                  <m:e/>
                                  <m:e/>
                                  <m:e/>
                                </m:mr>
                                <m:mr>
                                  <m:e/>
                                  <m:e/>
                                  <m:e/>
                                </m:mr>
                              </m:m>
                            </m:e>
                          </m:eqArr>
                        </m:e>
                      </m:d>
                    </m:oMath>
                  </m:oMathPara>
                </a14:m>
                <a:endParaRPr kumimoji="1" lang="zh-CN" altLang="en-US" sz="2000" dirty="0"/>
              </a:p>
            </p:txBody>
          </p:sp>
        </mc:Choice>
        <mc:Fallback xmlns="">
          <p:sp>
            <p:nvSpPr>
              <p:cNvPr id="11" name="文本框 10">
                <a:extLst>
                  <a:ext uri="{FF2B5EF4-FFF2-40B4-BE49-F238E27FC236}">
                    <a16:creationId xmlns:a16="http://schemas.microsoft.com/office/drawing/2014/main" id="{81B5C6DF-AEE9-F279-CAAE-A1EC20047FD1}"/>
                  </a:ext>
                </a:extLst>
              </p:cNvPr>
              <p:cNvSpPr txBox="1">
                <a:spLocks noRot="1" noChangeAspect="1" noMove="1" noResize="1" noEditPoints="1" noAdjustHandles="1" noChangeArrowheads="1" noChangeShapeType="1" noTextEdit="1"/>
              </p:cNvSpPr>
              <p:nvPr/>
            </p:nvSpPr>
            <p:spPr>
              <a:xfrm rot="5400000">
                <a:off x="9590326" y="4074090"/>
                <a:ext cx="1950919" cy="181299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5C7F293-3B95-1890-86D0-E3F5D5571191}"/>
                  </a:ext>
                </a:extLst>
              </p:cNvPr>
              <p:cNvSpPr txBox="1"/>
              <p:nvPr/>
            </p:nvSpPr>
            <p:spPr>
              <a:xfrm>
                <a:off x="4456220" y="4550877"/>
                <a:ext cx="3351879"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kumimoji="1" lang="en-US" altLang="zh-CN" i="1">
                              <a:latin typeface="Cambria Math" panose="02040503050406030204" pitchFamily="18" charset="0"/>
                            </a:rPr>
                          </m:ctrlPr>
                        </m:naryPr>
                        <m:sub>
                          <m:r>
                            <a:rPr kumimoji="1" lang="en-US" altLang="zh-CN" i="1">
                              <a:latin typeface="Cambria Math" panose="02040503050406030204" pitchFamily="18" charset="0"/>
                            </a:rPr>
                            <m:t>𝑢</m:t>
                          </m:r>
                        </m:sub>
                        <m:sup/>
                        <m:e>
                          <m:sSub>
                            <m:sSubPr>
                              <m:ctrlPr>
                                <a:rPr kumimoji="1" lang="en-US" altLang="zh-CN" i="1">
                                  <a:latin typeface="Cambria Math" panose="02040503050406030204" pitchFamily="18" charset="0"/>
                                </a:rPr>
                              </m:ctrlPr>
                            </m:sSub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𝑄</m:t>
                                  </m:r>
                                </m:e>
                                <m:sub>
                                  <m:r>
                                    <a:rPr kumimoji="1" lang="en-US" altLang="zh-CN" i="1">
                                      <a:latin typeface="Cambria Math" panose="02040503050406030204" pitchFamily="18" charset="0"/>
                                    </a:rPr>
                                    <m:t>𝑖</m:t>
                                  </m:r>
                                  <m:r>
                                    <a:rPr kumimoji="1" lang="en-US" altLang="zh-CN" i="1">
                                      <a:latin typeface="Cambria Math" panose="02040503050406030204" pitchFamily="18" charset="0"/>
                                    </a:rPr>
                                    <m:t>,</m:t>
                                  </m:r>
                                  <m:r>
                                    <a:rPr kumimoji="1" lang="en-US" altLang="zh-CN" i="1">
                                      <a:latin typeface="Cambria Math" panose="02040503050406030204" pitchFamily="18" charset="0"/>
                                    </a:rPr>
                                    <m:t>𝑢</m:t>
                                  </m:r>
                                </m:sub>
                              </m:sSub>
                              <m:r>
                                <a:rPr kumimoji="1" lang="en-US" altLang="zh-CN" i="1">
                                  <a:latin typeface="Cambria Math" panose="02040503050406030204" pitchFamily="18" charset="0"/>
                                </a:rPr>
                                <m:t>𝐾</m:t>
                              </m:r>
                            </m:e>
                            <m:sub>
                              <m:r>
                                <a:rPr kumimoji="1" lang="en-US" altLang="zh-CN" i="1">
                                  <a:latin typeface="Cambria Math" panose="02040503050406030204" pitchFamily="18" charset="0"/>
                                </a:rPr>
                                <m:t>𝑗</m:t>
                              </m:r>
                              <m:r>
                                <a:rPr kumimoji="1" lang="en-US" altLang="zh-CN" i="1">
                                  <a:latin typeface="Cambria Math" panose="02040503050406030204" pitchFamily="18" charset="0"/>
                                </a:rPr>
                                <m:t>,</m:t>
                              </m:r>
                              <m:r>
                                <a:rPr kumimoji="1" lang="en-US" altLang="zh-CN" i="1">
                                  <a:latin typeface="Cambria Math" panose="02040503050406030204" pitchFamily="18" charset="0"/>
                                </a:rPr>
                                <m:t>𝑢</m:t>
                              </m:r>
                            </m:sub>
                          </m:sSub>
                        </m:e>
                      </m:nary>
                    </m:oMath>
                  </m:oMathPara>
                </a14:m>
                <a:endParaRPr lang="zh-CN" altLang="en-US" dirty="0"/>
              </a:p>
            </p:txBody>
          </p:sp>
        </mc:Choice>
        <mc:Fallback xmlns="">
          <p:sp>
            <p:nvSpPr>
              <p:cNvPr id="13" name="文本框 12">
                <a:extLst>
                  <a:ext uri="{FF2B5EF4-FFF2-40B4-BE49-F238E27FC236}">
                    <a16:creationId xmlns:a16="http://schemas.microsoft.com/office/drawing/2014/main" id="{35C7F293-3B95-1890-86D0-E3F5D5571191}"/>
                  </a:ext>
                </a:extLst>
              </p:cNvPr>
              <p:cNvSpPr txBox="1">
                <a:spLocks noRot="1" noChangeAspect="1" noMove="1" noResize="1" noEditPoints="1" noAdjustHandles="1" noChangeArrowheads="1" noChangeShapeType="1" noTextEdit="1"/>
              </p:cNvSpPr>
              <p:nvPr/>
            </p:nvSpPr>
            <p:spPr>
              <a:xfrm>
                <a:off x="4456220" y="4550877"/>
                <a:ext cx="3351879" cy="764505"/>
              </a:xfrm>
              <a:prstGeom prst="rect">
                <a:avLst/>
              </a:prstGeom>
              <a:blipFill>
                <a:blip r:embed="rId6"/>
                <a:stretch>
                  <a:fillRect t="-122951" b="-1704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27106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注意力机制</a:t>
            </a:r>
          </a:p>
        </p:txBody>
      </p:sp>
      <p:pic>
        <p:nvPicPr>
          <p:cNvPr id="4" name="图片 3">
            <a:extLst>
              <a:ext uri="{FF2B5EF4-FFF2-40B4-BE49-F238E27FC236}">
                <a16:creationId xmlns:a16="http://schemas.microsoft.com/office/drawing/2014/main" id="{A98E4569-063B-21DF-4DF6-0BB66F3D4AC6}"/>
              </a:ext>
            </a:extLst>
          </p:cNvPr>
          <p:cNvPicPr>
            <a:picLocks noChangeAspect="1"/>
          </p:cNvPicPr>
          <p:nvPr/>
        </p:nvPicPr>
        <p:blipFill>
          <a:blip r:embed="rId2"/>
          <a:stretch>
            <a:fillRect/>
          </a:stretch>
        </p:blipFill>
        <p:spPr>
          <a:xfrm>
            <a:off x="345082" y="880238"/>
            <a:ext cx="11673954" cy="2727934"/>
          </a:xfrm>
          <a:prstGeom prst="rect">
            <a:avLst/>
          </a:prstGeom>
        </p:spPr>
      </p:pic>
      <p:sp>
        <p:nvSpPr>
          <p:cNvPr id="7" name="标题 2">
            <a:extLst>
              <a:ext uri="{FF2B5EF4-FFF2-40B4-BE49-F238E27FC236}">
                <a16:creationId xmlns:a16="http://schemas.microsoft.com/office/drawing/2014/main" id="{3D7B8E85-5C71-5677-B1F0-FCA751689CAB}"/>
              </a:ext>
            </a:extLst>
          </p:cNvPr>
          <p:cNvSpPr txBox="1">
            <a:spLocks/>
          </p:cNvSpPr>
          <p:nvPr/>
        </p:nvSpPr>
        <p:spPr>
          <a:xfrm>
            <a:off x="417402" y="3429000"/>
            <a:ext cx="11429516" cy="761979"/>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算关联</a:t>
            </a:r>
            <a:r>
              <a:rPr lang="en-US" altLang="zh-CN" dirty="0"/>
              <a:t>+Mask</a:t>
            </a:r>
          </a:p>
        </p:txBody>
      </p:sp>
      <p:pic>
        <p:nvPicPr>
          <p:cNvPr id="8" name="图片 7">
            <a:extLst>
              <a:ext uri="{FF2B5EF4-FFF2-40B4-BE49-F238E27FC236}">
                <a16:creationId xmlns:a16="http://schemas.microsoft.com/office/drawing/2014/main" id="{EAF20D95-55E0-9D11-6753-2474D37361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23696" y="4319989"/>
            <a:ext cx="4286804" cy="654039"/>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0FE8C74-A250-3701-B0DC-DB9D4DE59D93}"/>
                  </a:ext>
                </a:extLst>
              </p:cNvPr>
              <p:cNvSpPr txBox="1"/>
              <p:nvPr/>
            </p:nvSpPr>
            <p:spPr>
              <a:xfrm>
                <a:off x="7692079" y="3608172"/>
                <a:ext cx="3819956" cy="1720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latin typeface="Cambria Math" panose="02040503050406030204" pitchFamily="18" charset="0"/>
                            </a:rPr>
                          </m:ctrlPr>
                        </m:dPr>
                        <m:e>
                          <m:m>
                            <m:mPr>
                              <m:mcs>
                                <m:mc>
                                  <m:mcPr>
                                    <m:count m:val="2"/>
                                    <m:mcJc m:val="center"/>
                                  </m:mcPr>
                                </m:mc>
                              </m:mcs>
                              <m:ctrlPr>
                                <a:rPr kumimoji="1" lang="en-US" altLang="zh-CN" sz="2000" i="1" smtClean="0">
                                  <a:latin typeface="Cambria Math" panose="02040503050406030204" pitchFamily="18" charset="0"/>
                                </a:rPr>
                              </m:ctrlPr>
                            </m:mPr>
                            <m:mr>
                              <m:e>
                                <m:m>
                                  <m:mPr>
                                    <m:mcs>
                                      <m:mc>
                                        <m:mcPr>
                                          <m:count m:val="3"/>
                                          <m:mcJc m:val="center"/>
                                        </m:mcPr>
                                      </m:mc>
                                    </m:mcs>
                                    <m:ctrlPr>
                                      <a:rPr kumimoji="1" lang="en-US" altLang="zh-CN" sz="2000" i="1" smtClean="0">
                                        <a:latin typeface="Cambria Math" panose="02040503050406030204" pitchFamily="18" charset="0"/>
                                      </a:rPr>
                                    </m:ctrlPr>
                                  </m:mPr>
                                  <m:mr>
                                    <m:e/>
                                    <m:e>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m:t>
                                      </m:r>
                                    </m:e>
                                    <m:e>
                                      <m:r>
                                        <a:rPr kumimoji="1" lang="en-US" altLang="zh-CN" sz="2000" i="1">
                                          <a:latin typeface="Cambria Math" panose="02040503050406030204" pitchFamily="18" charset="0"/>
                                        </a:rPr>
                                        <m:t>−</m:t>
                                      </m:r>
                                      <m:r>
                                        <a:rPr kumimoji="1" lang="en-US" altLang="zh-CN" sz="2000" i="1">
                                          <a:latin typeface="Cambria Math" panose="02040503050406030204" pitchFamily="18" charset="0"/>
                                        </a:rPr>
                                        <m:t>∞</m:t>
                                      </m:r>
                                    </m:e>
                                  </m:mr>
                                  <m:mr>
                                    <m:e/>
                                    <m:e/>
                                    <m:e>
                                      <m:r>
                                        <a:rPr kumimoji="1" lang="en-US" altLang="zh-CN" sz="2000" i="1">
                                          <a:latin typeface="Cambria Math" panose="02040503050406030204" pitchFamily="18" charset="0"/>
                                        </a:rPr>
                                        <m:t>−</m:t>
                                      </m:r>
                                      <m:r>
                                        <a:rPr kumimoji="1" lang="en-US" altLang="zh-CN" sz="2000" i="1">
                                          <a:latin typeface="Cambria Math" panose="02040503050406030204" pitchFamily="18" charset="0"/>
                                        </a:rPr>
                                        <m:t>∞</m:t>
                                      </m:r>
                                    </m:e>
                                  </m:mr>
                                  <m:mr>
                                    <m:e/>
                                    <m:e/>
                                    <m:e/>
                                  </m:mr>
                                </m:m>
                              </m:e>
                              <m:e>
                                <m:m>
                                  <m:mPr>
                                    <m:mcs>
                                      <m:mc>
                                        <m:mcPr>
                                          <m:count m:val="3"/>
                                          <m:mcJc m:val="center"/>
                                        </m:mcPr>
                                      </m:mc>
                                    </m:mcs>
                                    <m:ctrlPr>
                                      <a:rPr kumimoji="1" lang="en-US" altLang="zh-CN" sz="2000" i="1">
                                        <a:latin typeface="Cambria Math" panose="02040503050406030204" pitchFamily="18" charset="0"/>
                                      </a:rPr>
                                    </m:ctrlPr>
                                  </m:mPr>
                                  <m:mr>
                                    <m:e>
                                      <m:r>
                                        <a:rPr kumimoji="1" lang="en-US" altLang="zh-CN" sz="2000" b="0" i="1" smtClean="0">
                                          <a:latin typeface="Cambria Math" panose="02040503050406030204" pitchFamily="18" charset="0"/>
                                        </a:rPr>
                                        <m:t>⋯</m:t>
                                      </m:r>
                                    </m:e>
                                    <m:e>
                                      <m:r>
                                        <a:rPr kumimoji="1" lang="en-US" altLang="zh-CN" sz="2000" b="0" i="1" smtClean="0">
                                          <a:latin typeface="Cambria Math" panose="02040503050406030204" pitchFamily="18" charset="0"/>
                                        </a:rPr>
                                        <m:t>⋯</m:t>
                                      </m:r>
                                    </m:e>
                                    <m:e>
                                      <m:r>
                                        <a:rPr kumimoji="1" lang="en-US" altLang="zh-CN" sz="2000" i="1">
                                          <a:latin typeface="Cambria Math" panose="02040503050406030204" pitchFamily="18" charset="0"/>
                                        </a:rPr>
                                        <m:t>−</m:t>
                                      </m:r>
                                      <m:r>
                                        <a:rPr kumimoji="1" lang="en-US" altLang="zh-CN" sz="2000" i="1">
                                          <a:latin typeface="Cambria Math" panose="02040503050406030204" pitchFamily="18" charset="0"/>
                                        </a:rPr>
                                        <m:t>∞</m:t>
                                      </m:r>
                                    </m:e>
                                  </m:mr>
                                  <m:mr>
                                    <m:e>
                                      <m:r>
                                        <a:rPr kumimoji="1" lang="en-US" altLang="zh-CN" sz="2000" i="1">
                                          <a:latin typeface="Cambria Math" panose="02040503050406030204" pitchFamily="18" charset="0"/>
                                        </a:rPr>
                                        <m:t>⋯</m:t>
                                      </m:r>
                                    </m:e>
                                    <m:e>
                                      <m:r>
                                        <a:rPr kumimoji="1" lang="en-US" altLang="zh-CN" sz="2000" i="1">
                                          <a:latin typeface="Cambria Math" panose="02040503050406030204" pitchFamily="18" charset="0"/>
                                        </a:rPr>
                                        <m:t>−</m:t>
                                      </m:r>
                                      <m:r>
                                        <a:rPr kumimoji="1" lang="en-US" altLang="zh-CN" sz="2000" i="1">
                                          <a:latin typeface="Cambria Math" panose="02040503050406030204" pitchFamily="18" charset="0"/>
                                        </a:rPr>
                                        <m:t>∞</m:t>
                                      </m:r>
                                    </m:e>
                                    <m:e>
                                      <m:r>
                                        <a:rPr kumimoji="1" lang="en-US" altLang="zh-CN" sz="2000" i="1">
                                          <a:latin typeface="Cambria Math" panose="02040503050406030204" pitchFamily="18" charset="0"/>
                                        </a:rPr>
                                        <m:t>−</m:t>
                                      </m:r>
                                      <m:r>
                                        <a:rPr kumimoji="1" lang="en-US" altLang="zh-CN" sz="2000" i="1">
                                          <a:latin typeface="Cambria Math" panose="02040503050406030204" pitchFamily="18" charset="0"/>
                                        </a:rPr>
                                        <m:t>∞</m:t>
                                      </m:r>
                                    </m:e>
                                  </m:mr>
                                  <m:mr>
                                    <m:e>
                                      <m:r>
                                        <a:rPr kumimoji="1" lang="en-US" altLang="zh-CN" sz="2000" i="1">
                                          <a:latin typeface="Cambria Math" panose="02040503050406030204" pitchFamily="18" charset="0"/>
                                        </a:rPr>
                                        <m:t>−</m:t>
                                      </m:r>
                                      <m:r>
                                        <a:rPr kumimoji="1" lang="en-US" altLang="zh-CN" sz="2000" i="1">
                                          <a:latin typeface="Cambria Math" panose="02040503050406030204" pitchFamily="18" charset="0"/>
                                        </a:rPr>
                                        <m:t>∞</m:t>
                                      </m:r>
                                    </m:e>
                                    <m:e>
                                      <m:r>
                                        <a:rPr kumimoji="1" lang="en-US" altLang="zh-CN" sz="2000" i="1">
                                          <a:latin typeface="Cambria Math" panose="02040503050406030204" pitchFamily="18" charset="0"/>
                                        </a:rPr>
                                        <m:t>⋯</m:t>
                                      </m:r>
                                    </m:e>
                                    <m:e>
                                      <m:r>
                                        <a:rPr kumimoji="1" lang="en-US" altLang="zh-CN" sz="2000" i="1">
                                          <a:latin typeface="Cambria Math" panose="02040503050406030204" pitchFamily="18" charset="0"/>
                                        </a:rPr>
                                        <m:t>⋯</m:t>
                                      </m:r>
                                    </m:e>
                                  </m:mr>
                                </m:m>
                              </m:e>
                            </m:mr>
                            <m:mr>
                              <m:e>
                                <m:m>
                                  <m:mPr>
                                    <m:mcs>
                                      <m:mc>
                                        <m:mcPr>
                                          <m:count m:val="3"/>
                                          <m:mcJc m:val="center"/>
                                        </m:mcPr>
                                      </m:mc>
                                    </m:mcs>
                                    <m:ctrlPr>
                                      <a:rPr kumimoji="1" lang="en-US" altLang="zh-CN" sz="2000" i="1">
                                        <a:latin typeface="Cambria Math" panose="02040503050406030204" pitchFamily="18" charset="0"/>
                                      </a:rPr>
                                    </m:ctrlPr>
                                  </m:mPr>
                                  <m:mr>
                                    <m:e/>
                                    <m:e/>
                                    <m:e/>
                                  </m:mr>
                                  <m:mr>
                                    <m:e/>
                                    <m:e/>
                                    <m:e/>
                                  </m:mr>
                                  <m:mr>
                                    <m:e/>
                                    <m:e/>
                                    <m:e/>
                                  </m:mr>
                                </m:m>
                              </m:e>
                              <m:e>
                                <m:m>
                                  <m:mPr>
                                    <m:mcs>
                                      <m:mc>
                                        <m:mcPr>
                                          <m:count m:val="3"/>
                                          <m:mcJc m:val="center"/>
                                        </m:mcPr>
                                      </m:mc>
                                    </m:mcs>
                                    <m:ctrlPr>
                                      <a:rPr kumimoji="1" lang="en-US" altLang="zh-CN" sz="2000" i="1">
                                        <a:latin typeface="Cambria Math" panose="02040503050406030204" pitchFamily="18" charset="0"/>
                                      </a:rPr>
                                    </m:ctrlPr>
                                  </m:mPr>
                                  <m:mr>
                                    <m:e/>
                                    <m:e>
                                      <m:r>
                                        <a:rPr kumimoji="1" lang="en-US" altLang="zh-CN" sz="2000" i="1">
                                          <a:latin typeface="Cambria Math" panose="02040503050406030204" pitchFamily="18" charset="0"/>
                                        </a:rPr>
                                        <m:t>−</m:t>
                                      </m:r>
                                      <m:r>
                                        <a:rPr kumimoji="1" lang="en-US" altLang="zh-CN" sz="2000" i="1">
                                          <a:latin typeface="Cambria Math" panose="02040503050406030204" pitchFamily="18" charset="0"/>
                                        </a:rPr>
                                        <m:t>∞</m:t>
                                      </m:r>
                                    </m:e>
                                    <m:e>
                                      <m:r>
                                        <a:rPr kumimoji="1" lang="en-US" altLang="zh-CN" sz="2000" i="1">
                                          <a:latin typeface="Cambria Math" panose="02040503050406030204" pitchFamily="18" charset="0"/>
                                        </a:rPr>
                                        <m:t>−</m:t>
                                      </m:r>
                                      <m:r>
                                        <a:rPr kumimoji="1" lang="en-US" altLang="zh-CN" sz="2000" i="1">
                                          <a:latin typeface="Cambria Math" panose="02040503050406030204" pitchFamily="18" charset="0"/>
                                        </a:rPr>
                                        <m:t>∞</m:t>
                                      </m:r>
                                    </m:e>
                                  </m:mr>
                                  <m:mr>
                                    <m:e/>
                                    <m:e/>
                                    <m:e>
                                      <m:r>
                                        <a:rPr kumimoji="1" lang="en-US" altLang="zh-CN" sz="2000" i="1">
                                          <a:latin typeface="Cambria Math" panose="02040503050406030204" pitchFamily="18" charset="0"/>
                                        </a:rPr>
                                        <m:t>−</m:t>
                                      </m:r>
                                      <m:r>
                                        <a:rPr kumimoji="1" lang="en-US" altLang="zh-CN" sz="2000" i="1">
                                          <a:latin typeface="Cambria Math" panose="02040503050406030204" pitchFamily="18" charset="0"/>
                                        </a:rPr>
                                        <m:t>∞</m:t>
                                      </m:r>
                                    </m:e>
                                  </m:mr>
                                  <m:mr>
                                    <m:e/>
                                    <m:e/>
                                    <m:e/>
                                  </m:mr>
                                </m:m>
                              </m:e>
                            </m:mr>
                          </m:m>
                        </m:e>
                      </m:d>
                    </m:oMath>
                  </m:oMathPara>
                </a14:m>
                <a:endParaRPr kumimoji="1" lang="zh-CN" altLang="en-US" sz="2000" dirty="0"/>
              </a:p>
            </p:txBody>
          </p:sp>
        </mc:Choice>
        <mc:Fallback xmlns="">
          <p:sp>
            <p:nvSpPr>
              <p:cNvPr id="2" name="文本框 1">
                <a:extLst>
                  <a:ext uri="{FF2B5EF4-FFF2-40B4-BE49-F238E27FC236}">
                    <a16:creationId xmlns:a16="http://schemas.microsoft.com/office/drawing/2014/main" id="{B0FE8C74-A250-3701-B0DC-DB9D4DE59D93}"/>
                  </a:ext>
                </a:extLst>
              </p:cNvPr>
              <p:cNvSpPr txBox="1">
                <a:spLocks noRot="1" noChangeAspect="1" noMove="1" noResize="1" noEditPoints="1" noAdjustHandles="1" noChangeArrowheads="1" noChangeShapeType="1" noTextEdit="1"/>
              </p:cNvSpPr>
              <p:nvPr/>
            </p:nvSpPr>
            <p:spPr>
              <a:xfrm>
                <a:off x="7692079" y="3608172"/>
                <a:ext cx="3819956" cy="1720920"/>
              </a:xfrm>
              <a:prstGeom prst="rect">
                <a:avLst/>
              </a:prstGeom>
              <a:blipFill>
                <a:blip r:embed="rId4"/>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FBCCB69-AC0D-152B-F167-FF97A1759E52}"/>
              </a:ext>
            </a:extLst>
          </p:cNvPr>
          <p:cNvSpPr txBox="1"/>
          <p:nvPr/>
        </p:nvSpPr>
        <p:spPr>
          <a:xfrm>
            <a:off x="7048538" y="5366163"/>
            <a:ext cx="4798380" cy="830997"/>
          </a:xfrm>
          <a:prstGeom prst="rect">
            <a:avLst/>
          </a:prstGeom>
          <a:noFill/>
        </p:spPr>
        <p:txBody>
          <a:bodyPr wrap="square" rtlCol="0">
            <a:spAutoFit/>
          </a:bodyPr>
          <a:lstStyle/>
          <a:p>
            <a:pPr algn="l"/>
            <a:r>
              <a:rPr kumimoji="1" lang="zh-CN" altLang="en-US" sz="2400" dirty="0">
                <a:solidFill>
                  <a:schemeClr val="tx2"/>
                </a:solidFill>
              </a:rPr>
              <a:t>元素</a:t>
            </a:r>
            <a:r>
              <a:rPr kumimoji="1" lang="en-US" altLang="zh-CN" sz="2400" dirty="0">
                <a:solidFill>
                  <a:schemeClr val="tx2"/>
                </a:solidFill>
              </a:rPr>
              <a:t> </a:t>
            </a:r>
            <a:r>
              <a:rPr kumimoji="1" lang="en-US" altLang="zh-CN" sz="2400" dirty="0" err="1">
                <a:solidFill>
                  <a:schemeClr val="tx2"/>
                </a:solidFill>
              </a:rPr>
              <a:t>i,j</a:t>
            </a:r>
            <a:r>
              <a:rPr kumimoji="1" lang="en-US" altLang="zh-CN" sz="2400" dirty="0">
                <a:solidFill>
                  <a:schemeClr val="tx2"/>
                </a:solidFill>
              </a:rPr>
              <a:t>: </a:t>
            </a:r>
            <a:r>
              <a:rPr kumimoji="1" lang="zh-CN" altLang="en-US" sz="2400" dirty="0">
                <a:solidFill>
                  <a:schemeClr val="tx2"/>
                </a:solidFill>
              </a:rPr>
              <a:t>第</a:t>
            </a:r>
            <a:r>
              <a:rPr kumimoji="1" lang="en-US" altLang="zh-CN" sz="2400" dirty="0" err="1">
                <a:solidFill>
                  <a:schemeClr val="tx2"/>
                </a:solidFill>
              </a:rPr>
              <a:t>i</a:t>
            </a:r>
            <a:r>
              <a:rPr kumimoji="1" lang="zh-CN" altLang="en-US" sz="2400" dirty="0">
                <a:solidFill>
                  <a:schemeClr val="tx2"/>
                </a:solidFill>
              </a:rPr>
              <a:t>个词对第</a:t>
            </a:r>
            <a:r>
              <a:rPr kumimoji="1" lang="en-US" altLang="zh-CN" sz="2400" dirty="0">
                <a:solidFill>
                  <a:schemeClr val="tx2"/>
                </a:solidFill>
              </a:rPr>
              <a:t>j</a:t>
            </a:r>
            <a:r>
              <a:rPr kumimoji="1" lang="zh-CN" altLang="en-US" sz="2400" dirty="0">
                <a:solidFill>
                  <a:schemeClr val="tx2"/>
                </a:solidFill>
              </a:rPr>
              <a:t>个词的注意值</a:t>
            </a:r>
            <a:endParaRPr kumimoji="1" lang="en-US" altLang="zh-CN" sz="2400" dirty="0">
              <a:solidFill>
                <a:schemeClr val="tx2"/>
              </a:solidFill>
            </a:endParaRPr>
          </a:p>
          <a:p>
            <a:pPr algn="l"/>
            <a:r>
              <a:rPr kumimoji="1" lang="zh-CN" altLang="en-US" sz="2400" dirty="0">
                <a:solidFill>
                  <a:schemeClr val="tx2"/>
                </a:solidFill>
              </a:rPr>
              <a:t>只能对自己前面的词有关注！</a:t>
            </a:r>
          </a:p>
        </p:txBody>
      </p:sp>
    </p:spTree>
    <p:extLst>
      <p:ext uri="{BB962C8B-B14F-4D97-AF65-F5344CB8AC3E}">
        <p14:creationId xmlns:p14="http://schemas.microsoft.com/office/powerpoint/2010/main" val="40917031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注意力机制</a:t>
            </a:r>
          </a:p>
        </p:txBody>
      </p:sp>
      <p:pic>
        <p:nvPicPr>
          <p:cNvPr id="4" name="图片 3">
            <a:extLst>
              <a:ext uri="{FF2B5EF4-FFF2-40B4-BE49-F238E27FC236}">
                <a16:creationId xmlns:a16="http://schemas.microsoft.com/office/drawing/2014/main" id="{A98E4569-063B-21DF-4DF6-0BB66F3D4AC6}"/>
              </a:ext>
            </a:extLst>
          </p:cNvPr>
          <p:cNvPicPr>
            <a:picLocks noChangeAspect="1"/>
          </p:cNvPicPr>
          <p:nvPr/>
        </p:nvPicPr>
        <p:blipFill>
          <a:blip r:embed="rId2"/>
          <a:stretch>
            <a:fillRect/>
          </a:stretch>
        </p:blipFill>
        <p:spPr>
          <a:xfrm>
            <a:off x="345082" y="880238"/>
            <a:ext cx="11673954" cy="2727934"/>
          </a:xfrm>
          <a:prstGeom prst="rect">
            <a:avLst/>
          </a:prstGeom>
        </p:spPr>
      </p:pic>
      <p:sp>
        <p:nvSpPr>
          <p:cNvPr id="7" name="标题 2">
            <a:extLst>
              <a:ext uri="{FF2B5EF4-FFF2-40B4-BE49-F238E27FC236}">
                <a16:creationId xmlns:a16="http://schemas.microsoft.com/office/drawing/2014/main" id="{3D7B8E85-5C71-5677-B1F0-FCA751689CAB}"/>
              </a:ext>
            </a:extLst>
          </p:cNvPr>
          <p:cNvSpPr txBox="1">
            <a:spLocks/>
          </p:cNvSpPr>
          <p:nvPr/>
        </p:nvSpPr>
        <p:spPr>
          <a:xfrm>
            <a:off x="417402" y="3429000"/>
            <a:ext cx="11429516" cy="761979"/>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算关联</a:t>
            </a:r>
            <a:r>
              <a:rPr lang="en-US" altLang="zh-CN" dirty="0"/>
              <a:t>+Mask+</a:t>
            </a:r>
            <a:r>
              <a:rPr lang="zh-CN" altLang="en-US" dirty="0"/>
              <a:t>归一化</a:t>
            </a:r>
            <a:endParaRPr lang="en-US" altLang="zh-CN"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0FE8C74-A250-3701-B0DC-DB9D4DE59D93}"/>
                  </a:ext>
                </a:extLst>
              </p:cNvPr>
              <p:cNvSpPr txBox="1"/>
              <p:nvPr/>
            </p:nvSpPr>
            <p:spPr>
              <a:xfrm>
                <a:off x="7692079" y="3608172"/>
                <a:ext cx="2946319" cy="1720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latin typeface="Cambria Math" panose="02040503050406030204" pitchFamily="18" charset="0"/>
                            </a:rPr>
                          </m:ctrlPr>
                        </m:dPr>
                        <m:e>
                          <m:m>
                            <m:mPr>
                              <m:mcs>
                                <m:mc>
                                  <m:mcPr>
                                    <m:count m:val="2"/>
                                    <m:mcJc m:val="center"/>
                                  </m:mcPr>
                                </m:mc>
                              </m:mcs>
                              <m:ctrlPr>
                                <a:rPr kumimoji="1" lang="en-US" altLang="zh-CN" sz="2000" i="1" smtClean="0">
                                  <a:latin typeface="Cambria Math" panose="02040503050406030204" pitchFamily="18" charset="0"/>
                                </a:rPr>
                              </m:ctrlPr>
                            </m:mPr>
                            <m:mr>
                              <m:e>
                                <m:m>
                                  <m:mPr>
                                    <m:mcs>
                                      <m:mc>
                                        <m:mcPr>
                                          <m:count m:val="3"/>
                                          <m:mcJc m:val="center"/>
                                        </m:mcPr>
                                      </m:mc>
                                    </m:mcs>
                                    <m:ctrlPr>
                                      <a:rPr kumimoji="1" lang="en-US" altLang="zh-CN" sz="2000" i="1" smtClean="0">
                                        <a:latin typeface="Cambria Math" panose="02040503050406030204" pitchFamily="18" charset="0"/>
                                      </a:rPr>
                                    </m:ctrlPr>
                                  </m:mPr>
                                  <m:mr>
                                    <m:e/>
                                    <m:e>
                                      <m:r>
                                        <a:rPr kumimoji="1" lang="en-US" altLang="zh-CN" sz="2000" b="0" i="1" smtClean="0">
                                          <a:latin typeface="Cambria Math" panose="02040503050406030204" pitchFamily="18" charset="0"/>
                                        </a:rPr>
                                        <m:t>0</m:t>
                                      </m:r>
                                    </m:e>
                                    <m:e>
                                      <m:r>
                                        <a:rPr kumimoji="1" lang="en-US" altLang="zh-CN" sz="2000" b="0" i="1" smtClean="0">
                                          <a:latin typeface="Cambria Math" panose="02040503050406030204" pitchFamily="18" charset="0"/>
                                        </a:rPr>
                                        <m:t>0</m:t>
                                      </m:r>
                                    </m:e>
                                  </m:mr>
                                  <m:mr>
                                    <m:e/>
                                    <m:e/>
                                    <m:e>
                                      <m:r>
                                        <a:rPr kumimoji="1" lang="en-US" altLang="zh-CN" sz="2000" b="0" i="1" smtClean="0">
                                          <a:latin typeface="Cambria Math" panose="02040503050406030204" pitchFamily="18" charset="0"/>
                                        </a:rPr>
                                        <m:t>0</m:t>
                                      </m:r>
                                    </m:e>
                                  </m:mr>
                                  <m:mr>
                                    <m:e/>
                                    <m:e/>
                                    <m:e/>
                                  </m:mr>
                                </m:m>
                              </m:e>
                              <m:e>
                                <m:m>
                                  <m:mPr>
                                    <m:mcs>
                                      <m:mc>
                                        <m:mcPr>
                                          <m:count m:val="3"/>
                                          <m:mcJc m:val="center"/>
                                        </m:mcPr>
                                      </m:mc>
                                    </m:mcs>
                                    <m:ctrlPr>
                                      <a:rPr kumimoji="1" lang="en-US" altLang="zh-CN" sz="2000" i="1">
                                        <a:latin typeface="Cambria Math" panose="02040503050406030204" pitchFamily="18" charset="0"/>
                                      </a:rPr>
                                    </m:ctrlPr>
                                  </m:mPr>
                                  <m:mr>
                                    <m:e>
                                      <m:r>
                                        <a:rPr kumimoji="1" lang="en-US" altLang="zh-CN" sz="2000" b="0" i="1" smtClean="0">
                                          <a:latin typeface="Cambria Math" panose="02040503050406030204" pitchFamily="18" charset="0"/>
                                        </a:rPr>
                                        <m:t>⋯</m:t>
                                      </m:r>
                                    </m:e>
                                    <m:e>
                                      <m:r>
                                        <a:rPr kumimoji="1" lang="en-US" altLang="zh-CN" sz="2000" b="0" i="1" smtClean="0">
                                          <a:latin typeface="Cambria Math" panose="02040503050406030204" pitchFamily="18" charset="0"/>
                                        </a:rPr>
                                        <m:t>⋯</m:t>
                                      </m:r>
                                    </m:e>
                                    <m:e>
                                      <m:r>
                                        <a:rPr kumimoji="1" lang="en-US" altLang="zh-CN" sz="2000" b="0" i="1" smtClean="0">
                                          <a:latin typeface="Cambria Math" panose="02040503050406030204" pitchFamily="18" charset="0"/>
                                        </a:rPr>
                                        <m:t>0</m:t>
                                      </m:r>
                                    </m:e>
                                  </m:mr>
                                  <m:mr>
                                    <m:e>
                                      <m:r>
                                        <a:rPr kumimoji="1" lang="en-US" altLang="zh-CN" sz="2000" i="1">
                                          <a:latin typeface="Cambria Math" panose="02040503050406030204" pitchFamily="18" charset="0"/>
                                        </a:rPr>
                                        <m:t>⋯</m:t>
                                      </m:r>
                                    </m:e>
                                    <m:e>
                                      <m:r>
                                        <a:rPr kumimoji="1" lang="en-US" altLang="zh-CN" sz="2000" b="0" i="1" smtClean="0">
                                          <a:latin typeface="Cambria Math" panose="02040503050406030204" pitchFamily="18" charset="0"/>
                                        </a:rPr>
                                        <m:t>0</m:t>
                                      </m:r>
                                    </m:e>
                                    <m:e>
                                      <m:r>
                                        <a:rPr kumimoji="1" lang="en-US" altLang="zh-CN" sz="2000" b="0" i="1" smtClean="0">
                                          <a:latin typeface="Cambria Math" panose="02040503050406030204" pitchFamily="18" charset="0"/>
                                        </a:rPr>
                                        <m:t>0</m:t>
                                      </m:r>
                                    </m:e>
                                  </m:mr>
                                  <m:mr>
                                    <m:e>
                                      <m:r>
                                        <a:rPr kumimoji="1" lang="en-US" altLang="zh-CN" sz="2000" b="0" i="1" smtClean="0">
                                          <a:latin typeface="Cambria Math" panose="02040503050406030204" pitchFamily="18" charset="0"/>
                                        </a:rPr>
                                        <m:t>0</m:t>
                                      </m:r>
                                    </m:e>
                                    <m:e>
                                      <m:r>
                                        <a:rPr kumimoji="1" lang="en-US" altLang="zh-CN" sz="2000" i="1">
                                          <a:latin typeface="Cambria Math" panose="02040503050406030204" pitchFamily="18" charset="0"/>
                                        </a:rPr>
                                        <m:t>⋯</m:t>
                                      </m:r>
                                    </m:e>
                                    <m:e>
                                      <m:r>
                                        <a:rPr kumimoji="1" lang="en-US" altLang="zh-CN" sz="2000" i="1">
                                          <a:latin typeface="Cambria Math" panose="02040503050406030204" pitchFamily="18" charset="0"/>
                                        </a:rPr>
                                        <m:t>⋯</m:t>
                                      </m:r>
                                    </m:e>
                                  </m:mr>
                                </m:m>
                              </m:e>
                            </m:mr>
                            <m:mr>
                              <m:e>
                                <m:m>
                                  <m:mPr>
                                    <m:mcs>
                                      <m:mc>
                                        <m:mcPr>
                                          <m:count m:val="3"/>
                                          <m:mcJc m:val="center"/>
                                        </m:mcPr>
                                      </m:mc>
                                    </m:mcs>
                                    <m:ctrlPr>
                                      <a:rPr kumimoji="1" lang="en-US" altLang="zh-CN" sz="2000" i="1">
                                        <a:latin typeface="Cambria Math" panose="02040503050406030204" pitchFamily="18" charset="0"/>
                                      </a:rPr>
                                    </m:ctrlPr>
                                  </m:mPr>
                                  <m:mr>
                                    <m:e/>
                                    <m:e/>
                                    <m:e/>
                                  </m:mr>
                                  <m:mr>
                                    <m:e/>
                                    <m:e/>
                                    <m:e/>
                                  </m:mr>
                                  <m:mr>
                                    <m:e/>
                                    <m:e/>
                                    <m:e/>
                                  </m:mr>
                                </m:m>
                              </m:e>
                              <m:e>
                                <m:m>
                                  <m:mPr>
                                    <m:mcs>
                                      <m:mc>
                                        <m:mcPr>
                                          <m:count m:val="3"/>
                                          <m:mcJc m:val="center"/>
                                        </m:mcPr>
                                      </m:mc>
                                    </m:mcs>
                                    <m:ctrlPr>
                                      <a:rPr kumimoji="1" lang="en-US" altLang="zh-CN" sz="2000" i="1">
                                        <a:latin typeface="Cambria Math" panose="02040503050406030204" pitchFamily="18" charset="0"/>
                                      </a:rPr>
                                    </m:ctrlPr>
                                  </m:mPr>
                                  <m:mr>
                                    <m:e/>
                                    <m:e>
                                      <m:r>
                                        <a:rPr kumimoji="1" lang="en-US" altLang="zh-CN" sz="2000" b="0" i="1" smtClean="0">
                                          <a:latin typeface="Cambria Math" panose="02040503050406030204" pitchFamily="18" charset="0"/>
                                        </a:rPr>
                                        <m:t>0</m:t>
                                      </m:r>
                                    </m:e>
                                    <m:e>
                                      <m:r>
                                        <a:rPr kumimoji="1" lang="en-US" altLang="zh-CN" sz="2000" b="0" i="1" smtClean="0">
                                          <a:latin typeface="Cambria Math" panose="02040503050406030204" pitchFamily="18" charset="0"/>
                                        </a:rPr>
                                        <m:t>0</m:t>
                                      </m:r>
                                    </m:e>
                                  </m:mr>
                                  <m:mr>
                                    <m:e/>
                                    <m:e/>
                                    <m:e>
                                      <m:r>
                                        <a:rPr kumimoji="1" lang="en-US" altLang="zh-CN" sz="2000" b="0" i="1" smtClean="0">
                                          <a:latin typeface="Cambria Math" panose="02040503050406030204" pitchFamily="18" charset="0"/>
                                        </a:rPr>
                                        <m:t>0</m:t>
                                      </m:r>
                                    </m:e>
                                  </m:mr>
                                  <m:mr>
                                    <m:e/>
                                    <m:e/>
                                    <m:e/>
                                  </m:mr>
                                </m:m>
                              </m:e>
                            </m:mr>
                          </m:m>
                        </m:e>
                      </m:d>
                    </m:oMath>
                  </m:oMathPara>
                </a14:m>
                <a:endParaRPr kumimoji="1" lang="zh-CN" altLang="en-US" sz="2000" dirty="0"/>
              </a:p>
            </p:txBody>
          </p:sp>
        </mc:Choice>
        <mc:Fallback xmlns="">
          <p:sp>
            <p:nvSpPr>
              <p:cNvPr id="2" name="文本框 1">
                <a:extLst>
                  <a:ext uri="{FF2B5EF4-FFF2-40B4-BE49-F238E27FC236}">
                    <a16:creationId xmlns:a16="http://schemas.microsoft.com/office/drawing/2014/main" id="{B0FE8C74-A250-3701-B0DC-DB9D4DE59D93}"/>
                  </a:ext>
                </a:extLst>
              </p:cNvPr>
              <p:cNvSpPr txBox="1">
                <a:spLocks noRot="1" noChangeAspect="1" noMove="1" noResize="1" noEditPoints="1" noAdjustHandles="1" noChangeArrowheads="1" noChangeShapeType="1" noTextEdit="1"/>
              </p:cNvSpPr>
              <p:nvPr/>
            </p:nvSpPr>
            <p:spPr>
              <a:xfrm>
                <a:off x="7692079" y="3608172"/>
                <a:ext cx="2946319" cy="1720920"/>
              </a:xfrm>
              <a:prstGeom prst="rect">
                <a:avLst/>
              </a:prstGeom>
              <a:blipFill>
                <a:blip r:embed="rId3"/>
                <a:stretch>
                  <a:fillRect t="-735"/>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FBCCB69-AC0D-152B-F167-FF97A1759E52}"/>
              </a:ext>
            </a:extLst>
          </p:cNvPr>
          <p:cNvSpPr txBox="1"/>
          <p:nvPr/>
        </p:nvSpPr>
        <p:spPr>
          <a:xfrm>
            <a:off x="7048538" y="5366163"/>
            <a:ext cx="4798380" cy="830997"/>
          </a:xfrm>
          <a:prstGeom prst="rect">
            <a:avLst/>
          </a:prstGeom>
          <a:noFill/>
        </p:spPr>
        <p:txBody>
          <a:bodyPr wrap="square" rtlCol="0">
            <a:spAutoFit/>
          </a:bodyPr>
          <a:lstStyle/>
          <a:p>
            <a:pPr algn="l"/>
            <a:r>
              <a:rPr kumimoji="1" lang="zh-CN" altLang="en-US" sz="2400" dirty="0">
                <a:solidFill>
                  <a:schemeClr val="tx2"/>
                </a:solidFill>
              </a:rPr>
              <a:t>元素</a:t>
            </a:r>
            <a:r>
              <a:rPr kumimoji="1" lang="en-US" altLang="zh-CN" sz="2400" dirty="0">
                <a:solidFill>
                  <a:schemeClr val="tx2"/>
                </a:solidFill>
              </a:rPr>
              <a:t> </a:t>
            </a:r>
            <a:r>
              <a:rPr kumimoji="1" lang="en-US" altLang="zh-CN" sz="2400" dirty="0" err="1">
                <a:solidFill>
                  <a:schemeClr val="tx2"/>
                </a:solidFill>
              </a:rPr>
              <a:t>i,j</a:t>
            </a:r>
            <a:r>
              <a:rPr kumimoji="1" lang="en-US" altLang="zh-CN" sz="2400" dirty="0">
                <a:solidFill>
                  <a:schemeClr val="tx2"/>
                </a:solidFill>
              </a:rPr>
              <a:t>: </a:t>
            </a:r>
            <a:r>
              <a:rPr kumimoji="1" lang="zh-CN" altLang="en-US" sz="2400" dirty="0">
                <a:solidFill>
                  <a:schemeClr val="tx2"/>
                </a:solidFill>
              </a:rPr>
              <a:t>第</a:t>
            </a:r>
            <a:r>
              <a:rPr kumimoji="1" lang="en-US" altLang="zh-CN" sz="2400" dirty="0" err="1">
                <a:solidFill>
                  <a:schemeClr val="tx2"/>
                </a:solidFill>
              </a:rPr>
              <a:t>i</a:t>
            </a:r>
            <a:r>
              <a:rPr kumimoji="1" lang="zh-CN" altLang="en-US" sz="2400" dirty="0">
                <a:solidFill>
                  <a:schemeClr val="tx2"/>
                </a:solidFill>
              </a:rPr>
              <a:t>个词对第</a:t>
            </a:r>
            <a:r>
              <a:rPr kumimoji="1" lang="en-US" altLang="zh-CN" sz="2400" dirty="0">
                <a:solidFill>
                  <a:schemeClr val="tx2"/>
                </a:solidFill>
              </a:rPr>
              <a:t>j</a:t>
            </a:r>
            <a:r>
              <a:rPr kumimoji="1" lang="zh-CN" altLang="en-US" sz="2400" dirty="0">
                <a:solidFill>
                  <a:schemeClr val="tx2"/>
                </a:solidFill>
              </a:rPr>
              <a:t>个词的注意值</a:t>
            </a:r>
            <a:endParaRPr kumimoji="1" lang="en-US" altLang="zh-CN" sz="2400" dirty="0">
              <a:solidFill>
                <a:schemeClr val="tx2"/>
              </a:solidFill>
            </a:endParaRPr>
          </a:p>
          <a:p>
            <a:pPr algn="l"/>
            <a:r>
              <a:rPr kumimoji="1" lang="zh-CN" altLang="en-US" sz="2400" dirty="0">
                <a:solidFill>
                  <a:schemeClr val="tx2"/>
                </a:solidFill>
              </a:rPr>
              <a:t>只能对自己前面的词有关注！</a:t>
            </a:r>
          </a:p>
        </p:txBody>
      </p:sp>
      <p:pic>
        <p:nvPicPr>
          <p:cNvPr id="6" name="图片 5">
            <a:extLst>
              <a:ext uri="{FF2B5EF4-FFF2-40B4-BE49-F238E27FC236}">
                <a16:creationId xmlns:a16="http://schemas.microsoft.com/office/drawing/2014/main" id="{705B88C1-D27C-0BB5-0D37-AE9FEEE9E13B}"/>
              </a:ext>
            </a:extLst>
          </p:cNvPr>
          <p:cNvPicPr>
            <a:picLocks noChangeAspect="1"/>
          </p:cNvPicPr>
          <p:nvPr/>
        </p:nvPicPr>
        <p:blipFill>
          <a:blip r:embed="rId4"/>
          <a:stretch>
            <a:fillRect/>
          </a:stretch>
        </p:blipFill>
        <p:spPr>
          <a:xfrm>
            <a:off x="345082" y="4254055"/>
            <a:ext cx="6713024" cy="900462"/>
          </a:xfrm>
          <a:prstGeom prst="rect">
            <a:avLst/>
          </a:prstGeom>
        </p:spPr>
      </p:pic>
      <p:pic>
        <p:nvPicPr>
          <p:cNvPr id="9" name="图片 8">
            <a:extLst>
              <a:ext uri="{FF2B5EF4-FFF2-40B4-BE49-F238E27FC236}">
                <a16:creationId xmlns:a16="http://schemas.microsoft.com/office/drawing/2014/main" id="{8BD8B02E-85B2-9DFB-45FE-7407B477D404}"/>
              </a:ext>
            </a:extLst>
          </p:cNvPr>
          <p:cNvPicPr>
            <a:picLocks noChangeAspect="1"/>
          </p:cNvPicPr>
          <p:nvPr/>
        </p:nvPicPr>
        <p:blipFill>
          <a:blip r:embed="rId5"/>
          <a:stretch>
            <a:fillRect/>
          </a:stretch>
        </p:blipFill>
        <p:spPr>
          <a:xfrm>
            <a:off x="503900" y="5152454"/>
            <a:ext cx="4798380" cy="1136087"/>
          </a:xfrm>
          <a:prstGeom prst="rect">
            <a:avLst/>
          </a:prstGeom>
        </p:spPr>
      </p:pic>
    </p:spTree>
    <p:extLst>
      <p:ext uri="{BB962C8B-B14F-4D97-AF65-F5344CB8AC3E}">
        <p14:creationId xmlns:p14="http://schemas.microsoft.com/office/powerpoint/2010/main" val="639001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注意力机制</a:t>
            </a:r>
          </a:p>
        </p:txBody>
      </p:sp>
      <p:pic>
        <p:nvPicPr>
          <p:cNvPr id="4" name="图片 3">
            <a:extLst>
              <a:ext uri="{FF2B5EF4-FFF2-40B4-BE49-F238E27FC236}">
                <a16:creationId xmlns:a16="http://schemas.microsoft.com/office/drawing/2014/main" id="{A98E4569-063B-21DF-4DF6-0BB66F3D4AC6}"/>
              </a:ext>
            </a:extLst>
          </p:cNvPr>
          <p:cNvPicPr>
            <a:picLocks noChangeAspect="1"/>
          </p:cNvPicPr>
          <p:nvPr/>
        </p:nvPicPr>
        <p:blipFill>
          <a:blip r:embed="rId2"/>
          <a:stretch>
            <a:fillRect/>
          </a:stretch>
        </p:blipFill>
        <p:spPr>
          <a:xfrm>
            <a:off x="345082" y="880238"/>
            <a:ext cx="11673954" cy="2727934"/>
          </a:xfrm>
          <a:prstGeom prst="rect">
            <a:avLst/>
          </a:prstGeom>
        </p:spPr>
      </p:pic>
      <p:sp>
        <p:nvSpPr>
          <p:cNvPr id="7" name="标题 2">
            <a:extLst>
              <a:ext uri="{FF2B5EF4-FFF2-40B4-BE49-F238E27FC236}">
                <a16:creationId xmlns:a16="http://schemas.microsoft.com/office/drawing/2014/main" id="{3D7B8E85-5C71-5677-B1F0-FCA751689CAB}"/>
              </a:ext>
            </a:extLst>
          </p:cNvPr>
          <p:cNvSpPr txBox="1">
            <a:spLocks/>
          </p:cNvSpPr>
          <p:nvPr/>
        </p:nvSpPr>
        <p:spPr>
          <a:xfrm>
            <a:off x="417402" y="3429000"/>
            <a:ext cx="11429516" cy="761979"/>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算关联</a:t>
            </a:r>
            <a:r>
              <a:rPr lang="en-US" altLang="zh-CN" dirty="0"/>
              <a:t>+Mask+</a:t>
            </a:r>
            <a:r>
              <a:rPr lang="zh-CN" altLang="en-US" dirty="0"/>
              <a:t>归一化</a:t>
            </a:r>
            <a:r>
              <a:rPr lang="en-US" altLang="zh-CN" dirty="0"/>
              <a:t>+</a:t>
            </a:r>
            <a:r>
              <a:rPr lang="zh-CN" altLang="en-US" dirty="0"/>
              <a:t>加权求和</a:t>
            </a:r>
            <a:endParaRPr lang="en-US" altLang="zh-CN" dirty="0"/>
          </a:p>
        </p:txBody>
      </p:sp>
      <p:pic>
        <p:nvPicPr>
          <p:cNvPr id="10" name="图片 9">
            <a:extLst>
              <a:ext uri="{FF2B5EF4-FFF2-40B4-BE49-F238E27FC236}">
                <a16:creationId xmlns:a16="http://schemas.microsoft.com/office/drawing/2014/main" id="{13500754-B587-F414-11D8-D76FEB2A3CF4}"/>
              </a:ext>
            </a:extLst>
          </p:cNvPr>
          <p:cNvPicPr>
            <a:picLocks noChangeAspect="1"/>
          </p:cNvPicPr>
          <p:nvPr/>
        </p:nvPicPr>
        <p:blipFill>
          <a:blip r:embed="rId3"/>
          <a:stretch>
            <a:fillRect/>
          </a:stretch>
        </p:blipFill>
        <p:spPr>
          <a:xfrm>
            <a:off x="2702014" y="4678697"/>
            <a:ext cx="6577910" cy="700709"/>
          </a:xfrm>
          <a:prstGeom prst="rect">
            <a:avLst/>
          </a:prstGeom>
        </p:spPr>
      </p:pic>
    </p:spTree>
    <p:extLst>
      <p:ext uri="{BB962C8B-B14F-4D97-AF65-F5344CB8AC3E}">
        <p14:creationId xmlns:p14="http://schemas.microsoft.com/office/powerpoint/2010/main" val="1397027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33D2A-6FAE-A60A-8846-180A0228B86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F8BA8C3-D9E2-CFBF-A786-0D7C18E0BA42}"/>
              </a:ext>
            </a:extLst>
          </p:cNvPr>
          <p:cNvSpPr>
            <a:spLocks noGrp="1"/>
          </p:cNvSpPr>
          <p:nvPr>
            <p:ph type="title"/>
          </p:nvPr>
        </p:nvSpPr>
        <p:spPr/>
        <p:txBody>
          <a:bodyPr/>
          <a:lstStyle/>
          <a:p>
            <a:pPr>
              <a:spcBef>
                <a:spcPts val="0"/>
              </a:spcBef>
              <a:buSzPct val="100000"/>
            </a:pP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图像识别任务 </a:t>
            </a:r>
            <a:r>
              <a:rPr lang="en-US" altLang="zh-CN" spc="60" dirty="0">
                <a:ln w="3175">
                  <a:noFill/>
                  <a:prstDash val="dash"/>
                </a:ln>
                <a:latin typeface="微软雅黑" panose="020B0503020204020204" charset="-122"/>
                <a:ea typeface="微软雅黑" panose="020B0503020204020204" charset="-122"/>
                <a:cs typeface="微软雅黑" panose="020B0503020204020204" charset="-122"/>
                <a:sym typeface="+mn-ea"/>
              </a:rPr>
              <a:t>CIFAR10 </a:t>
            </a: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数据集介绍</a:t>
            </a:r>
          </a:p>
        </p:txBody>
      </p:sp>
      <p:sp>
        <p:nvSpPr>
          <p:cNvPr id="4" name="文本框 3">
            <a:extLst>
              <a:ext uri="{FF2B5EF4-FFF2-40B4-BE49-F238E27FC236}">
                <a16:creationId xmlns:a16="http://schemas.microsoft.com/office/drawing/2014/main" id="{116CE98F-A095-CE44-E1EA-67BBFF587F98}"/>
              </a:ext>
            </a:extLst>
          </p:cNvPr>
          <p:cNvSpPr txBox="1"/>
          <p:nvPr/>
        </p:nvSpPr>
        <p:spPr>
          <a:xfrm>
            <a:off x="3048000" y="3244334"/>
            <a:ext cx="6096000" cy="369332"/>
          </a:xfrm>
          <a:prstGeom prst="rect">
            <a:avLst/>
          </a:prstGeom>
          <a:noFill/>
        </p:spPr>
        <p:txBody>
          <a:bodyPr wrap="square">
            <a:spAutoFit/>
          </a:bodyPr>
          <a:lstStyle/>
          <a:p>
            <a:r>
              <a:rPr lang="en-US" altLang="zh-CN" b="0" i="0" dirty="0">
                <a:solidFill>
                  <a:srgbClr val="F9FAFB"/>
                </a:solidFill>
                <a:effectLst/>
                <a:latin typeface="quote-cjk-patch"/>
              </a:rPr>
              <a:t>MNIST </a:t>
            </a:r>
            <a:r>
              <a:rPr lang="zh-CN" altLang="en-US" b="0" i="0" dirty="0">
                <a:solidFill>
                  <a:srgbClr val="F9FAFB"/>
                </a:solidFill>
                <a:effectLst/>
                <a:latin typeface="quote-cjk-patch"/>
              </a:rPr>
              <a:t>是一个被广泛使用的手写数字图像数据集。</a:t>
            </a:r>
            <a:endParaRPr lang="zh-CN" altLang="en-US" dirty="0"/>
          </a:p>
        </p:txBody>
      </p:sp>
      <p:sp>
        <p:nvSpPr>
          <p:cNvPr id="5" name="文本框 4">
            <a:extLst>
              <a:ext uri="{FF2B5EF4-FFF2-40B4-BE49-F238E27FC236}">
                <a16:creationId xmlns:a16="http://schemas.microsoft.com/office/drawing/2014/main" id="{CDCE5CC8-51AA-375C-0197-BCABFCF30F1E}"/>
              </a:ext>
            </a:extLst>
          </p:cNvPr>
          <p:cNvSpPr txBox="1"/>
          <p:nvPr/>
        </p:nvSpPr>
        <p:spPr>
          <a:xfrm>
            <a:off x="380999" y="1012121"/>
            <a:ext cx="11255830" cy="4246034"/>
          </a:xfrm>
          <a:prstGeom prst="rect">
            <a:avLst/>
          </a:prstGeom>
          <a:noFill/>
        </p:spPr>
        <p:txBody>
          <a:bodyPr wrap="square" rtlCol="0">
            <a:spAutoFit/>
          </a:bodyPr>
          <a:lstStyle/>
          <a:p>
            <a:pPr fontAlgn="auto">
              <a:lnSpc>
                <a:spcPct val="150000"/>
              </a:lnSpc>
            </a:pPr>
            <a:r>
              <a:rPr lang="en-US" altLang="zh-CN" dirty="0">
                <a:solidFill>
                  <a:schemeClr val="tx2"/>
                </a:solidFill>
                <a:latin typeface="微软雅黑" panose="020B0503020204020204" pitchFamily="34" charset="-122"/>
                <a:ea typeface="微软雅黑" panose="020B0503020204020204" pitchFamily="34" charset="-122"/>
              </a:rPr>
              <a:t>CIFAR-10</a:t>
            </a:r>
            <a:r>
              <a:rPr lang="zh-CN" altLang="en-US" dirty="0">
                <a:solidFill>
                  <a:schemeClr val="tx2"/>
                </a:solidFill>
                <a:latin typeface="微软雅黑" panose="020B0503020204020204" pitchFamily="34" charset="-122"/>
                <a:ea typeface="微软雅黑" panose="020B0503020204020204" pitchFamily="34" charset="-122"/>
              </a:rPr>
              <a:t>是一个更接近普适物体的彩色图像数据集。</a:t>
            </a:r>
            <a:r>
              <a:rPr lang="en-US" altLang="zh-CN" dirty="0">
                <a:solidFill>
                  <a:schemeClr val="tx2"/>
                </a:solidFill>
                <a:latin typeface="微软雅黑" panose="020B0503020204020204" pitchFamily="34" charset="-122"/>
                <a:ea typeface="微软雅黑" panose="020B0503020204020204" pitchFamily="34" charset="-122"/>
              </a:rPr>
              <a:t>CIFAR-10 </a:t>
            </a:r>
            <a:r>
              <a:rPr lang="zh-CN" altLang="en-US" dirty="0">
                <a:solidFill>
                  <a:schemeClr val="tx2"/>
                </a:solidFill>
                <a:latin typeface="微软雅黑" panose="020B0503020204020204" pitchFamily="34" charset="-122"/>
                <a:ea typeface="微软雅黑" panose="020B0503020204020204" pitchFamily="34" charset="-122"/>
              </a:rPr>
              <a:t>是由</a:t>
            </a:r>
            <a:r>
              <a:rPr lang="en-US" altLang="zh-CN" dirty="0">
                <a:solidFill>
                  <a:schemeClr val="tx2"/>
                </a:solidFill>
                <a:latin typeface="微软雅黑" panose="020B0503020204020204" pitchFamily="34" charset="-122"/>
                <a:ea typeface="微软雅黑" panose="020B0503020204020204" pitchFamily="34" charset="-122"/>
              </a:rPr>
              <a:t>Hinton </a:t>
            </a:r>
            <a:r>
              <a:rPr lang="zh-CN" altLang="en-US" dirty="0">
                <a:solidFill>
                  <a:schemeClr val="tx2"/>
                </a:solidFill>
                <a:latin typeface="微软雅黑" panose="020B0503020204020204" pitchFamily="34" charset="-122"/>
                <a:ea typeface="微软雅黑" panose="020B0503020204020204" pitchFamily="34" charset="-122"/>
              </a:rPr>
              <a:t>的学生</a:t>
            </a:r>
            <a:r>
              <a:rPr lang="en-US" altLang="zh-CN" dirty="0">
                <a:solidFill>
                  <a:schemeClr val="tx2"/>
                </a:solidFill>
                <a:latin typeface="微软雅黑" panose="020B0503020204020204" pitchFamily="34" charset="-122"/>
                <a:ea typeface="微软雅黑" panose="020B0503020204020204" pitchFamily="34" charset="-122"/>
              </a:rPr>
              <a:t>Alex </a:t>
            </a:r>
            <a:r>
              <a:rPr lang="en-US" altLang="zh-CN" dirty="0" err="1">
                <a:solidFill>
                  <a:schemeClr val="tx2"/>
                </a:solidFill>
                <a:latin typeface="微软雅黑" panose="020B0503020204020204" pitchFamily="34" charset="-122"/>
                <a:ea typeface="微软雅黑" panose="020B0503020204020204" pitchFamily="34" charset="-122"/>
              </a:rPr>
              <a:t>Krizhevsky</a:t>
            </a:r>
            <a:r>
              <a:rPr lang="en-US" altLang="zh-CN" dirty="0">
                <a:solidFill>
                  <a:schemeClr val="tx2"/>
                </a:solidFill>
                <a:latin typeface="微软雅黑" panose="020B0503020204020204" pitchFamily="34" charset="-122"/>
                <a:ea typeface="微软雅黑" panose="020B0503020204020204" pitchFamily="34" charset="-122"/>
              </a:rPr>
              <a:t> </a:t>
            </a:r>
            <a:r>
              <a:rPr lang="zh-CN" altLang="en-US" dirty="0">
                <a:solidFill>
                  <a:schemeClr val="tx2"/>
                </a:solidFill>
                <a:latin typeface="微软雅黑" panose="020B0503020204020204" pitchFamily="34" charset="-122"/>
                <a:ea typeface="微软雅黑" panose="020B0503020204020204" pitchFamily="34" charset="-122"/>
              </a:rPr>
              <a:t>和</a:t>
            </a:r>
            <a:r>
              <a:rPr lang="en-US" altLang="zh-CN" dirty="0">
                <a:solidFill>
                  <a:schemeClr val="tx2"/>
                </a:solidFill>
                <a:latin typeface="微软雅黑" panose="020B0503020204020204" pitchFamily="34" charset="-122"/>
                <a:ea typeface="微软雅黑" panose="020B0503020204020204" pitchFamily="34" charset="-122"/>
              </a:rPr>
              <a:t>Ilya </a:t>
            </a:r>
            <a:r>
              <a:rPr lang="en-US" altLang="zh-CN" dirty="0" err="1">
                <a:solidFill>
                  <a:schemeClr val="tx2"/>
                </a:solidFill>
                <a:latin typeface="微软雅黑" panose="020B0503020204020204" pitchFamily="34" charset="-122"/>
                <a:ea typeface="微软雅黑" panose="020B0503020204020204" pitchFamily="34" charset="-122"/>
              </a:rPr>
              <a:t>Sutskever</a:t>
            </a:r>
            <a:r>
              <a:rPr lang="en-US" altLang="zh-CN" dirty="0">
                <a:solidFill>
                  <a:schemeClr val="tx2"/>
                </a:solidFill>
                <a:latin typeface="微软雅黑" panose="020B0503020204020204" pitchFamily="34" charset="-122"/>
                <a:ea typeface="微软雅黑" panose="020B0503020204020204" pitchFamily="34" charset="-122"/>
              </a:rPr>
              <a:t> </a:t>
            </a:r>
            <a:r>
              <a:rPr lang="zh-CN" altLang="en-US" dirty="0">
                <a:solidFill>
                  <a:schemeClr val="tx2"/>
                </a:solidFill>
                <a:latin typeface="微软雅黑" panose="020B0503020204020204" pitchFamily="34" charset="-122"/>
                <a:ea typeface="微软雅黑" panose="020B0503020204020204" pitchFamily="34" charset="-122"/>
              </a:rPr>
              <a:t>整理的一个用于识别普适物体的小型数据集。一共包含</a:t>
            </a:r>
            <a:r>
              <a:rPr lang="en-US" altLang="zh-CN" dirty="0">
                <a:solidFill>
                  <a:schemeClr val="tx2"/>
                </a:solidFill>
                <a:latin typeface="微软雅黑" panose="020B0503020204020204" pitchFamily="34" charset="-122"/>
                <a:ea typeface="微软雅黑" panose="020B0503020204020204" pitchFamily="34" charset="-122"/>
              </a:rPr>
              <a:t>10 </a:t>
            </a:r>
            <a:r>
              <a:rPr lang="zh-CN" altLang="en-US" dirty="0">
                <a:solidFill>
                  <a:schemeClr val="tx2"/>
                </a:solidFill>
                <a:latin typeface="微软雅黑" panose="020B0503020204020204" pitchFamily="34" charset="-122"/>
                <a:ea typeface="微软雅黑" panose="020B0503020204020204" pitchFamily="34" charset="-122"/>
              </a:rPr>
              <a:t>个类别的</a:t>
            </a:r>
            <a:r>
              <a:rPr lang="en-US" altLang="zh-CN" dirty="0">
                <a:solidFill>
                  <a:schemeClr val="tx2"/>
                </a:solidFill>
                <a:latin typeface="微软雅黑" panose="020B0503020204020204" pitchFamily="34" charset="-122"/>
                <a:ea typeface="微软雅黑" panose="020B0503020204020204" pitchFamily="34" charset="-122"/>
              </a:rPr>
              <a:t>RGB </a:t>
            </a:r>
            <a:r>
              <a:rPr lang="zh-CN" altLang="en-US" dirty="0">
                <a:solidFill>
                  <a:schemeClr val="tx2"/>
                </a:solidFill>
                <a:latin typeface="微软雅黑" panose="020B0503020204020204" pitchFamily="34" charset="-122"/>
                <a:ea typeface="微软雅黑" panose="020B0503020204020204" pitchFamily="34" charset="-122"/>
              </a:rPr>
              <a:t>彩色图片</a:t>
            </a:r>
            <a:endParaRPr lang="en-US" altLang="zh-CN" dirty="0">
              <a:solidFill>
                <a:schemeClr val="tx2"/>
              </a:solidFill>
              <a:latin typeface="微软雅黑" panose="020B0503020204020204" pitchFamily="34" charset="-122"/>
              <a:ea typeface="微软雅黑" panose="020B0503020204020204" pitchFamily="34" charset="-122"/>
            </a:endParaRPr>
          </a:p>
          <a:p>
            <a:pPr fontAlgn="auto">
              <a:lnSpc>
                <a:spcPct val="150000"/>
              </a:lnSpc>
            </a:pPr>
            <a:endParaRPr lang="zh-CN" altLang="en-US" dirty="0">
              <a:solidFill>
                <a:schemeClr val="tx2"/>
              </a:solidFill>
              <a:latin typeface="微软雅黑" panose="020B0503020204020204" pitchFamily="34" charset="-122"/>
              <a:ea typeface="微软雅黑" panose="020B0503020204020204" pitchFamily="34" charset="-122"/>
            </a:endParaRPr>
          </a:p>
          <a:p>
            <a:pPr fontAlgn="auto">
              <a:lnSpc>
                <a:spcPct val="150000"/>
              </a:lnSpc>
            </a:pPr>
            <a:r>
              <a:rPr lang="zh-CN" altLang="en-US" dirty="0">
                <a:solidFill>
                  <a:schemeClr val="tx2"/>
                </a:solidFill>
                <a:latin typeface="微软雅黑" panose="020B0503020204020204" pitchFamily="34" charset="-122"/>
                <a:ea typeface="微软雅黑" panose="020B0503020204020204" pitchFamily="34" charset="-122"/>
              </a:rPr>
              <a:t>内容构成</a:t>
            </a:r>
          </a:p>
          <a:p>
            <a:pPr marL="342900" indent="-342900" fontAlgn="auto">
              <a:lnSpc>
                <a:spcPct val="150000"/>
              </a:lnSpc>
              <a:buFont typeface="+mj-lt"/>
              <a:buAutoNum type="arabicPeriod"/>
            </a:pPr>
            <a:r>
              <a:rPr lang="zh-CN" altLang="en-US" dirty="0">
                <a:solidFill>
                  <a:schemeClr val="tx2"/>
                </a:solidFill>
                <a:latin typeface="微软雅黑" panose="020B0503020204020204" pitchFamily="34" charset="-122"/>
                <a:ea typeface="微软雅黑" panose="020B0503020204020204" pitchFamily="34" charset="-122"/>
              </a:rPr>
              <a:t>包含</a:t>
            </a:r>
            <a:r>
              <a:rPr lang="en-US" altLang="zh-CN" dirty="0">
                <a:solidFill>
                  <a:schemeClr val="tx2"/>
                </a:solidFill>
                <a:latin typeface="微软雅黑" panose="020B0503020204020204" pitchFamily="34" charset="-122"/>
                <a:ea typeface="微软雅黑" panose="020B0503020204020204" pitchFamily="34" charset="-122"/>
              </a:rPr>
              <a:t>10</a:t>
            </a:r>
            <a:r>
              <a:rPr lang="zh-CN" altLang="en-US" dirty="0">
                <a:solidFill>
                  <a:schemeClr val="tx2"/>
                </a:solidFill>
                <a:latin typeface="微软雅黑" panose="020B0503020204020204" pitchFamily="34" charset="-122"/>
                <a:ea typeface="微软雅黑" panose="020B0503020204020204" pitchFamily="34" charset="-122"/>
              </a:rPr>
              <a:t>个类别的彩色图片：飞机、汽车、鸟、猫、鹿、狗、</a:t>
            </a:r>
            <a:br>
              <a:rPr lang="en-US" altLang="zh-CN" dirty="0">
                <a:solidFill>
                  <a:schemeClr val="tx2"/>
                </a:solidFill>
                <a:latin typeface="微软雅黑" panose="020B0503020204020204" pitchFamily="34" charset="-122"/>
                <a:ea typeface="微软雅黑" panose="020B0503020204020204" pitchFamily="34" charset="-122"/>
              </a:rPr>
            </a:br>
            <a:r>
              <a:rPr lang="zh-CN" altLang="en-US" dirty="0">
                <a:solidFill>
                  <a:schemeClr val="tx2"/>
                </a:solidFill>
                <a:latin typeface="微软雅黑" panose="020B0503020204020204" pitchFamily="34" charset="-122"/>
                <a:ea typeface="微软雅黑" panose="020B0503020204020204" pitchFamily="34" charset="-122"/>
              </a:rPr>
              <a:t>青蛙、马、船、卡车。</a:t>
            </a:r>
          </a:p>
          <a:p>
            <a:pPr marL="342900" indent="-342900" fontAlgn="auto">
              <a:lnSpc>
                <a:spcPct val="150000"/>
              </a:lnSpc>
              <a:buFont typeface="+mj-lt"/>
              <a:buAutoNum type="arabicPeriod"/>
            </a:pPr>
            <a:r>
              <a:rPr lang="zh-CN" altLang="en-US" dirty="0">
                <a:solidFill>
                  <a:schemeClr val="tx2"/>
                </a:solidFill>
                <a:latin typeface="微软雅黑" panose="020B0503020204020204" pitchFamily="34" charset="-122"/>
                <a:ea typeface="微软雅黑" panose="020B0503020204020204" pitchFamily="34" charset="-122"/>
              </a:rPr>
              <a:t>总数量为 </a:t>
            </a:r>
            <a:r>
              <a:rPr lang="en-US" altLang="zh-CN" dirty="0">
                <a:solidFill>
                  <a:schemeClr val="tx2"/>
                </a:solidFill>
                <a:latin typeface="微软雅黑" panose="020B0503020204020204" pitchFamily="34" charset="-122"/>
                <a:ea typeface="微软雅黑" panose="020B0503020204020204" pitchFamily="34" charset="-122"/>
              </a:rPr>
              <a:t>60,000 </a:t>
            </a:r>
            <a:r>
              <a:rPr lang="zh-CN" altLang="en-US" dirty="0">
                <a:solidFill>
                  <a:schemeClr val="tx2"/>
                </a:solidFill>
                <a:latin typeface="微软雅黑" panose="020B0503020204020204" pitchFamily="34" charset="-122"/>
                <a:ea typeface="微软雅黑" panose="020B0503020204020204" pitchFamily="34" charset="-122"/>
              </a:rPr>
              <a:t>张 </a:t>
            </a:r>
            <a:r>
              <a:rPr lang="en-US" altLang="zh-CN" dirty="0">
                <a:solidFill>
                  <a:schemeClr val="tx2"/>
                </a:solidFill>
                <a:latin typeface="微软雅黑" panose="020B0503020204020204" pitchFamily="34" charset="-122"/>
                <a:ea typeface="微软雅黑" panose="020B0503020204020204" pitchFamily="34" charset="-122"/>
              </a:rPr>
              <a:t>32x32 </a:t>
            </a:r>
            <a:r>
              <a:rPr lang="zh-CN" altLang="en-US" dirty="0">
                <a:solidFill>
                  <a:schemeClr val="tx2"/>
                </a:solidFill>
                <a:latin typeface="微软雅黑" panose="020B0503020204020204" pitchFamily="34" charset="-122"/>
                <a:ea typeface="微软雅黑" panose="020B0503020204020204" pitchFamily="34" charset="-122"/>
              </a:rPr>
              <a:t>像素的彩色小图片。</a:t>
            </a:r>
          </a:p>
          <a:p>
            <a:pPr marL="342900" indent="-342900" fontAlgn="auto">
              <a:lnSpc>
                <a:spcPct val="150000"/>
              </a:lnSpc>
              <a:buFont typeface="+mj-lt"/>
              <a:buAutoNum type="arabicPeriod"/>
            </a:pPr>
            <a:r>
              <a:rPr lang="zh-CN" altLang="en-US" dirty="0">
                <a:solidFill>
                  <a:schemeClr val="tx2"/>
                </a:solidFill>
                <a:latin typeface="微软雅黑" panose="020B0503020204020204" pitchFamily="34" charset="-122"/>
                <a:ea typeface="微软雅黑" panose="020B0503020204020204" pitchFamily="34" charset="-122"/>
              </a:rPr>
              <a:t>其中 </a:t>
            </a:r>
            <a:r>
              <a:rPr lang="en-US" altLang="zh-CN" dirty="0">
                <a:solidFill>
                  <a:schemeClr val="tx2"/>
                </a:solidFill>
                <a:latin typeface="微软雅黑" panose="020B0503020204020204" pitchFamily="34" charset="-122"/>
                <a:ea typeface="微软雅黑" panose="020B0503020204020204" pitchFamily="34" charset="-122"/>
              </a:rPr>
              <a:t>50,000 </a:t>
            </a:r>
            <a:r>
              <a:rPr lang="zh-CN" altLang="en-US" dirty="0">
                <a:solidFill>
                  <a:schemeClr val="tx2"/>
                </a:solidFill>
                <a:latin typeface="微软雅黑" panose="020B0503020204020204" pitchFamily="34" charset="-122"/>
                <a:ea typeface="微软雅黑" panose="020B0503020204020204" pitchFamily="34" charset="-122"/>
              </a:rPr>
              <a:t>张为训练集，</a:t>
            </a:r>
            <a:r>
              <a:rPr lang="en-US" altLang="zh-CN" dirty="0">
                <a:solidFill>
                  <a:schemeClr val="tx2"/>
                </a:solidFill>
                <a:latin typeface="微软雅黑" panose="020B0503020204020204" pitchFamily="34" charset="-122"/>
                <a:ea typeface="微软雅黑" panose="020B0503020204020204" pitchFamily="34" charset="-122"/>
              </a:rPr>
              <a:t>10,000 </a:t>
            </a:r>
            <a:r>
              <a:rPr lang="zh-CN" altLang="en-US" dirty="0">
                <a:solidFill>
                  <a:schemeClr val="tx2"/>
                </a:solidFill>
                <a:latin typeface="微软雅黑" panose="020B0503020204020204" pitchFamily="34" charset="-122"/>
                <a:ea typeface="微软雅黑" panose="020B0503020204020204" pitchFamily="34" charset="-122"/>
              </a:rPr>
              <a:t>张为测试集。</a:t>
            </a:r>
            <a:endParaRPr lang="en-US" altLang="zh-CN" dirty="0">
              <a:solidFill>
                <a:schemeClr val="tx2"/>
              </a:solidFill>
              <a:latin typeface="微软雅黑" panose="020B0503020204020204" pitchFamily="34" charset="-122"/>
              <a:ea typeface="微软雅黑" panose="020B0503020204020204" pitchFamily="34" charset="-122"/>
            </a:endParaRPr>
          </a:p>
          <a:p>
            <a:pPr fontAlgn="auto">
              <a:lnSpc>
                <a:spcPct val="150000"/>
              </a:lnSpc>
            </a:pPr>
            <a:endParaRPr lang="en-US" altLang="zh-CN" dirty="0">
              <a:solidFill>
                <a:schemeClr val="tx2"/>
              </a:solidFill>
              <a:latin typeface="微软雅黑" panose="020B0503020204020204" pitchFamily="34" charset="-122"/>
              <a:ea typeface="微软雅黑" panose="020B0503020204020204" pitchFamily="34" charset="-122"/>
            </a:endParaRPr>
          </a:p>
          <a:p>
            <a:pPr fontAlgn="auto">
              <a:lnSpc>
                <a:spcPct val="150000"/>
              </a:lnSpc>
            </a:pPr>
            <a:r>
              <a:rPr lang="zh-CN" altLang="en-US" dirty="0">
                <a:solidFill>
                  <a:schemeClr val="tx2"/>
                </a:solidFill>
                <a:latin typeface="微软雅黑" panose="020B0503020204020204" pitchFamily="34" charset="-122"/>
                <a:ea typeface="微软雅黑" panose="020B0503020204020204" pitchFamily="34" charset="-122"/>
              </a:rPr>
              <a:t>使用经典 </a:t>
            </a:r>
            <a:r>
              <a:rPr lang="en-US" altLang="zh-CN" dirty="0">
                <a:solidFill>
                  <a:schemeClr val="tx2"/>
                </a:solidFill>
                <a:latin typeface="微软雅黑" panose="020B0503020204020204" pitchFamily="34" charset="-122"/>
                <a:ea typeface="微软雅黑" panose="020B0503020204020204" pitchFamily="34" charset="-122"/>
              </a:rPr>
              <a:t>CNN </a:t>
            </a:r>
            <a:r>
              <a:rPr lang="zh-CN" altLang="en-US" dirty="0">
                <a:solidFill>
                  <a:schemeClr val="tx2"/>
                </a:solidFill>
                <a:latin typeface="微软雅黑" panose="020B0503020204020204" pitchFamily="34" charset="-122"/>
                <a:ea typeface="微软雅黑" panose="020B0503020204020204" pitchFamily="34" charset="-122"/>
              </a:rPr>
              <a:t>模型训练 </a:t>
            </a:r>
            <a:r>
              <a:rPr lang="en-US" altLang="zh-CN" dirty="0">
                <a:solidFill>
                  <a:schemeClr val="tx2"/>
                </a:solidFill>
                <a:latin typeface="微软雅黑" panose="020B0503020204020204" pitchFamily="34" charset="-122"/>
                <a:ea typeface="微软雅黑" panose="020B0503020204020204" pitchFamily="34" charset="-122"/>
              </a:rPr>
              <a:t>CIFAR10 : </a:t>
            </a:r>
            <a:r>
              <a:rPr lang="en-US" altLang="zh-CN" dirty="0">
                <a:hlinkClick r:id="rId2"/>
              </a:rPr>
              <a:t>CNN-Cifar10 | Kaggle</a:t>
            </a:r>
            <a:endParaRPr lang="en-US" altLang="zh-CN" dirty="0">
              <a:solidFill>
                <a:schemeClr val="tx2"/>
              </a:solidFill>
              <a:latin typeface="微软雅黑" panose="020B0503020204020204" pitchFamily="34" charset="-122"/>
              <a:ea typeface="微软雅黑" panose="020B0503020204020204" pitchFamily="34" charset="-122"/>
            </a:endParaRPr>
          </a:p>
        </p:txBody>
      </p:sp>
      <p:pic>
        <p:nvPicPr>
          <p:cNvPr id="2" name="Picture 2">
            <a:extLst>
              <a:ext uri="{FF2B5EF4-FFF2-40B4-BE49-F238E27FC236}">
                <a16:creationId xmlns:a16="http://schemas.microsoft.com/office/drawing/2014/main" id="{66B39BC1-74EB-AAA9-9918-3487476C0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288" y="2000321"/>
            <a:ext cx="5002959" cy="3845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563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6475F-5A9A-B989-F7A9-E850797C07E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B98ECAA-4BB3-71BF-2251-F60322417780}"/>
              </a:ext>
            </a:extLst>
          </p:cNvPr>
          <p:cNvSpPr>
            <a:spLocks noGrp="1"/>
          </p:cNvSpPr>
          <p:nvPr>
            <p:ph type="title"/>
          </p:nvPr>
        </p:nvSpPr>
        <p:spPr/>
        <p:txBody>
          <a:bodyPr/>
          <a:lstStyle/>
          <a:p>
            <a:r>
              <a:rPr lang="en-US" altLang="zh-CN" dirty="0"/>
              <a:t>Transformer</a:t>
            </a:r>
            <a:r>
              <a:rPr lang="zh-CN" altLang="en-US" dirty="0"/>
              <a:t>核心：</a:t>
            </a:r>
            <a:r>
              <a:rPr lang="en-US" altLang="zh-CN" dirty="0"/>
              <a:t>Attention</a:t>
            </a:r>
            <a:r>
              <a:rPr lang="zh-CN" altLang="en-US" dirty="0"/>
              <a:t>机制</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0802533-D82E-D01A-7CD5-7E2610B54F7E}"/>
                  </a:ext>
                </a:extLst>
              </p:cNvPr>
              <p:cNvSpPr txBox="1"/>
              <p:nvPr/>
            </p:nvSpPr>
            <p:spPr>
              <a:xfrm>
                <a:off x="381000" y="1012121"/>
                <a:ext cx="11429516" cy="5064720"/>
              </a:xfrm>
              <a:prstGeom prst="rect">
                <a:avLst/>
              </a:prstGeom>
              <a:noFill/>
            </p:spPr>
            <p:txBody>
              <a:bodyPr wrap="square" rtlCol="0">
                <a:spAutoFit/>
              </a:bodyPr>
              <a:lstStyle/>
              <a:p>
                <a:pPr>
                  <a:lnSpc>
                    <a:spcPct val="150000"/>
                  </a:lnSpc>
                </a:pPr>
                <a:r>
                  <a:rPr lang="en-US" altLang="zh-CN" sz="2400" b="1" dirty="0">
                    <a:solidFill>
                      <a:schemeClr val="tx2"/>
                    </a:solidFill>
                    <a:latin typeface="微软雅黑" panose="020B0503020204020204" pitchFamily="34" charset="-122"/>
                    <a:ea typeface="微软雅黑" panose="020B0503020204020204" pitchFamily="34" charset="-122"/>
                  </a:rPr>
                  <a:t>Attention</a:t>
                </a:r>
                <a:r>
                  <a:rPr lang="zh-CN" altLang="en-US" sz="2400" b="1" dirty="0">
                    <a:solidFill>
                      <a:schemeClr val="tx2"/>
                    </a:solidFill>
                    <a:latin typeface="微软雅黑" panose="020B0503020204020204" pitchFamily="34" charset="-122"/>
                    <a:ea typeface="微软雅黑" panose="020B0503020204020204" pitchFamily="34" charset="-122"/>
                  </a:rPr>
                  <a:t>机制的</a:t>
                </a:r>
                <a:r>
                  <a:rPr lang="en-US" altLang="zh-CN" sz="2400" b="1" dirty="0">
                    <a:solidFill>
                      <a:schemeClr val="tx2"/>
                    </a:solidFill>
                    <a:latin typeface="微软雅黑" panose="020B0503020204020204" pitchFamily="34" charset="-122"/>
                    <a:ea typeface="微软雅黑" panose="020B0503020204020204" pitchFamily="34" charset="-122"/>
                  </a:rPr>
                  <a:t>Scale up</a:t>
                </a:r>
                <a:r>
                  <a:rPr lang="zh-CN" altLang="en-US" sz="2400" b="1" dirty="0">
                    <a:solidFill>
                      <a:schemeClr val="tx2"/>
                    </a:solidFill>
                    <a:latin typeface="微软雅黑" panose="020B0503020204020204" pitchFamily="34" charset="-122"/>
                    <a:ea typeface="微软雅黑" panose="020B0503020204020204" pitchFamily="34" charset="-122"/>
                  </a:rPr>
                  <a:t>：</a:t>
                </a:r>
                <a:endParaRPr lang="en-US" altLang="zh-CN" sz="2400" b="1"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chemeClr val="tx2"/>
                    </a:solidFill>
                    <a:latin typeface="微软雅黑" panose="020B0503020204020204" pitchFamily="34" charset="-122"/>
                    <a:ea typeface="微软雅黑" panose="020B0503020204020204" pitchFamily="34" charset="-122"/>
                  </a:rPr>
                  <a:t>回顾</a:t>
                </a:r>
                <a:r>
                  <a:rPr lang="en-US" altLang="zh-CN" sz="2000" dirty="0">
                    <a:solidFill>
                      <a:schemeClr val="tx2"/>
                    </a:solidFill>
                    <a:latin typeface="微软雅黑" panose="020B0503020204020204" pitchFamily="34" charset="-122"/>
                    <a:ea typeface="微软雅黑" panose="020B0503020204020204" pitchFamily="34" charset="-122"/>
                  </a:rPr>
                  <a:t>Attention</a:t>
                </a:r>
                <a:r>
                  <a:rPr lang="zh-CN" altLang="en-US" sz="2000" dirty="0">
                    <a:solidFill>
                      <a:schemeClr val="tx2"/>
                    </a:solidFill>
                    <a:latin typeface="微软雅黑" panose="020B0503020204020204" pitchFamily="34" charset="-122"/>
                    <a:ea typeface="微软雅黑" panose="020B0503020204020204" pitchFamily="34" charset="-122"/>
                  </a:rPr>
                  <a:t>的计算公式，</a:t>
                </a:r>
                <a:r>
                  <a:rPr lang="en-US" altLang="zh-CN" sz="2000" dirty="0">
                    <a:solidFill>
                      <a:schemeClr val="tx2"/>
                    </a:solidFill>
                    <a:latin typeface="微软雅黑" panose="020B0503020204020204" pitchFamily="34" charset="-122"/>
                    <a:ea typeface="微软雅黑" panose="020B0503020204020204" pitchFamily="34" charset="-122"/>
                  </a:rPr>
                  <a:t>Query</a:t>
                </a:r>
                <a:r>
                  <a:rPr lang="zh-CN" altLang="en-US" sz="2000" dirty="0">
                    <a:solidFill>
                      <a:schemeClr val="tx2"/>
                    </a:solidFill>
                    <a:latin typeface="微软雅黑" panose="020B0503020204020204" pitchFamily="34" charset="-122"/>
                    <a:ea typeface="微软雅黑" panose="020B0503020204020204" pitchFamily="34" charset="-122"/>
                  </a:rPr>
                  <a:t>（查询）、</a:t>
                </a:r>
                <a:r>
                  <a:rPr lang="en-US" altLang="zh-CN" sz="2000" dirty="0">
                    <a:solidFill>
                      <a:schemeClr val="tx2"/>
                    </a:solidFill>
                    <a:latin typeface="微软雅黑" panose="020B0503020204020204" pitchFamily="34" charset="-122"/>
                    <a:ea typeface="微软雅黑" panose="020B0503020204020204" pitchFamily="34" charset="-122"/>
                  </a:rPr>
                  <a:t>Key</a:t>
                </a:r>
                <a:r>
                  <a:rPr lang="zh-CN" altLang="en-US" sz="2000" dirty="0">
                    <a:solidFill>
                      <a:schemeClr val="tx2"/>
                    </a:solidFill>
                    <a:latin typeface="微软雅黑" panose="020B0503020204020204" pitchFamily="34" charset="-122"/>
                    <a:ea typeface="微软雅黑" panose="020B0503020204020204" pitchFamily="34" charset="-122"/>
                  </a:rPr>
                  <a:t>（键）、</a:t>
                </a:r>
                <a:r>
                  <a:rPr lang="en-US" altLang="zh-CN" sz="2000" dirty="0">
                    <a:solidFill>
                      <a:schemeClr val="tx2"/>
                    </a:solidFill>
                    <a:latin typeface="微软雅黑" panose="020B0503020204020204" pitchFamily="34" charset="-122"/>
                    <a:ea typeface="微软雅黑" panose="020B0503020204020204" pitchFamily="34" charset="-122"/>
                  </a:rPr>
                  <a:t>Value</a:t>
                </a:r>
                <a:r>
                  <a:rPr lang="zh-CN" altLang="en-US" sz="2000" dirty="0">
                    <a:solidFill>
                      <a:schemeClr val="tx2"/>
                    </a:solidFill>
                    <a:latin typeface="微软雅黑" panose="020B0503020204020204" pitchFamily="34" charset="-122"/>
                    <a:ea typeface="微软雅黑" panose="020B0503020204020204" pitchFamily="34" charset="-122"/>
                  </a:rPr>
                  <a:t>（值）的公式如下：</a:t>
                </a:r>
                <a:endParaRPr lang="en-US" altLang="zh-CN" sz="2000" dirty="0">
                  <a:solidFill>
                    <a:schemeClr val="tx2"/>
                  </a:solidFill>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chemeClr val="tx2"/>
                          </a:solidFill>
                          <a:latin typeface="Cambria Math" panose="02040503050406030204" pitchFamily="18" charset="0"/>
                          <a:ea typeface="微软雅黑" panose="020B0503020204020204" pitchFamily="34" charset="-122"/>
                        </a:rPr>
                        <m:t>𝐴𝑡𝑡𝑒𝑛𝑡𝑖𝑜𝑛</m:t>
                      </m:r>
                      <m:d>
                        <m:dPr>
                          <m:ctrlPr>
                            <a:rPr lang="en-US" altLang="zh-CN" sz="2000" b="0" i="1" smtClean="0">
                              <a:solidFill>
                                <a:schemeClr val="tx2"/>
                              </a:solidFill>
                              <a:latin typeface="Cambria Math" panose="02040503050406030204" pitchFamily="18" charset="0"/>
                              <a:ea typeface="微软雅黑" panose="020B0503020204020204" pitchFamily="34" charset="-122"/>
                            </a:rPr>
                          </m:ctrlPr>
                        </m:dPr>
                        <m:e>
                          <m:r>
                            <a:rPr lang="en-US" altLang="zh-CN" sz="2000" b="0" i="1" smtClean="0">
                              <a:solidFill>
                                <a:schemeClr val="tx2"/>
                              </a:solidFill>
                              <a:latin typeface="Cambria Math" panose="02040503050406030204" pitchFamily="18" charset="0"/>
                              <a:ea typeface="微软雅黑" panose="020B0503020204020204" pitchFamily="34" charset="-122"/>
                            </a:rPr>
                            <m:t>𝑄</m:t>
                          </m:r>
                          <m:r>
                            <a:rPr lang="en-US" altLang="zh-CN" sz="2000" b="0" i="1" smtClean="0">
                              <a:solidFill>
                                <a:schemeClr val="tx2"/>
                              </a:solidFill>
                              <a:latin typeface="Cambria Math" panose="02040503050406030204" pitchFamily="18" charset="0"/>
                              <a:ea typeface="微软雅黑" panose="020B0503020204020204" pitchFamily="34" charset="-122"/>
                            </a:rPr>
                            <m:t>,</m:t>
                          </m:r>
                          <m:r>
                            <a:rPr lang="en-US" altLang="zh-CN" sz="2000" b="0" i="1" smtClean="0">
                              <a:solidFill>
                                <a:schemeClr val="tx2"/>
                              </a:solidFill>
                              <a:latin typeface="Cambria Math" panose="02040503050406030204" pitchFamily="18" charset="0"/>
                              <a:ea typeface="微软雅黑" panose="020B0503020204020204" pitchFamily="34" charset="-122"/>
                            </a:rPr>
                            <m:t>𝐾</m:t>
                          </m:r>
                          <m:r>
                            <a:rPr lang="en-US" altLang="zh-CN" sz="2000" b="0" i="1" smtClean="0">
                              <a:solidFill>
                                <a:schemeClr val="tx2"/>
                              </a:solidFill>
                              <a:latin typeface="Cambria Math" panose="02040503050406030204" pitchFamily="18" charset="0"/>
                              <a:ea typeface="微软雅黑" panose="020B0503020204020204" pitchFamily="34" charset="-122"/>
                            </a:rPr>
                            <m:t>,</m:t>
                          </m:r>
                          <m:r>
                            <a:rPr lang="en-US" altLang="zh-CN" sz="2000" b="0" i="1" smtClean="0">
                              <a:solidFill>
                                <a:schemeClr val="tx2"/>
                              </a:solidFill>
                              <a:latin typeface="Cambria Math" panose="02040503050406030204" pitchFamily="18" charset="0"/>
                              <a:ea typeface="微软雅黑" panose="020B0503020204020204" pitchFamily="34" charset="-122"/>
                            </a:rPr>
                            <m:t>𝑉</m:t>
                          </m:r>
                        </m:e>
                      </m:d>
                      <m:r>
                        <a:rPr lang="en-US" altLang="zh-CN" sz="2000" b="0" i="1" smtClean="0">
                          <a:solidFill>
                            <a:schemeClr val="tx2"/>
                          </a:solidFill>
                          <a:latin typeface="Cambria Math" panose="02040503050406030204" pitchFamily="18" charset="0"/>
                          <a:ea typeface="微软雅黑" panose="020B0503020204020204" pitchFamily="34" charset="-122"/>
                        </a:rPr>
                        <m:t>=</m:t>
                      </m:r>
                      <m:r>
                        <a:rPr lang="en-US" altLang="zh-CN" sz="2000" b="0" i="1" smtClean="0">
                          <a:solidFill>
                            <a:schemeClr val="tx2"/>
                          </a:solidFill>
                          <a:latin typeface="Cambria Math" panose="02040503050406030204" pitchFamily="18" charset="0"/>
                          <a:ea typeface="微软雅黑" panose="020B0503020204020204" pitchFamily="34" charset="-122"/>
                        </a:rPr>
                        <m:t>𝑠𝑜𝑓𝑡𝑚𝑎𝑥</m:t>
                      </m:r>
                      <m:d>
                        <m:dPr>
                          <m:ctrlPr>
                            <a:rPr lang="en-US" altLang="zh-CN" sz="2000" b="0" i="1" smtClean="0">
                              <a:solidFill>
                                <a:schemeClr val="tx2"/>
                              </a:solidFill>
                              <a:latin typeface="Cambria Math" panose="02040503050406030204" pitchFamily="18" charset="0"/>
                              <a:ea typeface="微软雅黑" panose="020B0503020204020204" pitchFamily="34" charset="-122"/>
                            </a:rPr>
                          </m:ctrlPr>
                        </m:dPr>
                        <m:e>
                          <m:f>
                            <m:fPr>
                              <m:ctrlPr>
                                <a:rPr lang="en-US" altLang="zh-CN" sz="2000" b="0" i="1" smtClean="0">
                                  <a:solidFill>
                                    <a:schemeClr val="tx2"/>
                                  </a:solidFill>
                                  <a:latin typeface="Cambria Math" panose="02040503050406030204" pitchFamily="18" charset="0"/>
                                  <a:ea typeface="微软雅黑" panose="020B0503020204020204" pitchFamily="34" charset="-122"/>
                                </a:rPr>
                              </m:ctrlPr>
                            </m:fPr>
                            <m:num>
                              <m:r>
                                <a:rPr lang="en-US" altLang="zh-CN" sz="2000" b="0" i="1" smtClean="0">
                                  <a:solidFill>
                                    <a:schemeClr val="tx2"/>
                                  </a:solidFill>
                                  <a:latin typeface="Cambria Math" panose="02040503050406030204" pitchFamily="18" charset="0"/>
                                  <a:ea typeface="微软雅黑" panose="020B0503020204020204" pitchFamily="34" charset="-122"/>
                                </a:rPr>
                                <m:t>𝑄</m:t>
                              </m:r>
                              <m:sSup>
                                <m:sSupPr>
                                  <m:ctrlPr>
                                    <a:rPr lang="en-US" altLang="zh-CN" sz="2000" b="0" i="1" smtClean="0">
                                      <a:solidFill>
                                        <a:schemeClr val="tx2"/>
                                      </a:solidFill>
                                      <a:latin typeface="Cambria Math" panose="02040503050406030204" pitchFamily="18" charset="0"/>
                                      <a:ea typeface="微软雅黑" panose="020B0503020204020204" pitchFamily="34" charset="-122"/>
                                    </a:rPr>
                                  </m:ctrlPr>
                                </m:sSupPr>
                                <m:e>
                                  <m:r>
                                    <a:rPr lang="en-US" altLang="zh-CN" sz="2000" b="0" i="1" smtClean="0">
                                      <a:solidFill>
                                        <a:schemeClr val="tx2"/>
                                      </a:solidFill>
                                      <a:latin typeface="Cambria Math" panose="02040503050406030204" pitchFamily="18" charset="0"/>
                                      <a:ea typeface="微软雅黑" panose="020B0503020204020204" pitchFamily="34" charset="-122"/>
                                    </a:rPr>
                                    <m:t>𝐾</m:t>
                                  </m:r>
                                </m:e>
                                <m:sup>
                                  <m:r>
                                    <a:rPr lang="en-US" altLang="zh-CN" sz="2000" b="0" i="1" smtClean="0">
                                      <a:solidFill>
                                        <a:schemeClr val="tx2"/>
                                      </a:solidFill>
                                      <a:latin typeface="Cambria Math" panose="02040503050406030204" pitchFamily="18" charset="0"/>
                                      <a:ea typeface="微软雅黑" panose="020B0503020204020204" pitchFamily="34" charset="-122"/>
                                    </a:rPr>
                                    <m:t>𝑇</m:t>
                                  </m:r>
                                </m:sup>
                              </m:sSup>
                            </m:num>
                            <m:den>
                              <m:rad>
                                <m:radPr>
                                  <m:degHide m:val="on"/>
                                  <m:ctrlPr>
                                    <a:rPr lang="en-US" altLang="zh-CN" sz="2000" b="0" i="1" smtClean="0">
                                      <a:solidFill>
                                        <a:schemeClr val="tx2"/>
                                      </a:solidFill>
                                      <a:latin typeface="Cambria Math" panose="02040503050406030204" pitchFamily="18" charset="0"/>
                                      <a:ea typeface="微软雅黑" panose="020B0503020204020204" pitchFamily="34" charset="-122"/>
                                    </a:rPr>
                                  </m:ctrlPr>
                                </m:radPr>
                                <m:deg/>
                                <m:e>
                                  <m:sSub>
                                    <m:sSubPr>
                                      <m:ctrlPr>
                                        <a:rPr lang="en-US" altLang="zh-CN" sz="2000" b="0" i="1" smtClean="0">
                                          <a:solidFill>
                                            <a:schemeClr val="tx2"/>
                                          </a:solidFill>
                                          <a:latin typeface="Cambria Math" panose="02040503050406030204" pitchFamily="18" charset="0"/>
                                          <a:ea typeface="微软雅黑" panose="020B0503020204020204" pitchFamily="34" charset="-122"/>
                                        </a:rPr>
                                      </m:ctrlPr>
                                    </m:sSubPr>
                                    <m:e>
                                      <m:r>
                                        <a:rPr lang="en-US" altLang="zh-CN" sz="2000" b="0" i="1" smtClean="0">
                                          <a:solidFill>
                                            <a:schemeClr val="tx2"/>
                                          </a:solidFill>
                                          <a:latin typeface="Cambria Math" panose="02040503050406030204" pitchFamily="18" charset="0"/>
                                          <a:ea typeface="微软雅黑" panose="020B0503020204020204" pitchFamily="34" charset="-122"/>
                                        </a:rPr>
                                        <m:t>𝑑</m:t>
                                      </m:r>
                                    </m:e>
                                    <m:sub>
                                      <m:r>
                                        <a:rPr lang="en-US" altLang="zh-CN" sz="2000" b="0" i="1" smtClean="0">
                                          <a:solidFill>
                                            <a:schemeClr val="tx2"/>
                                          </a:solidFill>
                                          <a:latin typeface="Cambria Math" panose="02040503050406030204" pitchFamily="18" charset="0"/>
                                          <a:ea typeface="微软雅黑" panose="020B0503020204020204" pitchFamily="34" charset="-122"/>
                                        </a:rPr>
                                        <m:t>𝑘</m:t>
                                      </m:r>
                                    </m:sub>
                                  </m:sSub>
                                </m:e>
                              </m:rad>
                            </m:den>
                          </m:f>
                        </m:e>
                      </m:d>
                      <m:r>
                        <a:rPr lang="en-US" altLang="zh-CN" sz="2000" b="0" i="1" smtClean="0">
                          <a:solidFill>
                            <a:schemeClr val="tx2"/>
                          </a:solidFill>
                          <a:latin typeface="Cambria Math" panose="02040503050406030204" pitchFamily="18" charset="0"/>
                          <a:ea typeface="微软雅黑" panose="020B0503020204020204" pitchFamily="34" charset="-122"/>
                        </a:rPr>
                        <m:t>𝑉</m:t>
                      </m:r>
                      <m:r>
                        <a:rPr lang="en-US" altLang="zh-CN" sz="2000" b="0" i="1" smtClean="0">
                          <a:solidFill>
                            <a:schemeClr val="tx2"/>
                          </a:solidFill>
                          <a:latin typeface="Cambria Math" panose="02040503050406030204" pitchFamily="18" charset="0"/>
                          <a:ea typeface="微软雅黑" panose="020B0503020204020204" pitchFamily="34" charset="-122"/>
                        </a:rPr>
                        <m:t>,</m:t>
                      </m:r>
                    </m:oMath>
                  </m:oMathPara>
                </a14:m>
                <a:endParaRPr lang="en-US" altLang="zh-CN" sz="2000" dirty="0">
                  <a:solidFill>
                    <a:schemeClr val="tx2"/>
                  </a:solidFill>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lang="en-US" altLang="zh-CN" sz="2000" i="1" smtClean="0">
                          <a:solidFill>
                            <a:schemeClr val="tx2"/>
                          </a:solidFill>
                          <a:latin typeface="Cambria Math" panose="02040503050406030204" pitchFamily="18" charset="0"/>
                          <a:ea typeface="微软雅黑" panose="020B0503020204020204" pitchFamily="34" charset="-122"/>
                        </a:rPr>
                        <m:t>𝑄</m:t>
                      </m:r>
                      <m:r>
                        <a:rPr lang="en-US" altLang="zh-CN" sz="2000" i="1" smtClean="0">
                          <a:solidFill>
                            <a:schemeClr val="tx2"/>
                          </a:solidFill>
                          <a:latin typeface="Cambria Math" panose="02040503050406030204" pitchFamily="18" charset="0"/>
                          <a:ea typeface="微软雅黑" panose="020B0503020204020204" pitchFamily="34" charset="-122"/>
                        </a:rPr>
                        <m:t>∈</m:t>
                      </m:r>
                      <m:sSup>
                        <m:sSupPr>
                          <m:ctrlPr>
                            <a:rPr lang="en-US" altLang="zh-CN" sz="2000" i="1">
                              <a:solidFill>
                                <a:schemeClr val="tx2"/>
                              </a:solidFill>
                              <a:latin typeface="Cambria Math" panose="02040503050406030204" pitchFamily="18" charset="0"/>
                              <a:ea typeface="微软雅黑" panose="020B0503020204020204" pitchFamily="34" charset="-122"/>
                            </a:rPr>
                          </m:ctrlPr>
                        </m:sSupPr>
                        <m:e>
                          <m:r>
                            <a:rPr lang="en-US" altLang="zh-CN" sz="2000" i="1">
                              <a:solidFill>
                                <a:schemeClr val="tx2"/>
                              </a:solidFill>
                              <a:latin typeface="Cambria Math" panose="02040503050406030204" pitchFamily="18" charset="0"/>
                              <a:ea typeface="微软雅黑" panose="020B0503020204020204" pitchFamily="34" charset="-122"/>
                            </a:rPr>
                            <m:t>𝑅</m:t>
                          </m:r>
                        </m:e>
                        <m:sup>
                          <m:sSub>
                            <m:sSubPr>
                              <m:ctrlPr>
                                <a:rPr lang="en-US" altLang="zh-CN" sz="2000" i="1">
                                  <a:solidFill>
                                    <a:schemeClr val="tx2"/>
                                  </a:solidFill>
                                  <a:latin typeface="Cambria Math" panose="02040503050406030204" pitchFamily="18" charset="0"/>
                                  <a:ea typeface="微软雅黑" panose="020B0503020204020204" pitchFamily="34" charset="-122"/>
                                </a:rPr>
                              </m:ctrlPr>
                            </m:sSubPr>
                            <m:e>
                              <m:r>
                                <a:rPr lang="en-US" altLang="zh-CN" sz="2000" i="1">
                                  <a:solidFill>
                                    <a:schemeClr val="tx2"/>
                                  </a:solidFill>
                                  <a:latin typeface="Cambria Math" panose="02040503050406030204" pitchFamily="18" charset="0"/>
                                  <a:ea typeface="微软雅黑" panose="020B0503020204020204" pitchFamily="34" charset="-122"/>
                                </a:rPr>
                                <m:t>𝑛</m:t>
                              </m:r>
                            </m:e>
                            <m:sub>
                              <m:r>
                                <a:rPr lang="en-US" altLang="zh-CN" sz="2000" i="1">
                                  <a:solidFill>
                                    <a:schemeClr val="tx2"/>
                                  </a:solidFill>
                                  <a:latin typeface="Cambria Math" panose="02040503050406030204" pitchFamily="18" charset="0"/>
                                  <a:ea typeface="微软雅黑" panose="020B0503020204020204" pitchFamily="34" charset="-122"/>
                                </a:rPr>
                                <m:t>𝑄</m:t>
                              </m:r>
                            </m:sub>
                          </m:sSub>
                          <m:r>
                            <a:rPr lang="en-US" altLang="zh-CN" sz="2000" i="1">
                              <a:solidFill>
                                <a:schemeClr val="tx2"/>
                              </a:solidFill>
                              <a:latin typeface="Cambria Math" panose="02040503050406030204" pitchFamily="18" charset="0"/>
                              <a:ea typeface="微软雅黑" panose="020B0503020204020204" pitchFamily="34" charset="-122"/>
                            </a:rPr>
                            <m:t>×</m:t>
                          </m:r>
                          <m:sSub>
                            <m:sSubPr>
                              <m:ctrlPr>
                                <a:rPr lang="en-US" altLang="zh-CN" sz="2000" i="1">
                                  <a:solidFill>
                                    <a:schemeClr val="tx2"/>
                                  </a:solidFill>
                                  <a:latin typeface="Cambria Math" panose="02040503050406030204" pitchFamily="18" charset="0"/>
                                  <a:ea typeface="微软雅黑" panose="020B0503020204020204" pitchFamily="34" charset="-122"/>
                                </a:rPr>
                              </m:ctrlPr>
                            </m:sSubPr>
                            <m:e>
                              <m:r>
                                <a:rPr lang="en-US" altLang="zh-CN" sz="2000" i="1">
                                  <a:solidFill>
                                    <a:schemeClr val="tx2"/>
                                  </a:solidFill>
                                  <a:latin typeface="Cambria Math" panose="02040503050406030204" pitchFamily="18" charset="0"/>
                                  <a:ea typeface="微软雅黑" panose="020B0503020204020204" pitchFamily="34" charset="-122"/>
                                </a:rPr>
                                <m:t>𝑑</m:t>
                              </m:r>
                            </m:e>
                            <m:sub>
                              <m:r>
                                <a:rPr lang="en-US" altLang="zh-CN" sz="2000" i="1">
                                  <a:solidFill>
                                    <a:schemeClr val="tx2"/>
                                  </a:solidFill>
                                  <a:latin typeface="Cambria Math" panose="02040503050406030204" pitchFamily="18" charset="0"/>
                                  <a:ea typeface="微软雅黑" panose="020B0503020204020204" pitchFamily="34" charset="-122"/>
                                </a:rPr>
                                <m:t>𝐾</m:t>
                              </m:r>
                            </m:sub>
                          </m:sSub>
                        </m:sup>
                      </m:sSup>
                      <m:r>
                        <a:rPr lang="en-US" altLang="zh-CN" sz="2000" b="0" i="1" smtClean="0">
                          <a:solidFill>
                            <a:schemeClr val="tx2"/>
                          </a:solidFill>
                          <a:latin typeface="Cambria Math" panose="02040503050406030204" pitchFamily="18" charset="0"/>
                          <a:ea typeface="微软雅黑" panose="020B0503020204020204" pitchFamily="34" charset="-122"/>
                        </a:rPr>
                        <m:t>, </m:t>
                      </m:r>
                      <m:r>
                        <a:rPr lang="en-US" altLang="zh-CN" sz="2000" b="0" i="1" smtClean="0">
                          <a:solidFill>
                            <a:schemeClr val="tx2"/>
                          </a:solidFill>
                          <a:latin typeface="Cambria Math" panose="02040503050406030204" pitchFamily="18" charset="0"/>
                          <a:ea typeface="微软雅黑" panose="020B0503020204020204" pitchFamily="34" charset="-122"/>
                        </a:rPr>
                        <m:t>𝐾</m:t>
                      </m:r>
                      <m:r>
                        <a:rPr lang="en-US" altLang="zh-CN" sz="2000" b="0" i="1" smtClean="0">
                          <a:solidFill>
                            <a:schemeClr val="tx2"/>
                          </a:solidFill>
                          <a:latin typeface="Cambria Math" panose="02040503050406030204" pitchFamily="18" charset="0"/>
                          <a:ea typeface="微软雅黑" panose="020B0503020204020204" pitchFamily="34" charset="-122"/>
                        </a:rPr>
                        <m:t>∈</m:t>
                      </m:r>
                      <m:sSup>
                        <m:sSupPr>
                          <m:ctrlPr>
                            <a:rPr lang="en-US" altLang="zh-CN" sz="2000" b="0" i="1" smtClean="0">
                              <a:solidFill>
                                <a:schemeClr val="tx2"/>
                              </a:solidFill>
                              <a:latin typeface="Cambria Math" panose="02040503050406030204" pitchFamily="18" charset="0"/>
                              <a:ea typeface="微软雅黑" panose="020B0503020204020204" pitchFamily="34" charset="-122"/>
                            </a:rPr>
                          </m:ctrlPr>
                        </m:sSupPr>
                        <m:e>
                          <m:r>
                            <a:rPr lang="en-US" altLang="zh-CN" sz="2000" b="0" i="1" smtClean="0">
                              <a:solidFill>
                                <a:schemeClr val="tx2"/>
                              </a:solidFill>
                              <a:latin typeface="Cambria Math" panose="02040503050406030204" pitchFamily="18" charset="0"/>
                              <a:ea typeface="微软雅黑" panose="020B0503020204020204" pitchFamily="34" charset="-122"/>
                            </a:rPr>
                            <m:t>𝑅</m:t>
                          </m:r>
                        </m:e>
                        <m:sup>
                          <m:sSub>
                            <m:sSubPr>
                              <m:ctrlPr>
                                <a:rPr lang="en-US" altLang="zh-CN" sz="2000" b="0" i="1" smtClean="0">
                                  <a:solidFill>
                                    <a:schemeClr val="tx2"/>
                                  </a:solidFill>
                                  <a:latin typeface="Cambria Math" panose="02040503050406030204" pitchFamily="18" charset="0"/>
                                  <a:ea typeface="微软雅黑" panose="020B0503020204020204" pitchFamily="34" charset="-122"/>
                                </a:rPr>
                              </m:ctrlPr>
                            </m:sSubPr>
                            <m:e>
                              <m:r>
                                <a:rPr lang="en-US" altLang="zh-CN" sz="2000" b="0" i="1" smtClean="0">
                                  <a:solidFill>
                                    <a:schemeClr val="tx2"/>
                                  </a:solidFill>
                                  <a:latin typeface="Cambria Math" panose="02040503050406030204" pitchFamily="18" charset="0"/>
                                  <a:ea typeface="微软雅黑" panose="020B0503020204020204" pitchFamily="34" charset="-122"/>
                                </a:rPr>
                                <m:t>𝑛</m:t>
                              </m:r>
                            </m:e>
                            <m:sub>
                              <m:r>
                                <a:rPr lang="en-US" altLang="zh-CN" sz="2000" b="0" i="1" smtClean="0">
                                  <a:solidFill>
                                    <a:schemeClr val="tx2"/>
                                  </a:solidFill>
                                  <a:latin typeface="Cambria Math" panose="02040503050406030204" pitchFamily="18" charset="0"/>
                                  <a:ea typeface="微软雅黑" panose="020B0503020204020204" pitchFamily="34" charset="-122"/>
                                </a:rPr>
                                <m:t>𝐾</m:t>
                              </m:r>
                            </m:sub>
                          </m:sSub>
                          <m:r>
                            <a:rPr lang="en-US" altLang="zh-CN" sz="2000" b="0" i="1" smtClean="0">
                              <a:solidFill>
                                <a:schemeClr val="tx2"/>
                              </a:solidFill>
                              <a:latin typeface="Cambria Math" panose="02040503050406030204" pitchFamily="18" charset="0"/>
                              <a:ea typeface="微软雅黑" panose="020B0503020204020204" pitchFamily="34" charset="-122"/>
                            </a:rPr>
                            <m:t>×</m:t>
                          </m:r>
                          <m:sSub>
                            <m:sSubPr>
                              <m:ctrlPr>
                                <a:rPr lang="en-US" altLang="zh-CN" sz="2000" b="0" i="1" smtClean="0">
                                  <a:solidFill>
                                    <a:schemeClr val="tx2"/>
                                  </a:solidFill>
                                  <a:latin typeface="Cambria Math" panose="02040503050406030204" pitchFamily="18" charset="0"/>
                                  <a:ea typeface="微软雅黑" panose="020B0503020204020204" pitchFamily="34" charset="-122"/>
                                </a:rPr>
                              </m:ctrlPr>
                            </m:sSubPr>
                            <m:e>
                              <m:r>
                                <a:rPr lang="en-US" altLang="zh-CN" sz="2000" b="0" i="1" smtClean="0">
                                  <a:solidFill>
                                    <a:schemeClr val="tx2"/>
                                  </a:solidFill>
                                  <a:latin typeface="Cambria Math" panose="02040503050406030204" pitchFamily="18" charset="0"/>
                                  <a:ea typeface="微软雅黑" panose="020B0503020204020204" pitchFamily="34" charset="-122"/>
                                </a:rPr>
                                <m:t>𝑑</m:t>
                              </m:r>
                            </m:e>
                            <m:sub>
                              <m:r>
                                <a:rPr lang="en-US" altLang="zh-CN" sz="2000" b="0" i="1" smtClean="0">
                                  <a:solidFill>
                                    <a:schemeClr val="tx2"/>
                                  </a:solidFill>
                                  <a:latin typeface="Cambria Math" panose="02040503050406030204" pitchFamily="18" charset="0"/>
                                  <a:ea typeface="微软雅黑" panose="020B0503020204020204" pitchFamily="34" charset="-122"/>
                                </a:rPr>
                                <m:t>𝐾</m:t>
                              </m:r>
                            </m:sub>
                          </m:sSub>
                        </m:sup>
                      </m:sSup>
                      <m:r>
                        <a:rPr lang="en-US" altLang="zh-CN" sz="2000" b="0" i="1" smtClean="0">
                          <a:solidFill>
                            <a:schemeClr val="tx2"/>
                          </a:solidFill>
                          <a:latin typeface="Cambria Math" panose="02040503050406030204" pitchFamily="18" charset="0"/>
                          <a:ea typeface="微软雅黑" panose="020B0503020204020204" pitchFamily="34" charset="-122"/>
                        </a:rPr>
                        <m:t>, </m:t>
                      </m:r>
                      <m:r>
                        <a:rPr lang="en-US" altLang="zh-CN" sz="2000" b="0" i="1" smtClean="0">
                          <a:solidFill>
                            <a:schemeClr val="tx2"/>
                          </a:solidFill>
                          <a:latin typeface="Cambria Math" panose="02040503050406030204" pitchFamily="18" charset="0"/>
                          <a:ea typeface="微软雅黑" panose="020B0503020204020204" pitchFamily="34" charset="-122"/>
                        </a:rPr>
                        <m:t>𝑉</m:t>
                      </m:r>
                      <m:r>
                        <a:rPr lang="en-US" altLang="zh-CN" sz="2000" b="0" i="1" smtClean="0">
                          <a:solidFill>
                            <a:schemeClr val="tx2"/>
                          </a:solidFill>
                          <a:latin typeface="Cambria Math" panose="02040503050406030204" pitchFamily="18" charset="0"/>
                          <a:ea typeface="微软雅黑" panose="020B0503020204020204" pitchFamily="34" charset="-122"/>
                        </a:rPr>
                        <m:t>∈</m:t>
                      </m:r>
                      <m:sSup>
                        <m:sSupPr>
                          <m:ctrlPr>
                            <a:rPr lang="en-US" altLang="zh-CN" sz="2000" b="0" i="1" smtClean="0">
                              <a:solidFill>
                                <a:schemeClr val="tx2"/>
                              </a:solidFill>
                              <a:latin typeface="Cambria Math" panose="02040503050406030204" pitchFamily="18" charset="0"/>
                              <a:ea typeface="微软雅黑" panose="020B0503020204020204" pitchFamily="34" charset="-122"/>
                            </a:rPr>
                          </m:ctrlPr>
                        </m:sSupPr>
                        <m:e>
                          <m:r>
                            <a:rPr lang="en-US" altLang="zh-CN" sz="2000" b="0" i="1" smtClean="0">
                              <a:solidFill>
                                <a:schemeClr val="tx2"/>
                              </a:solidFill>
                              <a:latin typeface="Cambria Math" panose="02040503050406030204" pitchFamily="18" charset="0"/>
                              <a:ea typeface="微软雅黑" panose="020B0503020204020204" pitchFamily="34" charset="-122"/>
                            </a:rPr>
                            <m:t>𝑅</m:t>
                          </m:r>
                        </m:e>
                        <m:sup>
                          <m:sSub>
                            <m:sSubPr>
                              <m:ctrlPr>
                                <a:rPr lang="en-US" altLang="zh-CN" sz="2000" b="0" i="1" smtClean="0">
                                  <a:solidFill>
                                    <a:schemeClr val="tx2"/>
                                  </a:solidFill>
                                  <a:latin typeface="Cambria Math" panose="02040503050406030204" pitchFamily="18" charset="0"/>
                                  <a:ea typeface="微软雅黑" panose="020B0503020204020204" pitchFamily="34" charset="-122"/>
                                </a:rPr>
                              </m:ctrlPr>
                            </m:sSubPr>
                            <m:e>
                              <m:r>
                                <a:rPr lang="en-US" altLang="zh-CN" sz="2000" b="0" i="1" smtClean="0">
                                  <a:solidFill>
                                    <a:schemeClr val="tx2"/>
                                  </a:solidFill>
                                  <a:latin typeface="Cambria Math" panose="02040503050406030204" pitchFamily="18" charset="0"/>
                                  <a:ea typeface="微软雅黑" panose="020B0503020204020204" pitchFamily="34" charset="-122"/>
                                </a:rPr>
                                <m:t>𝑛</m:t>
                              </m:r>
                            </m:e>
                            <m:sub>
                              <m:r>
                                <a:rPr lang="en-US" altLang="zh-CN" sz="2000" b="0" i="1" smtClean="0">
                                  <a:solidFill>
                                    <a:schemeClr val="tx2"/>
                                  </a:solidFill>
                                  <a:latin typeface="Cambria Math" panose="02040503050406030204" pitchFamily="18" charset="0"/>
                                  <a:ea typeface="微软雅黑" panose="020B0503020204020204" pitchFamily="34" charset="-122"/>
                                </a:rPr>
                                <m:t>𝐾</m:t>
                              </m:r>
                            </m:sub>
                          </m:sSub>
                          <m:r>
                            <a:rPr lang="en-US" altLang="zh-CN" sz="2000" b="0" i="1" smtClean="0">
                              <a:solidFill>
                                <a:schemeClr val="tx2"/>
                              </a:solidFill>
                              <a:latin typeface="Cambria Math" panose="02040503050406030204" pitchFamily="18" charset="0"/>
                              <a:ea typeface="微软雅黑" panose="020B0503020204020204" pitchFamily="34" charset="-122"/>
                            </a:rPr>
                            <m:t>×</m:t>
                          </m:r>
                          <m:sSub>
                            <m:sSubPr>
                              <m:ctrlPr>
                                <a:rPr lang="en-US" altLang="zh-CN" sz="2000" b="0" i="1" smtClean="0">
                                  <a:solidFill>
                                    <a:schemeClr val="tx2"/>
                                  </a:solidFill>
                                  <a:latin typeface="Cambria Math" panose="02040503050406030204" pitchFamily="18" charset="0"/>
                                  <a:ea typeface="微软雅黑" panose="020B0503020204020204" pitchFamily="34" charset="-122"/>
                                </a:rPr>
                              </m:ctrlPr>
                            </m:sSubPr>
                            <m:e>
                              <m:r>
                                <a:rPr lang="en-US" altLang="zh-CN" sz="2000" b="0" i="1" smtClean="0">
                                  <a:solidFill>
                                    <a:schemeClr val="tx2"/>
                                  </a:solidFill>
                                  <a:latin typeface="Cambria Math" panose="02040503050406030204" pitchFamily="18" charset="0"/>
                                  <a:ea typeface="微软雅黑" panose="020B0503020204020204" pitchFamily="34" charset="-122"/>
                                </a:rPr>
                                <m:t>𝑑</m:t>
                              </m:r>
                            </m:e>
                            <m:sub>
                              <m:r>
                                <a:rPr lang="en-US" altLang="zh-CN" sz="2000" b="0" i="1" smtClean="0">
                                  <a:solidFill>
                                    <a:schemeClr val="tx2"/>
                                  </a:solidFill>
                                  <a:latin typeface="Cambria Math" panose="02040503050406030204" pitchFamily="18" charset="0"/>
                                  <a:ea typeface="微软雅黑" panose="020B0503020204020204" pitchFamily="34" charset="-122"/>
                                </a:rPr>
                                <m:t>𝑉</m:t>
                              </m:r>
                            </m:sub>
                          </m:sSub>
                        </m:sup>
                      </m:sSup>
                      <m:r>
                        <a:rPr lang="en-US" altLang="zh-CN" sz="2000" b="0" i="1" smtClean="0">
                          <a:solidFill>
                            <a:schemeClr val="tx2"/>
                          </a:solidFill>
                          <a:latin typeface="Cambria Math" panose="02040503050406030204" pitchFamily="18" charset="0"/>
                          <a:ea typeface="微软雅黑" panose="020B0503020204020204" pitchFamily="34" charset="-122"/>
                        </a:rPr>
                        <m:t>.</m:t>
                      </m:r>
                    </m:oMath>
                  </m:oMathPara>
                </a14:m>
                <a:endParaRPr lang="en-US" altLang="zh-CN" sz="2000" dirty="0">
                  <a:solidFill>
                    <a:schemeClr val="tx2"/>
                  </a:solidFill>
                  <a:latin typeface="微软雅黑" panose="020B0503020204020204" pitchFamily="34" charset="-122"/>
                  <a:ea typeface="微软雅黑" panose="020B0503020204020204" pitchFamily="34" charset="-122"/>
                </a:endParaRPr>
              </a:p>
              <a:p>
                <a:pPr lvl="1">
                  <a:lnSpc>
                    <a:spcPct val="150000"/>
                  </a:lnSpc>
                </a:pPr>
                <a:endParaRPr lang="en-US" altLang="zh-CN" sz="2000" dirty="0">
                  <a:solidFill>
                    <a:schemeClr val="tx2"/>
                  </a:solidFill>
                  <a:latin typeface="微软雅黑" panose="020B0503020204020204" pitchFamily="34" charset="-122"/>
                  <a:ea typeface="微软雅黑" panose="020B0503020204020204" pitchFamily="34" charset="-122"/>
                </a:endParaRPr>
              </a:p>
              <a:p>
                <a:pPr lvl="1">
                  <a:lnSpc>
                    <a:spcPct val="150000"/>
                  </a:lnSpc>
                </a:pPr>
                <a:r>
                  <a:rPr lang="zh-CN" altLang="en-US" sz="2000" dirty="0">
                    <a:solidFill>
                      <a:schemeClr val="tx2"/>
                    </a:solidFill>
                    <a:latin typeface="微软雅黑" panose="020B0503020204020204" pitchFamily="34" charset="-122"/>
                    <a:ea typeface="微软雅黑" panose="020B0503020204020204" pitchFamily="34" charset="-122"/>
                  </a:rPr>
                  <a:t>可以发现</a:t>
                </a:r>
                <a:r>
                  <a:rPr lang="en-US" altLang="zh-CN" sz="2000" b="1" dirty="0">
                    <a:solidFill>
                      <a:schemeClr val="tx2"/>
                    </a:solidFill>
                    <a:latin typeface="微软雅黑" panose="020B0503020204020204" pitchFamily="34" charset="-122"/>
                    <a:ea typeface="微软雅黑" panose="020B0503020204020204" pitchFamily="34" charset="-122"/>
                  </a:rPr>
                  <a:t>Attention</a:t>
                </a:r>
                <a:r>
                  <a:rPr lang="zh-CN" altLang="en-US" sz="2000" b="1" dirty="0">
                    <a:solidFill>
                      <a:schemeClr val="tx2"/>
                    </a:solidFill>
                    <a:latin typeface="微软雅黑" panose="020B0503020204020204" pitchFamily="34" charset="-122"/>
                    <a:ea typeface="微软雅黑" panose="020B0503020204020204" pitchFamily="34" charset="-122"/>
                  </a:rPr>
                  <a:t>并不要求</a:t>
                </a:r>
                <a14:m>
                  <m:oMath xmlns:m="http://schemas.openxmlformats.org/officeDocument/2006/math">
                    <m:sSub>
                      <m:sSubPr>
                        <m:ctrlPr>
                          <a:rPr lang="en-US" altLang="zh-CN" sz="2000" b="1" i="1" smtClean="0">
                            <a:solidFill>
                              <a:schemeClr val="tx2"/>
                            </a:solidFill>
                            <a:latin typeface="Cambria Math" panose="02040503050406030204" pitchFamily="18" charset="0"/>
                            <a:ea typeface="微软雅黑" panose="020B0503020204020204" pitchFamily="34" charset="-122"/>
                          </a:rPr>
                        </m:ctrlPr>
                      </m:sSubPr>
                      <m:e>
                        <m:r>
                          <a:rPr lang="en-US" altLang="zh-CN" sz="2000" b="1" i="1" smtClean="0">
                            <a:solidFill>
                              <a:schemeClr val="tx2"/>
                            </a:solidFill>
                            <a:latin typeface="Cambria Math" panose="02040503050406030204" pitchFamily="18" charset="0"/>
                            <a:ea typeface="微软雅黑" panose="020B0503020204020204" pitchFamily="34" charset="-122"/>
                          </a:rPr>
                          <m:t>𝒏</m:t>
                        </m:r>
                      </m:e>
                      <m:sub>
                        <m:r>
                          <a:rPr lang="en-US" altLang="zh-CN" sz="2000" b="1" i="1" smtClean="0">
                            <a:solidFill>
                              <a:schemeClr val="tx2"/>
                            </a:solidFill>
                            <a:latin typeface="Cambria Math" panose="02040503050406030204" pitchFamily="18" charset="0"/>
                            <a:ea typeface="微软雅黑" panose="020B0503020204020204" pitchFamily="34" charset="-122"/>
                          </a:rPr>
                          <m:t>𝑸</m:t>
                        </m:r>
                      </m:sub>
                    </m:sSub>
                    <m:sSub>
                      <m:sSubPr>
                        <m:ctrlPr>
                          <a:rPr lang="en-US" altLang="zh-CN" sz="2000" b="1" i="1" smtClean="0">
                            <a:solidFill>
                              <a:schemeClr val="tx2"/>
                            </a:solidFill>
                            <a:latin typeface="Cambria Math" panose="02040503050406030204" pitchFamily="18" charset="0"/>
                            <a:ea typeface="微软雅黑" panose="020B0503020204020204" pitchFamily="34" charset="-122"/>
                          </a:rPr>
                        </m:ctrlPr>
                      </m:sSubPr>
                      <m:e>
                        <m:r>
                          <a:rPr lang="en-US" altLang="zh-CN" sz="2000" b="1" i="1" smtClean="0">
                            <a:solidFill>
                              <a:schemeClr val="tx2"/>
                            </a:solidFill>
                            <a:latin typeface="Cambria Math" panose="02040503050406030204" pitchFamily="18" charset="0"/>
                            <a:ea typeface="微软雅黑" panose="020B0503020204020204" pitchFamily="34" charset="-122"/>
                          </a:rPr>
                          <m:t>, </m:t>
                        </m:r>
                        <m:r>
                          <a:rPr lang="en-US" altLang="zh-CN" sz="2000" b="1" i="1" smtClean="0">
                            <a:solidFill>
                              <a:schemeClr val="tx2"/>
                            </a:solidFill>
                            <a:latin typeface="Cambria Math" panose="02040503050406030204" pitchFamily="18" charset="0"/>
                            <a:ea typeface="微软雅黑" panose="020B0503020204020204" pitchFamily="34" charset="-122"/>
                          </a:rPr>
                          <m:t>𝒏</m:t>
                        </m:r>
                      </m:e>
                      <m:sub>
                        <m:r>
                          <a:rPr lang="en-US" altLang="zh-CN" sz="2000" b="1" i="1" smtClean="0">
                            <a:solidFill>
                              <a:schemeClr val="tx2"/>
                            </a:solidFill>
                            <a:latin typeface="Cambria Math" panose="02040503050406030204" pitchFamily="18" charset="0"/>
                            <a:ea typeface="微软雅黑" panose="020B0503020204020204" pitchFamily="34" charset="-122"/>
                          </a:rPr>
                          <m:t>𝑲</m:t>
                        </m:r>
                      </m:sub>
                    </m:sSub>
                  </m:oMath>
                </a14:m>
                <a:r>
                  <a:rPr lang="zh-CN" altLang="en-US" sz="2000" b="1" dirty="0">
                    <a:solidFill>
                      <a:schemeClr val="tx2"/>
                    </a:solidFill>
                    <a:latin typeface="微软雅黑" panose="020B0503020204020204" pitchFamily="34" charset="-122"/>
                    <a:ea typeface="微软雅黑" panose="020B0503020204020204" pitchFamily="34" charset="-122"/>
                  </a:rPr>
                  <a:t>一致</a:t>
                </a:r>
                <a:r>
                  <a:rPr lang="zh-CN" altLang="en-US" sz="2000" dirty="0">
                    <a:solidFill>
                      <a:schemeClr val="tx2"/>
                    </a:solidFill>
                    <a:latin typeface="微软雅黑" panose="020B0503020204020204" pitchFamily="34" charset="-122"/>
                    <a:ea typeface="微软雅黑" panose="020B0503020204020204" pitchFamily="34" charset="-122"/>
                  </a:rPr>
                  <a:t>！</a:t>
                </a:r>
                <a:endParaRPr lang="en-US" altLang="zh-CN" sz="2000" dirty="0">
                  <a:solidFill>
                    <a:schemeClr val="tx2"/>
                  </a:solidFill>
                  <a:latin typeface="微软雅黑" panose="020B0503020204020204" pitchFamily="34" charset="-122"/>
                  <a:ea typeface="微软雅黑" panose="020B0503020204020204" pitchFamily="34" charset="-122"/>
                </a:endParaRPr>
              </a:p>
              <a:p>
                <a:pPr lvl="1">
                  <a:lnSpc>
                    <a:spcPct val="150000"/>
                  </a:lnSpc>
                </a:pPr>
                <a:endParaRPr lang="en-US" altLang="zh-CN" sz="2000" dirty="0">
                  <a:solidFill>
                    <a:schemeClr val="tx2"/>
                  </a:solidFill>
                  <a:latin typeface="微软雅黑" panose="020B0503020204020204" pitchFamily="34" charset="-122"/>
                  <a:ea typeface="微软雅黑" panose="020B0503020204020204" pitchFamily="34" charset="-122"/>
                </a:endParaRPr>
              </a:p>
              <a:p>
                <a:pPr lvl="1">
                  <a:lnSpc>
                    <a:spcPct val="150000"/>
                  </a:lnSpc>
                </a:pPr>
                <a:endParaRPr lang="en-US" altLang="zh-CN" sz="2000" dirty="0">
                  <a:solidFill>
                    <a:schemeClr val="tx2"/>
                  </a:solidFill>
                  <a:latin typeface="微软雅黑" panose="020B0503020204020204" pitchFamily="34" charset="-122"/>
                  <a:ea typeface="微软雅黑" panose="020B0503020204020204" pitchFamily="34" charset="-122"/>
                </a:endParaRPr>
              </a:p>
              <a:p>
                <a:pPr lvl="1">
                  <a:lnSpc>
                    <a:spcPct val="150000"/>
                  </a:lnSpc>
                </a:pPr>
                <a:r>
                  <a:rPr lang="zh-CN" altLang="en-US" sz="2000" dirty="0">
                    <a:solidFill>
                      <a:schemeClr val="tx2"/>
                    </a:solidFill>
                    <a:latin typeface="微软雅黑" panose="020B0503020204020204" pitchFamily="34" charset="-122"/>
                    <a:ea typeface="微软雅黑" panose="020B0503020204020204" pitchFamily="34" charset="-122"/>
                  </a:rPr>
                  <a:t>这为大模型提供了极好的基础。</a:t>
                </a:r>
                <a:endParaRPr lang="en-US" altLang="zh-CN" sz="2000" dirty="0">
                  <a:solidFill>
                    <a:schemeClr val="tx2"/>
                  </a:solidFill>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A0802533-D82E-D01A-7CD5-7E2610B54F7E}"/>
                  </a:ext>
                </a:extLst>
              </p:cNvPr>
              <p:cNvSpPr txBox="1">
                <a:spLocks noRot="1" noChangeAspect="1" noMove="1" noResize="1" noEditPoints="1" noAdjustHandles="1" noChangeArrowheads="1" noChangeShapeType="1" noTextEdit="1"/>
              </p:cNvSpPr>
              <p:nvPr/>
            </p:nvSpPr>
            <p:spPr>
              <a:xfrm>
                <a:off x="381000" y="1012121"/>
                <a:ext cx="11429516" cy="5064720"/>
              </a:xfrm>
              <a:prstGeom prst="rect">
                <a:avLst/>
              </a:prstGeom>
              <a:blipFill>
                <a:blip r:embed="rId2"/>
                <a:stretch>
                  <a:fillRect l="-854" b="-120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36F1317-6BB7-69D6-902E-122FDEC864D9}"/>
              </a:ext>
            </a:extLst>
          </p:cNvPr>
          <p:cNvSpPr txBox="1"/>
          <p:nvPr/>
        </p:nvSpPr>
        <p:spPr>
          <a:xfrm>
            <a:off x="2412698" y="4859268"/>
            <a:ext cx="7366119" cy="523220"/>
          </a:xfrm>
          <a:prstGeom prst="rect">
            <a:avLst/>
          </a:prstGeom>
          <a:noFill/>
        </p:spPr>
        <p:txBody>
          <a:bodyPr wrap="none" rtlCol="0">
            <a:spAutoFit/>
          </a:bodyPr>
          <a:lstStyle/>
          <a:p>
            <a:pPr algn="l"/>
            <a:r>
              <a:rPr lang="zh-CN" altLang="en-US" sz="2800" dirty="0">
                <a:solidFill>
                  <a:schemeClr val="tx2"/>
                </a:solidFill>
                <a:latin typeface="微软雅黑" panose="020B0503020204020204" pitchFamily="34" charset="-122"/>
                <a:ea typeface="微软雅黑" panose="020B0503020204020204" pitchFamily="34" charset="-122"/>
              </a:rPr>
              <a:t>对于</a:t>
            </a:r>
            <a:r>
              <a:rPr lang="zh-CN" altLang="en-US" sz="2800" b="1" dirty="0">
                <a:latin typeface="微软雅黑" panose="020B0503020204020204" pitchFamily="34" charset="-122"/>
                <a:ea typeface="微软雅黑" panose="020B0503020204020204" pitchFamily="34" charset="-122"/>
              </a:rPr>
              <a:t>一个</a:t>
            </a:r>
            <a:r>
              <a:rPr lang="zh-CN" altLang="en-US" sz="2800" dirty="0">
                <a:solidFill>
                  <a:schemeClr val="tx2"/>
                </a:solidFill>
                <a:latin typeface="微软雅黑" panose="020B0503020204020204" pitchFamily="34" charset="-122"/>
                <a:ea typeface="微软雅黑" panose="020B0503020204020204" pitchFamily="34" charset="-122"/>
              </a:rPr>
              <a:t>查询值，可以塞入</a:t>
            </a:r>
            <a:r>
              <a:rPr lang="zh-CN" altLang="en-US" sz="2800" b="1" dirty="0">
                <a:latin typeface="微软雅黑" panose="020B0503020204020204" pitchFamily="34" charset="-122"/>
                <a:ea typeface="微软雅黑" panose="020B0503020204020204" pitchFamily="34" charset="-122"/>
              </a:rPr>
              <a:t>任意多</a:t>
            </a:r>
            <a:r>
              <a:rPr lang="zh-CN" altLang="en-US" sz="2800" dirty="0">
                <a:solidFill>
                  <a:schemeClr val="tx2"/>
                </a:solidFill>
                <a:latin typeface="微软雅黑" panose="020B0503020204020204" pitchFamily="34" charset="-122"/>
                <a:ea typeface="微软雅黑" panose="020B0503020204020204" pitchFamily="34" charset="-122"/>
              </a:rPr>
              <a:t>的键值对！</a:t>
            </a:r>
          </a:p>
        </p:txBody>
      </p:sp>
    </p:spTree>
    <p:extLst>
      <p:ext uri="{BB962C8B-B14F-4D97-AF65-F5344CB8AC3E}">
        <p14:creationId xmlns:p14="http://schemas.microsoft.com/office/powerpoint/2010/main" val="17019877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注意力机制</a:t>
            </a:r>
          </a:p>
        </p:txBody>
      </p:sp>
      <p:pic>
        <p:nvPicPr>
          <p:cNvPr id="4" name="图片 3">
            <a:extLst>
              <a:ext uri="{FF2B5EF4-FFF2-40B4-BE49-F238E27FC236}">
                <a16:creationId xmlns:a16="http://schemas.microsoft.com/office/drawing/2014/main" id="{A98E4569-063B-21DF-4DF6-0BB66F3D4AC6}"/>
              </a:ext>
            </a:extLst>
          </p:cNvPr>
          <p:cNvPicPr>
            <a:picLocks noChangeAspect="1"/>
          </p:cNvPicPr>
          <p:nvPr/>
        </p:nvPicPr>
        <p:blipFill>
          <a:blip r:embed="rId2"/>
          <a:stretch>
            <a:fillRect/>
          </a:stretch>
        </p:blipFill>
        <p:spPr>
          <a:xfrm>
            <a:off x="345082" y="880238"/>
            <a:ext cx="11673954" cy="2727934"/>
          </a:xfrm>
          <a:prstGeom prst="rect">
            <a:avLst/>
          </a:prstGeom>
        </p:spPr>
      </p:pic>
      <p:sp>
        <p:nvSpPr>
          <p:cNvPr id="7" name="标题 2">
            <a:extLst>
              <a:ext uri="{FF2B5EF4-FFF2-40B4-BE49-F238E27FC236}">
                <a16:creationId xmlns:a16="http://schemas.microsoft.com/office/drawing/2014/main" id="{3D7B8E85-5C71-5677-B1F0-FCA751689CAB}"/>
              </a:ext>
            </a:extLst>
          </p:cNvPr>
          <p:cNvSpPr txBox="1">
            <a:spLocks/>
          </p:cNvSpPr>
          <p:nvPr/>
        </p:nvSpPr>
        <p:spPr>
          <a:xfrm>
            <a:off x="417402" y="3429000"/>
            <a:ext cx="11429516" cy="761979"/>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算关联</a:t>
            </a:r>
            <a:r>
              <a:rPr lang="en-US" altLang="zh-CN" dirty="0"/>
              <a:t>+Mask+</a:t>
            </a:r>
            <a:r>
              <a:rPr lang="zh-CN" altLang="en-US" dirty="0"/>
              <a:t>归一化</a:t>
            </a:r>
            <a:r>
              <a:rPr lang="en-US" altLang="zh-CN" dirty="0"/>
              <a:t>+</a:t>
            </a:r>
            <a:r>
              <a:rPr lang="zh-CN" altLang="en-US" dirty="0"/>
              <a:t>加权求和</a:t>
            </a:r>
            <a:r>
              <a:rPr lang="en-US" altLang="zh-CN" dirty="0"/>
              <a:t>+</a:t>
            </a:r>
            <a:r>
              <a:rPr lang="zh-CN" altLang="en-US" dirty="0"/>
              <a:t>线性变换</a:t>
            </a:r>
            <a:endParaRPr lang="en-US" altLang="zh-CN" dirty="0"/>
          </a:p>
        </p:txBody>
      </p:sp>
      <p:pic>
        <p:nvPicPr>
          <p:cNvPr id="2" name="图片 1">
            <a:extLst>
              <a:ext uri="{FF2B5EF4-FFF2-40B4-BE49-F238E27FC236}">
                <a16:creationId xmlns:a16="http://schemas.microsoft.com/office/drawing/2014/main" id="{25C9E57F-599B-3350-0064-C66884DB58DE}"/>
              </a:ext>
            </a:extLst>
          </p:cNvPr>
          <p:cNvPicPr>
            <a:picLocks noChangeAspect="1"/>
          </p:cNvPicPr>
          <p:nvPr/>
        </p:nvPicPr>
        <p:blipFill>
          <a:blip r:embed="rId3"/>
          <a:stretch>
            <a:fillRect/>
          </a:stretch>
        </p:blipFill>
        <p:spPr>
          <a:xfrm>
            <a:off x="2209800" y="4232907"/>
            <a:ext cx="7772400" cy="542260"/>
          </a:xfrm>
          <a:prstGeom prst="rect">
            <a:avLst/>
          </a:prstGeom>
        </p:spPr>
      </p:pic>
      <p:pic>
        <p:nvPicPr>
          <p:cNvPr id="5" name="图片 4">
            <a:extLst>
              <a:ext uri="{FF2B5EF4-FFF2-40B4-BE49-F238E27FC236}">
                <a16:creationId xmlns:a16="http://schemas.microsoft.com/office/drawing/2014/main" id="{B2305566-E29F-84EA-AC0B-ADE6F3411233}"/>
              </a:ext>
            </a:extLst>
          </p:cNvPr>
          <p:cNvPicPr>
            <a:picLocks noChangeAspect="1"/>
          </p:cNvPicPr>
          <p:nvPr/>
        </p:nvPicPr>
        <p:blipFill>
          <a:blip r:embed="rId4"/>
          <a:stretch>
            <a:fillRect/>
          </a:stretch>
        </p:blipFill>
        <p:spPr>
          <a:xfrm>
            <a:off x="2148015" y="4798561"/>
            <a:ext cx="7772400" cy="598564"/>
          </a:xfrm>
          <a:prstGeom prst="rect">
            <a:avLst/>
          </a:prstGeom>
        </p:spPr>
      </p:pic>
      <p:pic>
        <p:nvPicPr>
          <p:cNvPr id="6" name="图片 5">
            <a:extLst>
              <a:ext uri="{FF2B5EF4-FFF2-40B4-BE49-F238E27FC236}">
                <a16:creationId xmlns:a16="http://schemas.microsoft.com/office/drawing/2014/main" id="{75241871-92DD-B39D-62D6-CD1364594B7A}"/>
              </a:ext>
            </a:extLst>
          </p:cNvPr>
          <p:cNvPicPr>
            <a:picLocks noChangeAspect="1"/>
          </p:cNvPicPr>
          <p:nvPr/>
        </p:nvPicPr>
        <p:blipFill>
          <a:blip r:embed="rId5"/>
          <a:stretch>
            <a:fillRect/>
          </a:stretch>
        </p:blipFill>
        <p:spPr>
          <a:xfrm>
            <a:off x="2629930" y="5397125"/>
            <a:ext cx="6205151" cy="855100"/>
          </a:xfrm>
          <a:prstGeom prst="rect">
            <a:avLst/>
          </a:prstGeom>
        </p:spPr>
      </p:pic>
    </p:spTree>
    <p:extLst>
      <p:ext uri="{BB962C8B-B14F-4D97-AF65-F5344CB8AC3E}">
        <p14:creationId xmlns:p14="http://schemas.microsoft.com/office/powerpoint/2010/main" val="28827096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注意力机制</a:t>
            </a:r>
          </a:p>
        </p:txBody>
      </p:sp>
      <p:sp>
        <p:nvSpPr>
          <p:cNvPr id="6" name="圆角矩形 19"/>
          <p:cNvSpPr/>
          <p:nvPr/>
        </p:nvSpPr>
        <p:spPr>
          <a:xfrm>
            <a:off x="2615656" y="3603080"/>
            <a:ext cx="7351395" cy="2378075"/>
          </a:xfrm>
          <a:prstGeom prst="roundRect">
            <a:avLst>
              <a:gd name="adj" fmla="val 9265"/>
            </a:avLst>
          </a:prstGeom>
          <a:solidFill>
            <a:schemeClr val="bg1">
              <a:lumMod val="85000"/>
              <a:alpha val="68000"/>
            </a:schemeClr>
          </a:solidFill>
          <a:ln w="25400" cap="flat" cmpd="sng" algn="ctr">
            <a:solidFill>
              <a:schemeClr val="tx2"/>
            </a:solidFill>
            <a:prstDash val="solid"/>
            <a:miter lim="800000"/>
          </a:ln>
        </p:spPr>
        <p:txBody>
          <a:bodyPr rtlCol="0" anchor="ct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p:cNvSpPr txBox="1"/>
              <p:nvPr/>
            </p:nvSpPr>
            <p:spPr>
              <a:xfrm>
                <a:off x="2615656" y="996405"/>
                <a:ext cx="6759575" cy="753220"/>
              </a:xfrm>
              <a:prstGeom prst="rect">
                <a:avLst/>
              </a:prstGeom>
              <a:noFill/>
            </p:spPr>
            <p:txBody>
              <a:bodyPr wrap="square" rtlCol="0">
                <a:spAutoFit/>
              </a:bodyPr>
              <a:lstStyle/>
              <a:p>
                <a:pPr indent="0" fontAlgn="auto">
                  <a:lnSpc>
                    <a:spcPct val="125000"/>
                  </a:lnSpc>
                  <a:spcBef>
                    <a:spcPts val="600"/>
                  </a:spcBef>
                </a:pPr>
                <a:r>
                  <a:rPr lang="zh-CN" altLang="en-US" dirty="0">
                    <a:solidFill>
                      <a:schemeClr val="tx2"/>
                    </a:solidFill>
                    <a:latin typeface="微软雅黑" panose="020B0503020204020204" pitchFamily="34" charset="-122"/>
                    <a:ea typeface="微软雅黑" panose="020B0503020204020204" pitchFamily="34" charset="-122"/>
                  </a:rPr>
                  <a:t>因为</a:t>
                </a:r>
                <a:r>
                  <a:rPr lang="en-US" altLang="zh-CN" dirty="0">
                    <a:solidFill>
                      <a:schemeClr val="tx2"/>
                    </a:solidFill>
                    <a:latin typeface="微软雅黑" panose="020B0503020204020204" pitchFamily="34" charset="-122"/>
                    <a:ea typeface="微软雅黑" panose="020B0503020204020204" pitchFamily="34" charset="-122"/>
                  </a:rPr>
                  <a:t>             </a:t>
                </a:r>
                <a:r>
                  <a:rPr lang="zh-CN" altLang="en-US" dirty="0">
                    <a:solidFill>
                      <a:schemeClr val="tx2"/>
                    </a:solidFill>
                    <a:latin typeface="微软雅黑" panose="020B0503020204020204" pitchFamily="34" charset="-122"/>
                    <a:ea typeface="微软雅黑" panose="020B0503020204020204" pitchFamily="34" charset="-122"/>
                  </a:rPr>
                  <a:t>的维度为</a:t>
                </a:r>
                <a14:m>
                  <m:oMath xmlns:m="http://schemas.openxmlformats.org/officeDocument/2006/math">
                    <m:r>
                      <a:rPr lang="en-US" altLang="zh-CN" i="1" dirty="0" smtClean="0">
                        <a:solidFill>
                          <a:schemeClr val="tx2"/>
                        </a:solidFill>
                        <a:latin typeface="Cambria Math" panose="02040503050406030204" pitchFamily="18" charset="0"/>
                        <a:ea typeface="微软雅黑" panose="020B0503020204020204" pitchFamily="34" charset="-122"/>
                      </a:rPr>
                      <m:t>𝑛</m:t>
                    </m:r>
                    <m:r>
                      <a:rPr lang="zh-CN" altLang="en-US" i="1" dirty="0">
                        <a:solidFill>
                          <a:schemeClr val="tx2"/>
                        </a:solidFill>
                        <a:latin typeface="Cambria Math" panose="02040503050406030204" pitchFamily="18" charset="0"/>
                        <a:ea typeface="微软雅黑" panose="020B0503020204020204" pitchFamily="34" charset="-122"/>
                      </a:rPr>
                      <m:t>×</m:t>
                    </m:r>
                    <m:sSub>
                      <m:sSubPr>
                        <m:ctrlPr>
                          <a:rPr lang="en-US" altLang="zh-CN" b="0" i="1" dirty="0" smtClean="0">
                            <a:solidFill>
                              <a:schemeClr val="tx2"/>
                            </a:solidFill>
                            <a:latin typeface="Cambria Math" panose="02040503050406030204" pitchFamily="18" charset="0"/>
                            <a:ea typeface="微软雅黑" panose="020B0503020204020204" pitchFamily="34" charset="-122"/>
                          </a:rPr>
                        </m:ctrlPr>
                      </m:sSubPr>
                      <m:e>
                        <m:r>
                          <a:rPr lang="en-US" altLang="zh-CN" i="1" dirty="0">
                            <a:solidFill>
                              <a:schemeClr val="tx2"/>
                            </a:solidFill>
                            <a:latin typeface="Cambria Math" panose="02040503050406030204" pitchFamily="18" charset="0"/>
                            <a:ea typeface="微软雅黑" panose="020B0503020204020204" pitchFamily="34" charset="-122"/>
                          </a:rPr>
                          <m:t>𝑑</m:t>
                        </m:r>
                      </m:e>
                      <m:sub>
                        <m:r>
                          <a:rPr lang="en-US" altLang="zh-CN" i="1" dirty="0">
                            <a:solidFill>
                              <a:schemeClr val="tx2"/>
                            </a:solidFill>
                            <a:latin typeface="Cambria Math" panose="02040503050406030204" pitchFamily="18" charset="0"/>
                            <a:ea typeface="微软雅黑" panose="020B0503020204020204" pitchFamily="34" charset="-122"/>
                          </a:rPr>
                          <m:t>𝑣</m:t>
                        </m:r>
                      </m:sub>
                    </m:sSub>
                  </m:oMath>
                </a14:m>
                <a:r>
                  <a:rPr lang="zh-CN" altLang="en-US" dirty="0">
                    <a:solidFill>
                      <a:schemeClr val="tx2"/>
                    </a:solidFill>
                    <a:latin typeface="微软雅黑" panose="020B0503020204020204" pitchFamily="34" charset="-122"/>
                    <a:ea typeface="微软雅黑" panose="020B0503020204020204" pitchFamily="34" charset="-122"/>
                  </a:rPr>
                  <a:t>，因此需要一个额外的线性变换把它变回</a:t>
                </a:r>
                <a14:m>
                  <m:oMath xmlns:m="http://schemas.openxmlformats.org/officeDocument/2006/math">
                    <m:r>
                      <a:rPr lang="en-US" altLang="zh-CN" i="1" dirty="0" smtClean="0">
                        <a:solidFill>
                          <a:schemeClr val="tx2"/>
                        </a:solidFill>
                        <a:latin typeface="Cambria Math" panose="02040503050406030204" pitchFamily="18" charset="0"/>
                        <a:ea typeface="微软雅黑" panose="020B0503020204020204" pitchFamily="34" charset="-122"/>
                      </a:rPr>
                      <m:t>𝑛</m:t>
                    </m:r>
                    <m:r>
                      <a:rPr lang="zh-CN" altLang="en-US" i="1" dirty="0">
                        <a:solidFill>
                          <a:schemeClr val="tx2"/>
                        </a:solidFill>
                        <a:latin typeface="Cambria Math" panose="02040503050406030204" pitchFamily="18" charset="0"/>
                        <a:ea typeface="微软雅黑" panose="020B0503020204020204" pitchFamily="34" charset="-122"/>
                      </a:rPr>
                      <m:t>×</m:t>
                    </m:r>
                    <m:sSub>
                      <m:sSubPr>
                        <m:ctrlPr>
                          <a:rPr lang="en-US" altLang="zh-CN" b="0" i="1" dirty="0" smtClean="0">
                            <a:solidFill>
                              <a:schemeClr val="tx2"/>
                            </a:solidFill>
                            <a:latin typeface="Cambria Math" panose="02040503050406030204" pitchFamily="18" charset="0"/>
                            <a:ea typeface="微软雅黑" panose="020B0503020204020204" pitchFamily="34" charset="-122"/>
                          </a:rPr>
                        </m:ctrlPr>
                      </m:sSubPr>
                      <m:e>
                        <m:r>
                          <a:rPr lang="en-US" altLang="zh-CN" i="1" dirty="0">
                            <a:solidFill>
                              <a:schemeClr val="tx2"/>
                            </a:solidFill>
                            <a:latin typeface="Cambria Math" panose="02040503050406030204" pitchFamily="18" charset="0"/>
                            <a:ea typeface="微软雅黑" panose="020B0503020204020204" pitchFamily="34" charset="-122"/>
                          </a:rPr>
                          <m:t>𝑑</m:t>
                        </m:r>
                      </m:e>
                      <m:sub>
                        <m:r>
                          <a:rPr lang="en-US" altLang="zh-CN" i="1" dirty="0">
                            <a:solidFill>
                              <a:schemeClr val="tx2"/>
                            </a:solidFill>
                            <a:latin typeface="Cambria Math" panose="02040503050406030204" pitchFamily="18" charset="0"/>
                            <a:ea typeface="微软雅黑" panose="020B0503020204020204" pitchFamily="34" charset="-122"/>
                          </a:rPr>
                          <m:t>𝑚</m:t>
                        </m:r>
                      </m:sub>
                    </m:sSub>
                  </m:oMath>
                </a14:m>
                <a:r>
                  <a:rPr lang="zh-CN" altLang="en-US" dirty="0">
                    <a:solidFill>
                      <a:schemeClr val="tx2"/>
                    </a:solidFill>
                    <a:latin typeface="微软雅黑" panose="020B0503020204020204" pitchFamily="34" charset="-122"/>
                    <a:ea typeface="微软雅黑" panose="020B0503020204020204" pitchFamily="34" charset="-122"/>
                  </a:rPr>
                  <a:t>：</a:t>
                </a:r>
              </a:p>
            </p:txBody>
          </p:sp>
        </mc:Choice>
        <mc:Fallback xmlns="">
          <p:sp>
            <p:nvSpPr>
              <p:cNvPr id="8" name="文本框 7"/>
              <p:cNvSpPr txBox="1">
                <a:spLocks noRot="1" noChangeAspect="1" noMove="1" noResize="1" noEditPoints="1" noAdjustHandles="1" noChangeArrowheads="1" noChangeShapeType="1" noTextEdit="1"/>
              </p:cNvSpPr>
              <p:nvPr/>
            </p:nvSpPr>
            <p:spPr>
              <a:xfrm>
                <a:off x="2615656" y="996405"/>
                <a:ext cx="6759575" cy="753220"/>
              </a:xfrm>
              <a:prstGeom prst="rect">
                <a:avLst/>
              </a:prstGeom>
              <a:blipFill>
                <a:blip r:embed="rId2"/>
                <a:stretch>
                  <a:fillRect l="-562" b="-11667"/>
                </a:stretch>
              </a:blipFill>
            </p:spPr>
            <p:txBody>
              <a:bodyPr/>
              <a:lstStyle/>
              <a:p>
                <a:r>
                  <a:rPr lang="zh-CN" altLang="en-US">
                    <a:noFill/>
                  </a:rPr>
                  <a:t> </a:t>
                </a:r>
              </a:p>
            </p:txBody>
          </p:sp>
        </mc:Fallback>
      </mc:AlternateContent>
      <p:pic>
        <p:nvPicPr>
          <p:cNvPr id="9" name="图片 8"/>
          <p:cNvPicPr>
            <a:picLocks noChangeAspect="1"/>
          </p:cNvPicPr>
          <p:nvPr/>
        </p:nvPicPr>
        <p:blipFill>
          <a:blip r:embed="rId3">
            <a:clrChange>
              <a:clrFrom>
                <a:srgbClr val="F6F6F6"/>
              </a:clrFrom>
              <a:clrTo>
                <a:srgbClr val="F6F6F6">
                  <a:alpha val="0"/>
                </a:srgbClr>
              </a:clrTo>
            </a:clrChange>
          </a:blip>
          <a:stretch>
            <a:fillRect/>
          </a:stretch>
        </p:blipFill>
        <p:spPr>
          <a:xfrm>
            <a:off x="3180171" y="1081495"/>
            <a:ext cx="765810" cy="273685"/>
          </a:xfrm>
          <a:prstGeom prst="rect">
            <a:avLst/>
          </a:prstGeom>
        </p:spPr>
      </p:pic>
      <p:sp>
        <p:nvSpPr>
          <p:cNvPr id="10" name="文本框 9"/>
          <p:cNvSpPr txBox="1"/>
          <p:nvPr/>
        </p:nvSpPr>
        <p:spPr>
          <a:xfrm>
            <a:off x="2615656" y="2387690"/>
            <a:ext cx="6759575" cy="409920"/>
          </a:xfrm>
          <a:prstGeom prst="rect">
            <a:avLst/>
          </a:prstGeom>
          <a:noFill/>
        </p:spPr>
        <p:txBody>
          <a:bodyPr wrap="square" rtlCol="0">
            <a:spAutoFit/>
          </a:bodyPr>
          <a:lstStyle/>
          <a:p>
            <a:pPr indent="0" fontAlgn="auto">
              <a:lnSpc>
                <a:spcPct val="125000"/>
              </a:lnSpc>
              <a:spcBef>
                <a:spcPts val="600"/>
              </a:spcBef>
            </a:pPr>
            <a:r>
              <a:rPr lang="zh-CN" altLang="en-US" dirty="0">
                <a:solidFill>
                  <a:schemeClr val="tx2"/>
                </a:solidFill>
                <a:latin typeface="微软雅黑" panose="020B0503020204020204" pitchFamily="34" charset="-122"/>
                <a:ea typeface="微软雅黑" panose="020B0503020204020204" pitchFamily="34" charset="-122"/>
              </a:rPr>
              <a:t>加残差连接，并归一化：</a:t>
            </a:r>
          </a:p>
        </p:txBody>
      </p:sp>
      <p:pic>
        <p:nvPicPr>
          <p:cNvPr id="11" name="图片 10"/>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3945981" y="2942680"/>
            <a:ext cx="3641725" cy="362585"/>
          </a:xfrm>
          <a:prstGeom prst="rect">
            <a:avLst/>
          </a:prstGeom>
        </p:spPr>
      </p:pic>
      <p:sp>
        <p:nvSpPr>
          <p:cNvPr id="12" name="文本框 11"/>
          <p:cNvSpPr txBox="1"/>
          <p:nvPr/>
        </p:nvSpPr>
        <p:spPr>
          <a:xfrm>
            <a:off x="2615656" y="3603080"/>
            <a:ext cx="6238875" cy="706755"/>
          </a:xfrm>
          <a:prstGeom prst="rect">
            <a:avLst/>
          </a:prstGeom>
          <a:noFill/>
        </p:spPr>
        <p:txBody>
          <a:bodyPr wrap="square" rtlCol="0">
            <a:spAutoFit/>
          </a:bodyPr>
          <a:lstStyle/>
          <a:p>
            <a:pPr indent="0" fontAlgn="auto">
              <a:lnSpc>
                <a:spcPct val="125000"/>
              </a:lnSpc>
              <a:spcBef>
                <a:spcPts val="600"/>
              </a:spcBef>
            </a:pPr>
            <a:r>
              <a:rPr lang="en-US" altLang="zh-CN" sz="1400" b="1">
                <a:solidFill>
                  <a:schemeClr val="tx2"/>
                </a:solidFill>
                <a:latin typeface="微软雅黑" panose="020B0503020204020204" pitchFamily="34" charset="-122"/>
                <a:ea typeface="微软雅黑" panose="020B0503020204020204" pitchFamily="34" charset="-122"/>
              </a:rPr>
              <a:t>LayerNorm</a:t>
            </a:r>
            <a:r>
              <a:rPr lang="en-US" altLang="zh-CN" sz="1400">
                <a:solidFill>
                  <a:schemeClr val="tx2"/>
                </a:solidFill>
                <a:latin typeface="微软雅黑" panose="020B0503020204020204" pitchFamily="34" charset="-122"/>
                <a:ea typeface="微软雅黑" panose="020B0503020204020204" pitchFamily="34" charset="-122"/>
              </a:rPr>
              <a:t>    </a:t>
            </a:r>
            <a:r>
              <a:rPr lang="zh-CN" altLang="en-US" sz="1400">
                <a:solidFill>
                  <a:schemeClr val="tx2"/>
                </a:solidFill>
                <a:latin typeface="微软雅黑" panose="020B0503020204020204" pitchFamily="34" charset="-122"/>
                <a:ea typeface="微软雅黑" panose="020B0503020204020204" pitchFamily="34" charset="-122"/>
                <a:sym typeface="+mn-ea"/>
              </a:rPr>
              <a:t>一个非常重要的归一化方式</a:t>
            </a:r>
            <a:endParaRPr lang="en-US" altLang="zh-CN" sz="1400">
              <a:solidFill>
                <a:schemeClr val="tx2"/>
              </a:solidFill>
              <a:latin typeface="微软雅黑" panose="020B0503020204020204" pitchFamily="34" charset="-122"/>
              <a:ea typeface="微软雅黑" panose="020B0503020204020204" pitchFamily="34" charset="-122"/>
            </a:endParaRPr>
          </a:p>
          <a:p>
            <a:pPr indent="0" fontAlgn="auto">
              <a:lnSpc>
                <a:spcPct val="125000"/>
              </a:lnSpc>
              <a:spcBef>
                <a:spcPts val="600"/>
              </a:spcBef>
            </a:pPr>
            <a:r>
              <a:rPr lang="zh-CN" altLang="en-US" sz="1400" b="1">
                <a:solidFill>
                  <a:schemeClr val="tx2"/>
                </a:solidFill>
                <a:latin typeface="微软雅黑" panose="020B0503020204020204" pitchFamily="34" charset="-122"/>
                <a:ea typeface="微软雅黑" panose="020B0503020204020204" pitchFamily="34" charset="-122"/>
              </a:rPr>
              <a:t>逐个</a:t>
            </a:r>
            <a:r>
              <a:rPr lang="en-US" altLang="zh-CN" sz="1400" b="1">
                <a:solidFill>
                  <a:schemeClr val="tx2"/>
                </a:solidFill>
                <a:latin typeface="微软雅黑" panose="020B0503020204020204" pitchFamily="34" charset="-122"/>
                <a:ea typeface="微软雅黑" panose="020B0503020204020204" pitchFamily="34" charset="-122"/>
              </a:rPr>
              <a:t>token</a:t>
            </a:r>
            <a:r>
              <a:rPr lang="zh-CN" altLang="en-US" sz="1400">
                <a:solidFill>
                  <a:schemeClr val="tx2"/>
                </a:solidFill>
                <a:latin typeface="微软雅黑" panose="020B0503020204020204" pitchFamily="34" charset="-122"/>
                <a:ea typeface="微软雅黑" panose="020B0503020204020204" pitchFamily="34" charset="-122"/>
              </a:rPr>
              <a:t>进行的。具体操作是</a:t>
            </a:r>
            <a:r>
              <a:rPr lang="zh-CN" altLang="en-US" sz="1400" b="1">
                <a:solidFill>
                  <a:schemeClr val="tx2"/>
                </a:solidFill>
                <a:latin typeface="微软雅黑" panose="020B0503020204020204" pitchFamily="34" charset="-122"/>
                <a:ea typeface="微软雅黑" panose="020B0503020204020204" pitchFamily="34" charset="-122"/>
              </a:rPr>
              <a:t>减均值除方差</a:t>
            </a:r>
            <a:r>
              <a:rPr lang="zh-CN" altLang="en-US" sz="1400">
                <a:solidFill>
                  <a:schemeClr val="tx2"/>
                </a:solidFill>
                <a:latin typeface="微软雅黑" panose="020B0503020204020204" pitchFamily="34" charset="-122"/>
                <a:ea typeface="微软雅黑" panose="020B0503020204020204" pitchFamily="34" charset="-122"/>
              </a:rPr>
              <a:t>，再做个仿射变换</a:t>
            </a:r>
            <a:r>
              <a:rPr lang="zh-CN" altLang="en-US" sz="1400" b="1">
                <a:solidFill>
                  <a:schemeClr val="tx2"/>
                </a:solidFill>
                <a:latin typeface="微软雅黑" panose="020B0503020204020204" pitchFamily="34" charset="-122"/>
                <a:ea typeface="微软雅黑" panose="020B0503020204020204" pitchFamily="34" charset="-122"/>
              </a:rPr>
              <a:t>：</a:t>
            </a:r>
          </a:p>
        </p:txBody>
      </p:sp>
      <p:sp>
        <p:nvSpPr>
          <p:cNvPr id="13" name="文本框 12"/>
          <p:cNvSpPr txBox="1"/>
          <p:nvPr/>
        </p:nvSpPr>
        <p:spPr>
          <a:xfrm>
            <a:off x="3780246" y="4467950"/>
            <a:ext cx="1218565" cy="1383665"/>
          </a:xfrm>
          <a:prstGeom prst="rect">
            <a:avLst/>
          </a:prstGeom>
          <a:noFill/>
        </p:spPr>
        <p:txBody>
          <a:bodyPr wrap="square" rtlCol="0" anchor="t">
            <a:spAutoFit/>
          </a:bodyPr>
          <a:lstStyle/>
          <a:p>
            <a:pPr indent="0" fontAlgn="auto">
              <a:lnSpc>
                <a:spcPct val="150000"/>
              </a:lnSpc>
            </a:pPr>
            <a:r>
              <a:rPr lang="zh-CN" altLang="en-US" sz="1400" dirty="0">
                <a:solidFill>
                  <a:schemeClr val="tx2"/>
                </a:solidFill>
                <a:latin typeface="微软雅黑" panose="020B0503020204020204" pitchFamily="34" charset="-122"/>
                <a:ea typeface="微软雅黑" panose="020B0503020204020204" pitchFamily="34" charset="-122"/>
                <a:sym typeface="+mn-ea"/>
              </a:rPr>
              <a:t>我：</a:t>
            </a:r>
          </a:p>
          <a:p>
            <a:pPr indent="0" fontAlgn="auto">
              <a:lnSpc>
                <a:spcPct val="150000"/>
              </a:lnSpc>
            </a:pPr>
            <a:r>
              <a:rPr lang="zh-CN" altLang="en-US" sz="1400" dirty="0">
                <a:solidFill>
                  <a:schemeClr val="tx2"/>
                </a:solidFill>
                <a:latin typeface="微软雅黑" panose="020B0503020204020204" pitchFamily="34" charset="-122"/>
                <a:ea typeface="微软雅黑" panose="020B0503020204020204" pitchFamily="34" charset="-122"/>
                <a:sym typeface="+mn-ea"/>
              </a:rPr>
              <a:t>爱：</a:t>
            </a:r>
          </a:p>
          <a:p>
            <a:pPr indent="0" fontAlgn="auto">
              <a:lnSpc>
                <a:spcPct val="150000"/>
              </a:lnSpc>
            </a:pPr>
            <a:r>
              <a:rPr lang="zh-CN" altLang="en-US" sz="1400" dirty="0">
                <a:solidFill>
                  <a:schemeClr val="tx2"/>
                </a:solidFill>
                <a:latin typeface="微软雅黑" panose="020B0503020204020204" pitchFamily="34" charset="-122"/>
                <a:ea typeface="微软雅黑" panose="020B0503020204020204" pitchFamily="34" charset="-122"/>
                <a:sym typeface="+mn-ea"/>
              </a:rPr>
              <a:t>小：</a:t>
            </a:r>
          </a:p>
          <a:p>
            <a:pPr indent="0" fontAlgn="auto">
              <a:lnSpc>
                <a:spcPct val="150000"/>
              </a:lnSpc>
            </a:pPr>
            <a:r>
              <a:rPr lang="zh-CN" altLang="en-US" sz="1400" dirty="0">
                <a:solidFill>
                  <a:schemeClr val="tx2"/>
                </a:solidFill>
                <a:latin typeface="微软雅黑" panose="020B0503020204020204" pitchFamily="34" charset="-122"/>
                <a:ea typeface="微软雅黑" panose="020B0503020204020204" pitchFamily="34" charset="-122"/>
                <a:sym typeface="+mn-ea"/>
              </a:rPr>
              <a:t>猫：</a:t>
            </a:r>
          </a:p>
        </p:txBody>
      </p:sp>
      <p:pic>
        <p:nvPicPr>
          <p:cNvPr id="15" name="图片 14"/>
          <p:cNvPicPr>
            <a:picLocks noChangeAspect="1"/>
          </p:cNvPicPr>
          <p:nvPr/>
        </p:nvPicPr>
        <p:blipFill>
          <a:blip r:embed="rId5"/>
          <a:srcRect r="26190"/>
          <a:stretch>
            <a:fillRect/>
          </a:stretch>
        </p:blipFill>
        <p:spPr>
          <a:xfrm>
            <a:off x="4323171" y="4557485"/>
            <a:ext cx="925195" cy="1252855"/>
          </a:xfrm>
          <a:prstGeom prst="rect">
            <a:avLst/>
          </a:prstGeom>
          <a:ln w="12700">
            <a:solidFill>
              <a:schemeClr val="tx2"/>
            </a:solidFill>
          </a:ln>
        </p:spPr>
      </p:pic>
      <p:sp>
        <p:nvSpPr>
          <p:cNvPr id="16" name="右箭头 32"/>
          <p:cNvSpPr/>
          <p:nvPr/>
        </p:nvSpPr>
        <p:spPr>
          <a:xfrm>
            <a:off x="5454106" y="5087710"/>
            <a:ext cx="467995" cy="149225"/>
          </a:xfrm>
          <a:prstGeom prst="rightArrow">
            <a:avLst>
              <a:gd name="adj1" fmla="val 38247"/>
              <a:gd name="adj2" fmla="val 72678"/>
            </a:avLst>
          </a:prstGeom>
          <a:solidFill>
            <a:sysClr val="window" lastClr="FFFFFF"/>
          </a:solidFill>
          <a:ln w="25400" cap="flat" cmpd="sng" algn="ctr">
            <a:solidFill>
              <a:schemeClr val="tx2"/>
            </a:solidFill>
            <a:prstDash val="solid"/>
            <a:miter lim="800000"/>
          </a:ln>
        </p:spPr>
        <p:txBody>
          <a:bodyPr rtlCol="0" anchor="ct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127841" y="4467950"/>
            <a:ext cx="2689225" cy="1383665"/>
          </a:xfrm>
          <a:prstGeom prst="rect">
            <a:avLst/>
          </a:prstGeom>
          <a:noFill/>
        </p:spPr>
        <p:txBody>
          <a:bodyPr wrap="square" rtlCol="0" anchor="t">
            <a:spAutoFit/>
          </a:bodyPr>
          <a:lstStyle/>
          <a:p>
            <a:pPr indent="0" fontAlgn="auto">
              <a:lnSpc>
                <a:spcPct val="150000"/>
              </a:lnSpc>
            </a:pPr>
            <a:r>
              <a:rPr lang="en-US" altLang="zh-CN" sz="1400">
                <a:solidFill>
                  <a:schemeClr val="tx2"/>
                </a:solidFill>
                <a:latin typeface="微软雅黑" panose="020B0503020204020204" pitchFamily="34" charset="-122"/>
                <a:ea typeface="微软雅黑" panose="020B0503020204020204" pitchFamily="34" charset="-122"/>
                <a:sym typeface="+mn-ea"/>
              </a:rPr>
              <a:t>LayerNorm(                      )</a:t>
            </a:r>
            <a:endParaRPr lang="zh-CN" altLang="en-US" sz="1400">
              <a:solidFill>
                <a:schemeClr val="tx2"/>
              </a:solidFill>
              <a:latin typeface="微软雅黑" panose="020B0503020204020204" pitchFamily="34" charset="-122"/>
              <a:ea typeface="微软雅黑" panose="020B0503020204020204" pitchFamily="34" charset="-122"/>
              <a:sym typeface="+mn-ea"/>
            </a:endParaRPr>
          </a:p>
          <a:p>
            <a:pPr indent="0" fontAlgn="auto">
              <a:lnSpc>
                <a:spcPct val="150000"/>
              </a:lnSpc>
            </a:pPr>
            <a:r>
              <a:rPr lang="en-US" altLang="zh-CN" sz="1400">
                <a:solidFill>
                  <a:schemeClr val="tx2"/>
                </a:solidFill>
                <a:latin typeface="微软雅黑" panose="020B0503020204020204" pitchFamily="34" charset="-122"/>
                <a:ea typeface="微软雅黑" panose="020B0503020204020204" pitchFamily="34" charset="-122"/>
                <a:sym typeface="+mn-ea"/>
              </a:rPr>
              <a:t>LayerNorm(                      )</a:t>
            </a:r>
            <a:endParaRPr lang="zh-CN" altLang="en-US" sz="1400">
              <a:solidFill>
                <a:schemeClr val="tx2"/>
              </a:solidFill>
              <a:latin typeface="微软雅黑" panose="020B0503020204020204" pitchFamily="34" charset="-122"/>
              <a:ea typeface="微软雅黑" panose="020B0503020204020204" pitchFamily="34" charset="-122"/>
              <a:sym typeface="+mn-ea"/>
            </a:endParaRPr>
          </a:p>
          <a:p>
            <a:pPr indent="0" fontAlgn="auto">
              <a:lnSpc>
                <a:spcPct val="150000"/>
              </a:lnSpc>
            </a:pPr>
            <a:r>
              <a:rPr lang="en-US" altLang="zh-CN" sz="1400">
                <a:solidFill>
                  <a:schemeClr val="tx2"/>
                </a:solidFill>
                <a:latin typeface="微软雅黑" panose="020B0503020204020204" pitchFamily="34" charset="-122"/>
                <a:ea typeface="微软雅黑" panose="020B0503020204020204" pitchFamily="34" charset="-122"/>
                <a:sym typeface="+mn-ea"/>
              </a:rPr>
              <a:t>LayerNorm(                      )</a:t>
            </a:r>
            <a:endParaRPr lang="zh-CN" altLang="en-US" sz="1400">
              <a:solidFill>
                <a:schemeClr val="tx2"/>
              </a:solidFill>
              <a:latin typeface="微软雅黑" panose="020B0503020204020204" pitchFamily="34" charset="-122"/>
              <a:ea typeface="微软雅黑" panose="020B0503020204020204" pitchFamily="34" charset="-122"/>
              <a:sym typeface="+mn-ea"/>
            </a:endParaRPr>
          </a:p>
          <a:p>
            <a:pPr indent="0" fontAlgn="auto">
              <a:lnSpc>
                <a:spcPct val="150000"/>
              </a:lnSpc>
            </a:pPr>
            <a:r>
              <a:rPr lang="en-US" altLang="zh-CN" sz="1400">
                <a:solidFill>
                  <a:schemeClr val="tx2"/>
                </a:solidFill>
                <a:latin typeface="微软雅黑" panose="020B0503020204020204" pitchFamily="34" charset="-122"/>
                <a:ea typeface="微软雅黑" panose="020B0503020204020204" pitchFamily="34" charset="-122"/>
                <a:sym typeface="+mn-ea"/>
              </a:rPr>
              <a:t>LayerNorm(                      )</a:t>
            </a:r>
            <a:endParaRPr lang="zh-CN" altLang="en-US" sz="1400">
              <a:solidFill>
                <a:schemeClr val="tx2"/>
              </a:solidFill>
              <a:latin typeface="微软雅黑" panose="020B0503020204020204" pitchFamily="34" charset="-122"/>
              <a:ea typeface="微软雅黑" panose="020B0503020204020204" pitchFamily="34" charset="-122"/>
              <a:sym typeface="+mn-ea"/>
            </a:endParaRPr>
          </a:p>
        </p:txBody>
      </p:sp>
      <p:pic>
        <p:nvPicPr>
          <p:cNvPr id="18" name="图片 17"/>
          <p:cNvPicPr>
            <a:picLocks noChangeAspect="1"/>
          </p:cNvPicPr>
          <p:nvPr/>
        </p:nvPicPr>
        <p:blipFill>
          <a:blip r:embed="rId5"/>
          <a:srcRect r="26190"/>
          <a:stretch>
            <a:fillRect/>
          </a:stretch>
        </p:blipFill>
        <p:spPr>
          <a:xfrm>
            <a:off x="7316878" y="4557485"/>
            <a:ext cx="925195" cy="1252855"/>
          </a:xfrm>
          <a:prstGeom prst="rect">
            <a:avLst/>
          </a:prstGeom>
          <a:ln w="12700">
            <a:solidFill>
              <a:schemeClr val="tx2"/>
            </a:solidFill>
          </a:ln>
        </p:spPr>
      </p:pic>
      <p:pic>
        <p:nvPicPr>
          <p:cNvPr id="19" name="图片 18"/>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7779476" y="3890735"/>
            <a:ext cx="1955165" cy="514985"/>
          </a:xfrm>
          <a:prstGeom prst="rect">
            <a:avLst/>
          </a:prstGeom>
        </p:spPr>
      </p:pic>
      <p:pic>
        <p:nvPicPr>
          <p:cNvPr id="20" name="图片 19"/>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2740116" y="1866990"/>
            <a:ext cx="6382385" cy="412115"/>
          </a:xfrm>
          <a:prstGeom prst="rect">
            <a:avLst/>
          </a:prstGeom>
        </p:spPr>
      </p:pic>
    </p:spTree>
    <p:extLst>
      <p:ext uri="{BB962C8B-B14F-4D97-AF65-F5344CB8AC3E}">
        <p14:creationId xmlns:p14="http://schemas.microsoft.com/office/powerpoint/2010/main" val="20562056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945CF-081A-0390-D865-9C1124D143E5}"/>
            </a:ext>
          </a:extLst>
        </p:cNvPr>
        <p:cNvGrpSpPr/>
        <p:nvPr/>
      </p:nvGrpSpPr>
      <p:grpSpPr>
        <a:xfrm>
          <a:off x="0" y="0"/>
          <a:ext cx="0" cy="0"/>
          <a:chOff x="0" y="0"/>
          <a:chExt cx="0" cy="0"/>
        </a:xfrm>
      </p:grpSpPr>
      <p:sp>
        <p:nvSpPr>
          <p:cNvPr id="16" name="圆角矩形 19">
            <a:extLst>
              <a:ext uri="{FF2B5EF4-FFF2-40B4-BE49-F238E27FC236}">
                <a16:creationId xmlns:a16="http://schemas.microsoft.com/office/drawing/2014/main" id="{0C4E00E7-31BC-9732-9C57-58EC4CFF3B0B}"/>
              </a:ext>
            </a:extLst>
          </p:cNvPr>
          <p:cNvSpPr/>
          <p:nvPr/>
        </p:nvSpPr>
        <p:spPr>
          <a:xfrm>
            <a:off x="381242" y="3864012"/>
            <a:ext cx="7290218" cy="1646139"/>
          </a:xfrm>
          <a:prstGeom prst="roundRect">
            <a:avLst>
              <a:gd name="adj" fmla="val 9265"/>
            </a:avLst>
          </a:prstGeom>
          <a:solidFill>
            <a:schemeClr val="bg1">
              <a:lumMod val="85000"/>
              <a:alpha val="68000"/>
            </a:schemeClr>
          </a:solidFill>
          <a:ln w="25400" cap="flat" cmpd="sng" algn="ctr">
            <a:solidFill>
              <a:schemeClr val="tx2"/>
            </a:solidFill>
            <a:prstDash val="solid"/>
            <a:miter lim="800000"/>
          </a:ln>
        </p:spPr>
        <p:txBody>
          <a:bodyPr rtlCol="0" anchor="ct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 name="圆角矩形 19">
            <a:extLst>
              <a:ext uri="{FF2B5EF4-FFF2-40B4-BE49-F238E27FC236}">
                <a16:creationId xmlns:a16="http://schemas.microsoft.com/office/drawing/2014/main" id="{E27BD825-AC12-BA4E-7922-319C2A5EE67D}"/>
              </a:ext>
            </a:extLst>
          </p:cNvPr>
          <p:cNvSpPr/>
          <p:nvPr/>
        </p:nvSpPr>
        <p:spPr>
          <a:xfrm>
            <a:off x="381242" y="2783358"/>
            <a:ext cx="7290218" cy="998933"/>
          </a:xfrm>
          <a:prstGeom prst="roundRect">
            <a:avLst>
              <a:gd name="adj" fmla="val 9265"/>
            </a:avLst>
          </a:prstGeom>
          <a:solidFill>
            <a:schemeClr val="bg1">
              <a:lumMod val="85000"/>
              <a:alpha val="68000"/>
            </a:schemeClr>
          </a:solidFill>
          <a:ln w="25400" cap="flat" cmpd="sng" algn="ctr">
            <a:solidFill>
              <a:schemeClr val="tx2"/>
            </a:solidFill>
            <a:prstDash val="solid"/>
            <a:miter lim="800000"/>
          </a:ln>
        </p:spPr>
        <p:txBody>
          <a:bodyPr rtlCol="0" anchor="ct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 name="圆角矩形 19">
            <a:extLst>
              <a:ext uri="{FF2B5EF4-FFF2-40B4-BE49-F238E27FC236}">
                <a16:creationId xmlns:a16="http://schemas.microsoft.com/office/drawing/2014/main" id="{89C7E46D-1AF5-3BF3-B3D3-124A4D03CF2C}"/>
              </a:ext>
            </a:extLst>
          </p:cNvPr>
          <p:cNvSpPr/>
          <p:nvPr/>
        </p:nvSpPr>
        <p:spPr>
          <a:xfrm>
            <a:off x="381242" y="1506097"/>
            <a:ext cx="7290218" cy="1195540"/>
          </a:xfrm>
          <a:prstGeom prst="roundRect">
            <a:avLst>
              <a:gd name="adj" fmla="val 9265"/>
            </a:avLst>
          </a:prstGeom>
          <a:solidFill>
            <a:schemeClr val="bg1">
              <a:lumMod val="85000"/>
              <a:alpha val="68000"/>
            </a:schemeClr>
          </a:solidFill>
          <a:ln w="25400" cap="flat" cmpd="sng" algn="ctr">
            <a:solidFill>
              <a:schemeClr val="tx2"/>
            </a:solidFill>
            <a:prstDash val="solid"/>
            <a:miter lim="800000"/>
          </a:ln>
        </p:spPr>
        <p:txBody>
          <a:bodyPr rtlCol="0" anchor="ct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23634B29-BC36-69E5-65BA-14CF9AC776F9}"/>
              </a:ext>
            </a:extLst>
          </p:cNvPr>
          <p:cNvSpPr>
            <a:spLocks noGrp="1"/>
          </p:cNvSpPr>
          <p:nvPr>
            <p:ph type="title"/>
          </p:nvPr>
        </p:nvSpPr>
        <p:spPr/>
        <p:txBody>
          <a:bodyPr/>
          <a:lstStyle/>
          <a:p>
            <a:r>
              <a:rPr lang="zh-CN" altLang="en-US" dirty="0"/>
              <a:t>归一化模块</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64E9882-4112-D040-42FE-314BA7490877}"/>
                  </a:ext>
                </a:extLst>
              </p:cNvPr>
              <p:cNvSpPr txBox="1"/>
              <p:nvPr/>
            </p:nvSpPr>
            <p:spPr>
              <a:xfrm>
                <a:off x="381242" y="1078543"/>
                <a:ext cx="7401560" cy="4297395"/>
              </a:xfrm>
              <a:prstGeom prst="rect">
                <a:avLst/>
              </a:prstGeom>
              <a:noFill/>
            </p:spPr>
            <p:txBody>
              <a:bodyPr wrap="square" rtlCol="0">
                <a:spAutoFit/>
              </a:bodyPr>
              <a:lstStyle/>
              <a:p>
                <a:pPr fontAlgn="auto">
                  <a:lnSpc>
                    <a:spcPct val="125000"/>
                  </a:lnSpc>
                  <a:spcBef>
                    <a:spcPts val="600"/>
                  </a:spcBef>
                </a:pPr>
                <a:r>
                  <a:rPr lang="zh-CN" altLang="en-US" b="1" dirty="0">
                    <a:solidFill>
                      <a:schemeClr val="tx2"/>
                    </a:solidFill>
                    <a:latin typeface="微软雅黑" panose="020B0503020204020204" pitchFamily="34" charset="-122"/>
                    <a:ea typeface="微软雅黑" panose="020B0503020204020204" pitchFamily="34" charset="-122"/>
                  </a:rPr>
                  <a:t>常见的三种归一化：</a:t>
                </a:r>
                <a:endParaRPr lang="en-US" altLang="zh-CN" b="1" dirty="0">
                  <a:solidFill>
                    <a:schemeClr val="tx2"/>
                  </a:solidFill>
                  <a:latin typeface="微软雅黑" panose="020B0503020204020204" pitchFamily="34" charset="-122"/>
                  <a:ea typeface="微软雅黑" panose="020B0503020204020204" pitchFamily="34" charset="-122"/>
                </a:endParaRPr>
              </a:p>
              <a:p>
                <a:pPr marL="285750" indent="-285750">
                  <a:lnSpc>
                    <a:spcPct val="125000"/>
                  </a:lnSpc>
                  <a:spcBef>
                    <a:spcPts val="600"/>
                  </a:spcBef>
                  <a:buFont typeface="Wingdings" panose="05000000000000000000" pitchFamily="2" charset="2"/>
                  <a:buChar char="p"/>
                </a:pPr>
                <a:r>
                  <a:rPr lang="en-US" altLang="zh-CN" sz="1600" b="1" dirty="0">
                    <a:solidFill>
                      <a:schemeClr val="tx2"/>
                    </a:solidFill>
                    <a:latin typeface="微软雅黑" panose="020B0503020204020204" pitchFamily="34" charset="-122"/>
                    <a:ea typeface="微软雅黑" panose="020B0503020204020204" pitchFamily="34" charset="-122"/>
                  </a:rPr>
                  <a:t>Post-Norm</a:t>
                </a:r>
                <a:r>
                  <a:rPr lang="zh-CN" altLang="en-US" sz="1600" b="1" dirty="0">
                    <a:solidFill>
                      <a:schemeClr val="tx2"/>
                    </a:solidFill>
                    <a:latin typeface="微软雅黑" panose="020B0503020204020204" pitchFamily="34" charset="-122"/>
                    <a:ea typeface="微软雅黑" panose="020B0503020204020204" pitchFamily="34" charset="-122"/>
                  </a:rPr>
                  <a:t>：</a:t>
                </a:r>
                <a:r>
                  <a:rPr lang="en-US" altLang="zh-CN" sz="1600" dirty="0">
                    <a:solidFill>
                      <a:schemeClr val="tx2"/>
                    </a:solidFill>
                    <a:latin typeface="微软雅黑" panose="020B0503020204020204" pitchFamily="34" charset="-122"/>
                    <a:ea typeface="微软雅黑" panose="020B0503020204020204" pitchFamily="34" charset="-122"/>
                  </a:rPr>
                  <a:t>Post-Norm </a:t>
                </a:r>
                <a:r>
                  <a:rPr lang="zh-CN" altLang="en-US" sz="1600" dirty="0">
                    <a:solidFill>
                      <a:schemeClr val="tx2"/>
                    </a:solidFill>
                    <a:latin typeface="微软雅黑" panose="020B0503020204020204" pitchFamily="34" charset="-122"/>
                    <a:ea typeface="微软雅黑" panose="020B0503020204020204" pitchFamily="34" charset="-122"/>
                  </a:rPr>
                  <a:t>是在原始 </a:t>
                </a:r>
                <a:r>
                  <a:rPr lang="en-US" altLang="zh-CN" sz="1600" dirty="0">
                    <a:solidFill>
                      <a:schemeClr val="tx2"/>
                    </a:solidFill>
                    <a:latin typeface="微软雅黑" panose="020B0503020204020204" pitchFamily="34" charset="-122"/>
                    <a:ea typeface="微软雅黑" panose="020B0503020204020204" pitchFamily="34" charset="-122"/>
                  </a:rPr>
                  <a:t>Transformer </a:t>
                </a:r>
                <a:r>
                  <a:rPr lang="zh-CN" altLang="en-US" sz="1600" dirty="0">
                    <a:solidFill>
                      <a:schemeClr val="tx2"/>
                    </a:solidFill>
                    <a:latin typeface="微软雅黑" panose="020B0503020204020204" pitchFamily="34" charset="-122"/>
                    <a:ea typeface="微软雅黑" panose="020B0503020204020204" pitchFamily="34" charset="-122"/>
                  </a:rPr>
                  <a:t>模型中所使用的一种归一化技术。其中，归一化模块被放置于残差计算之后。</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25000"/>
                  </a:lnSpc>
                  <a:spcBef>
                    <a:spcPts val="600"/>
                  </a:spcBef>
                </a:pPr>
                <a14:m>
                  <m:oMathPara xmlns:m="http://schemas.openxmlformats.org/officeDocument/2006/math">
                    <m:oMathParaPr>
                      <m:jc m:val="centerGroup"/>
                    </m:oMathParaPr>
                    <m:oMath xmlns:m="http://schemas.openxmlformats.org/officeDocument/2006/math">
                      <m:r>
                        <a:rPr lang="en-US" altLang="zh-CN" sz="1600" b="0" i="1" smtClean="0">
                          <a:solidFill>
                            <a:schemeClr val="tx2"/>
                          </a:solidFill>
                          <a:latin typeface="Cambria Math" panose="02040503050406030204" pitchFamily="18" charset="0"/>
                          <a:ea typeface="微软雅黑" panose="020B0503020204020204" pitchFamily="34" charset="-122"/>
                        </a:rPr>
                        <m:t>𝑃𝑜𝑠𝑡𝑁𝑜𝑟𝑚</m:t>
                      </m:r>
                      <m:r>
                        <a:rPr lang="en-US" altLang="zh-CN" sz="1600" b="0" i="1" smtClean="0">
                          <a:solidFill>
                            <a:schemeClr val="tx2"/>
                          </a:solidFill>
                          <a:latin typeface="Cambria Math" panose="02040503050406030204" pitchFamily="18" charset="0"/>
                          <a:ea typeface="微软雅黑" panose="020B0503020204020204" pitchFamily="34" charset="-122"/>
                        </a:rPr>
                        <m:t>(</m:t>
                      </m:r>
                      <m:r>
                        <a:rPr lang="en-US" altLang="zh-CN" sz="1600" b="0" i="1" smtClean="0">
                          <a:solidFill>
                            <a:schemeClr val="tx2"/>
                          </a:solidFill>
                          <a:latin typeface="Cambria Math" panose="02040503050406030204" pitchFamily="18" charset="0"/>
                          <a:ea typeface="微软雅黑" panose="020B0503020204020204" pitchFamily="34" charset="-122"/>
                        </a:rPr>
                        <m:t>𝑥</m:t>
                      </m:r>
                      <m:r>
                        <a:rPr lang="en-US" altLang="zh-CN" sz="1600" b="0" i="1" smtClean="0">
                          <a:solidFill>
                            <a:schemeClr val="tx2"/>
                          </a:solidFill>
                          <a:latin typeface="Cambria Math" panose="02040503050406030204" pitchFamily="18" charset="0"/>
                          <a:ea typeface="微软雅黑" panose="020B0503020204020204" pitchFamily="34" charset="-122"/>
                        </a:rPr>
                        <m:t>)=</m:t>
                      </m:r>
                      <m:r>
                        <a:rPr lang="en-US" altLang="zh-CN" sz="1600" b="0" i="1" smtClean="0">
                          <a:solidFill>
                            <a:schemeClr val="tx2"/>
                          </a:solidFill>
                          <a:latin typeface="Cambria Math" panose="02040503050406030204" pitchFamily="18" charset="0"/>
                          <a:ea typeface="微软雅黑" panose="020B0503020204020204" pitchFamily="34" charset="-122"/>
                        </a:rPr>
                        <m:t>𝑁𝑜𝑟𝑚</m:t>
                      </m:r>
                      <m:r>
                        <a:rPr lang="en-US" altLang="zh-CN" sz="1600" b="0" i="1" smtClean="0">
                          <a:solidFill>
                            <a:schemeClr val="tx2"/>
                          </a:solidFill>
                          <a:latin typeface="Cambria Math" panose="02040503050406030204" pitchFamily="18" charset="0"/>
                          <a:ea typeface="微软雅黑" panose="020B0503020204020204" pitchFamily="34" charset="-122"/>
                        </a:rPr>
                        <m:t>(</m:t>
                      </m:r>
                      <m:r>
                        <a:rPr lang="en-US" altLang="zh-CN" sz="1600" b="0" i="1" smtClean="0">
                          <a:solidFill>
                            <a:schemeClr val="tx2"/>
                          </a:solidFill>
                          <a:latin typeface="Cambria Math" panose="02040503050406030204" pitchFamily="18" charset="0"/>
                          <a:ea typeface="微软雅黑" panose="020B0503020204020204" pitchFamily="34" charset="-122"/>
                        </a:rPr>
                        <m:t>𝑥</m:t>
                      </m:r>
                      <m:r>
                        <a:rPr lang="en-US" altLang="zh-CN" sz="1600" b="0" i="1" smtClean="0">
                          <a:solidFill>
                            <a:schemeClr val="tx2"/>
                          </a:solidFill>
                          <a:latin typeface="Cambria Math" panose="02040503050406030204" pitchFamily="18" charset="0"/>
                          <a:ea typeface="微软雅黑" panose="020B0503020204020204" pitchFamily="34" charset="-122"/>
                        </a:rPr>
                        <m:t>+</m:t>
                      </m:r>
                      <m:r>
                        <a:rPr lang="en-US" altLang="zh-CN" sz="1600" b="0" i="1" smtClean="0">
                          <a:solidFill>
                            <a:schemeClr val="tx2"/>
                          </a:solidFill>
                          <a:latin typeface="Cambria Math" panose="02040503050406030204" pitchFamily="18" charset="0"/>
                          <a:ea typeface="微软雅黑" panose="020B0503020204020204" pitchFamily="34" charset="-122"/>
                        </a:rPr>
                        <m:t>𝑆𝑢𝑏𝑙𝑎𝑦𝑒𝑟</m:t>
                      </m:r>
                      <m:r>
                        <a:rPr lang="en-US" altLang="zh-CN" sz="1600" b="0" i="1" smtClean="0">
                          <a:solidFill>
                            <a:schemeClr val="tx2"/>
                          </a:solidFill>
                          <a:latin typeface="Cambria Math" panose="02040503050406030204" pitchFamily="18" charset="0"/>
                          <a:ea typeface="微软雅黑" panose="020B0503020204020204" pitchFamily="34" charset="-122"/>
                        </a:rPr>
                        <m:t>(</m:t>
                      </m:r>
                      <m:r>
                        <a:rPr lang="en-US" altLang="zh-CN" sz="1600" b="0" i="1" smtClean="0">
                          <a:solidFill>
                            <a:schemeClr val="tx2"/>
                          </a:solidFill>
                          <a:latin typeface="Cambria Math" panose="02040503050406030204" pitchFamily="18" charset="0"/>
                          <a:ea typeface="微软雅黑" panose="020B0503020204020204" pitchFamily="34" charset="-122"/>
                        </a:rPr>
                        <m:t>𝑥</m:t>
                      </m:r>
                      <m:r>
                        <a:rPr lang="en-US" altLang="zh-CN" sz="1600" b="0" i="1" smtClean="0">
                          <a:solidFill>
                            <a:schemeClr val="tx2"/>
                          </a:solidFill>
                          <a:latin typeface="Cambria Math" panose="02040503050406030204" pitchFamily="18" charset="0"/>
                          <a:ea typeface="微软雅黑" panose="020B0503020204020204" pitchFamily="34" charset="-122"/>
                        </a:rPr>
                        <m:t>))</m:t>
                      </m:r>
                    </m:oMath>
                  </m:oMathPara>
                </a14:m>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25000"/>
                  </a:lnSpc>
                  <a:spcBef>
                    <a:spcPts val="600"/>
                  </a:spcBef>
                </a:pPr>
                <a:endParaRPr lang="en-US" altLang="zh-CN" sz="1600" dirty="0">
                  <a:solidFill>
                    <a:schemeClr val="tx2"/>
                  </a:solidFill>
                  <a:latin typeface="微软雅黑" panose="020B0503020204020204" pitchFamily="34" charset="-122"/>
                  <a:ea typeface="微软雅黑" panose="020B0503020204020204" pitchFamily="34" charset="-122"/>
                </a:endParaRPr>
              </a:p>
              <a:p>
                <a:pPr marL="285750" indent="-285750" fontAlgn="auto">
                  <a:lnSpc>
                    <a:spcPct val="125000"/>
                  </a:lnSpc>
                  <a:spcBef>
                    <a:spcPts val="600"/>
                  </a:spcBef>
                  <a:buFont typeface="Wingdings" panose="05000000000000000000" pitchFamily="2" charset="2"/>
                  <a:buChar char="p"/>
                </a:pPr>
                <a:r>
                  <a:rPr lang="en-US" altLang="zh-CN" sz="1600" b="1" dirty="0">
                    <a:solidFill>
                      <a:schemeClr val="tx2"/>
                    </a:solidFill>
                    <a:latin typeface="微软雅黑" panose="020B0503020204020204" pitchFamily="34" charset="-122"/>
                    <a:ea typeface="微软雅黑" panose="020B0503020204020204" pitchFamily="34" charset="-122"/>
                  </a:rPr>
                  <a:t>Pre-Norm</a:t>
                </a:r>
                <a:r>
                  <a:rPr lang="zh-CN" altLang="en-US" sz="1600" b="1" dirty="0">
                    <a:solidFill>
                      <a:schemeClr val="tx2"/>
                    </a:solidFill>
                    <a:latin typeface="微软雅黑" panose="020B0503020204020204" pitchFamily="34" charset="-122"/>
                    <a:ea typeface="微软雅黑" panose="020B0503020204020204" pitchFamily="34" charset="-122"/>
                  </a:rPr>
                  <a:t>：</a:t>
                </a:r>
                <a:r>
                  <a:rPr lang="en-US" altLang="zh-CN" sz="1600" dirty="0">
                    <a:solidFill>
                      <a:schemeClr val="tx2"/>
                    </a:solidFill>
                    <a:latin typeface="微软雅黑" panose="020B0503020204020204" pitchFamily="34" charset="-122"/>
                    <a:ea typeface="微软雅黑" panose="020B0503020204020204" pitchFamily="34" charset="-122"/>
                  </a:rPr>
                  <a:t>Pre-Norm </a:t>
                </a:r>
                <a:r>
                  <a:rPr lang="zh-CN" altLang="en-US" sz="1600" dirty="0">
                    <a:solidFill>
                      <a:schemeClr val="tx2"/>
                    </a:solidFill>
                    <a:latin typeface="微软雅黑" panose="020B0503020204020204" pitchFamily="34" charset="-122"/>
                    <a:ea typeface="微软雅黑" panose="020B0503020204020204" pitchFamily="34" charset="-122"/>
                  </a:rPr>
                  <a:t>将归一化模块应用在每个子层之前。</a:t>
                </a:r>
                <a:endParaRPr lang="en-US" altLang="zh-CN" sz="1600" dirty="0">
                  <a:solidFill>
                    <a:schemeClr val="tx2"/>
                  </a:solidFill>
                  <a:latin typeface="微软雅黑" panose="020B0503020204020204" pitchFamily="34" charset="-122"/>
                  <a:ea typeface="微软雅黑" panose="020B0503020204020204" pitchFamily="34" charset="-122"/>
                </a:endParaRPr>
              </a:p>
              <a:p>
                <a:pPr fontAlgn="auto">
                  <a:lnSpc>
                    <a:spcPct val="125000"/>
                  </a:lnSpc>
                  <a:spcBef>
                    <a:spcPts val="600"/>
                  </a:spcBef>
                </a:pPr>
                <a14:m>
                  <m:oMathPara xmlns:m="http://schemas.openxmlformats.org/officeDocument/2006/math">
                    <m:oMathParaPr>
                      <m:jc m:val="centerGroup"/>
                    </m:oMathParaPr>
                    <m:oMath xmlns:m="http://schemas.openxmlformats.org/officeDocument/2006/math">
                      <m:r>
                        <a:rPr lang="en-US" altLang="zh-CN" sz="1600" b="0" i="1" smtClean="0">
                          <a:solidFill>
                            <a:schemeClr val="tx2"/>
                          </a:solidFill>
                          <a:latin typeface="Cambria Math" panose="02040503050406030204" pitchFamily="18" charset="0"/>
                          <a:ea typeface="微软雅黑" panose="020B0503020204020204" pitchFamily="34" charset="-122"/>
                        </a:rPr>
                        <m:t>𝑃𝑟𝑒𝑁𝑜𝑟𝑚</m:t>
                      </m:r>
                      <m:d>
                        <m:dPr>
                          <m:ctrlPr>
                            <a:rPr lang="en-US" altLang="zh-CN" sz="1600" b="0" i="1" smtClean="0">
                              <a:solidFill>
                                <a:schemeClr val="tx2"/>
                              </a:solidFill>
                              <a:latin typeface="Cambria Math" panose="02040503050406030204" pitchFamily="18" charset="0"/>
                              <a:ea typeface="微软雅黑" panose="020B0503020204020204" pitchFamily="34" charset="-122"/>
                            </a:rPr>
                          </m:ctrlPr>
                        </m:dPr>
                        <m:e>
                          <m:r>
                            <a:rPr lang="en-US" altLang="zh-CN" sz="1600" b="0" i="1" smtClean="0">
                              <a:solidFill>
                                <a:schemeClr val="tx2"/>
                              </a:solidFill>
                              <a:latin typeface="Cambria Math" panose="02040503050406030204" pitchFamily="18" charset="0"/>
                              <a:ea typeface="微软雅黑" panose="020B0503020204020204" pitchFamily="34" charset="-122"/>
                            </a:rPr>
                            <m:t>𝑥</m:t>
                          </m:r>
                        </m:e>
                      </m:d>
                      <m:r>
                        <a:rPr lang="en-US" altLang="zh-CN" sz="1600" b="0" i="1" smtClean="0">
                          <a:solidFill>
                            <a:schemeClr val="tx2"/>
                          </a:solidFill>
                          <a:latin typeface="Cambria Math" panose="02040503050406030204" pitchFamily="18" charset="0"/>
                          <a:ea typeface="微软雅黑" panose="020B0503020204020204" pitchFamily="34" charset="-122"/>
                        </a:rPr>
                        <m:t>=</m:t>
                      </m:r>
                      <m:r>
                        <a:rPr lang="en-US" altLang="zh-CN" sz="1600" b="0" i="1" smtClean="0">
                          <a:solidFill>
                            <a:schemeClr val="tx2"/>
                          </a:solidFill>
                          <a:latin typeface="Cambria Math" panose="02040503050406030204" pitchFamily="18" charset="0"/>
                          <a:ea typeface="微软雅黑" panose="020B0503020204020204" pitchFamily="34" charset="-122"/>
                        </a:rPr>
                        <m:t>𝑥</m:t>
                      </m:r>
                      <m:r>
                        <a:rPr lang="en-US" altLang="zh-CN" sz="1600" b="0" i="1" smtClean="0">
                          <a:solidFill>
                            <a:schemeClr val="tx2"/>
                          </a:solidFill>
                          <a:latin typeface="Cambria Math" panose="02040503050406030204" pitchFamily="18" charset="0"/>
                          <a:ea typeface="微软雅黑" panose="020B0503020204020204" pitchFamily="34" charset="-122"/>
                        </a:rPr>
                        <m:t>+</m:t>
                      </m:r>
                      <m:r>
                        <a:rPr lang="en-US" altLang="zh-CN" sz="1600" b="0" i="1" smtClean="0">
                          <a:solidFill>
                            <a:schemeClr val="tx2"/>
                          </a:solidFill>
                          <a:latin typeface="Cambria Math" panose="02040503050406030204" pitchFamily="18" charset="0"/>
                          <a:ea typeface="微软雅黑" panose="020B0503020204020204" pitchFamily="34" charset="-122"/>
                        </a:rPr>
                        <m:t>𝑆𝑢𝑏𝑙𝑎𝑦𝑒𝑟</m:t>
                      </m:r>
                      <m:d>
                        <m:dPr>
                          <m:ctrlPr>
                            <a:rPr lang="en-US" altLang="zh-CN" sz="1600" b="0" i="1" smtClean="0">
                              <a:solidFill>
                                <a:schemeClr val="tx2"/>
                              </a:solidFill>
                              <a:latin typeface="Cambria Math" panose="02040503050406030204" pitchFamily="18" charset="0"/>
                              <a:ea typeface="微软雅黑" panose="020B0503020204020204" pitchFamily="34" charset="-122"/>
                            </a:rPr>
                          </m:ctrlPr>
                        </m:dPr>
                        <m:e>
                          <m:r>
                            <a:rPr lang="en-US" altLang="zh-CN" sz="1600" b="0" i="1" smtClean="0">
                              <a:solidFill>
                                <a:schemeClr val="tx2"/>
                              </a:solidFill>
                              <a:latin typeface="Cambria Math" panose="02040503050406030204" pitchFamily="18" charset="0"/>
                              <a:ea typeface="微软雅黑" panose="020B0503020204020204" pitchFamily="34" charset="-122"/>
                            </a:rPr>
                            <m:t>𝑁𝑜𝑟𝑚</m:t>
                          </m:r>
                          <m:d>
                            <m:dPr>
                              <m:ctrlPr>
                                <a:rPr lang="en-US" altLang="zh-CN" sz="1600" b="0" i="1" smtClean="0">
                                  <a:solidFill>
                                    <a:schemeClr val="tx2"/>
                                  </a:solidFill>
                                  <a:latin typeface="Cambria Math" panose="02040503050406030204" pitchFamily="18" charset="0"/>
                                  <a:ea typeface="微软雅黑" panose="020B0503020204020204" pitchFamily="34" charset="-122"/>
                                </a:rPr>
                              </m:ctrlPr>
                            </m:dPr>
                            <m:e>
                              <m:r>
                                <a:rPr lang="en-US" altLang="zh-CN" sz="1600" b="0" i="1" smtClean="0">
                                  <a:solidFill>
                                    <a:schemeClr val="tx2"/>
                                  </a:solidFill>
                                  <a:latin typeface="Cambria Math" panose="02040503050406030204" pitchFamily="18" charset="0"/>
                                  <a:ea typeface="微软雅黑" panose="020B0503020204020204" pitchFamily="34" charset="-122"/>
                                </a:rPr>
                                <m:t>𝑥</m:t>
                              </m:r>
                            </m:e>
                          </m:d>
                        </m:e>
                      </m:d>
                    </m:oMath>
                  </m:oMathPara>
                </a14:m>
                <a:endParaRPr lang="en-US" altLang="zh-CN" sz="1600" b="0" dirty="0">
                  <a:solidFill>
                    <a:schemeClr val="tx2"/>
                  </a:solidFill>
                  <a:latin typeface="微软雅黑" panose="020B0503020204020204" pitchFamily="34" charset="-122"/>
                  <a:ea typeface="微软雅黑" panose="020B0503020204020204" pitchFamily="34" charset="-122"/>
                </a:endParaRPr>
              </a:p>
              <a:p>
                <a:pPr fontAlgn="auto">
                  <a:lnSpc>
                    <a:spcPct val="125000"/>
                  </a:lnSpc>
                  <a:spcBef>
                    <a:spcPts val="600"/>
                  </a:spcBef>
                </a:pPr>
                <a:endParaRPr lang="en-US" altLang="zh-CN" sz="1600" dirty="0">
                  <a:solidFill>
                    <a:schemeClr val="tx2"/>
                  </a:solidFill>
                  <a:latin typeface="微软雅黑" panose="020B0503020204020204" pitchFamily="34" charset="-122"/>
                  <a:ea typeface="微软雅黑" panose="020B0503020204020204" pitchFamily="34" charset="-122"/>
                </a:endParaRPr>
              </a:p>
              <a:p>
                <a:pPr marL="285750" indent="-285750" fontAlgn="auto">
                  <a:lnSpc>
                    <a:spcPct val="125000"/>
                  </a:lnSpc>
                  <a:spcBef>
                    <a:spcPts val="600"/>
                  </a:spcBef>
                  <a:buFont typeface="Wingdings" panose="05000000000000000000" pitchFamily="2" charset="2"/>
                  <a:buChar char="p"/>
                </a:pPr>
                <a:r>
                  <a:rPr lang="en-US" altLang="zh-CN" sz="1600" b="1" dirty="0">
                    <a:solidFill>
                      <a:schemeClr val="tx2"/>
                    </a:solidFill>
                    <a:latin typeface="微软雅黑" panose="020B0503020204020204" pitchFamily="34" charset="-122"/>
                    <a:ea typeface="微软雅黑" panose="020B0503020204020204" pitchFamily="34" charset="-122"/>
                  </a:rPr>
                  <a:t>Sandwich-Norm</a:t>
                </a:r>
                <a:r>
                  <a:rPr lang="zh-CN" altLang="en-US" sz="1600" b="1" dirty="0">
                    <a:solidFill>
                      <a:schemeClr val="tx2"/>
                    </a:solidFill>
                    <a:latin typeface="微软雅黑" panose="020B0503020204020204" pitchFamily="34" charset="-122"/>
                    <a:ea typeface="微软雅黑" panose="020B0503020204020204" pitchFamily="34" charset="-122"/>
                  </a:rPr>
                  <a:t>：</a:t>
                </a:r>
                <a:r>
                  <a:rPr lang="zh-CN" altLang="en-US" sz="1600" dirty="0">
                    <a:solidFill>
                      <a:schemeClr val="tx2"/>
                    </a:solidFill>
                    <a:latin typeface="微软雅黑" panose="020B0503020204020204" pitchFamily="34" charset="-122"/>
                    <a:ea typeface="微软雅黑" panose="020B0503020204020204" pitchFamily="34" charset="-122"/>
                  </a:rPr>
                  <a:t>在 </a:t>
                </a:r>
                <a:r>
                  <a:rPr lang="en-US" altLang="zh-CN" sz="1600" dirty="0">
                    <a:solidFill>
                      <a:schemeClr val="tx2"/>
                    </a:solidFill>
                    <a:latin typeface="微软雅黑" panose="020B0503020204020204" pitchFamily="34" charset="-122"/>
                    <a:ea typeface="微软雅黑" panose="020B0503020204020204" pitchFamily="34" charset="-122"/>
                  </a:rPr>
                  <a:t>Pre-Norm </a:t>
                </a:r>
                <a:r>
                  <a:rPr lang="zh-CN" altLang="en-US" sz="1600" dirty="0">
                    <a:solidFill>
                      <a:schemeClr val="tx2"/>
                    </a:solidFill>
                    <a:latin typeface="微软雅黑" panose="020B0503020204020204" pitchFamily="34" charset="-122"/>
                    <a:ea typeface="微软雅黑" panose="020B0503020204020204" pitchFamily="34" charset="-122"/>
                  </a:rPr>
                  <a:t>的基础上，</a:t>
                </a:r>
                <a:r>
                  <a:rPr lang="en-US" altLang="zh-CN" sz="1600" dirty="0">
                    <a:solidFill>
                      <a:schemeClr val="tx2"/>
                    </a:solidFill>
                    <a:latin typeface="微软雅黑" panose="020B0503020204020204" pitchFamily="34" charset="-122"/>
                    <a:ea typeface="微软雅黑" panose="020B0503020204020204" pitchFamily="34" charset="-122"/>
                  </a:rPr>
                  <a:t>Sandwich-Norm </a:t>
                </a:r>
                <a:r>
                  <a:rPr lang="zh-CN" altLang="en-US" sz="1600" dirty="0">
                    <a:solidFill>
                      <a:schemeClr val="tx2"/>
                    </a:solidFill>
                    <a:latin typeface="微软雅黑" panose="020B0503020204020204" pitchFamily="34" charset="-122"/>
                    <a:ea typeface="微软雅黑" panose="020B0503020204020204" pitchFamily="34" charset="-122"/>
                  </a:rPr>
                  <a:t>在残差连接之前增加了额外的 </a:t>
                </a:r>
                <a:r>
                  <a:rPr lang="en-US" altLang="zh-CN" sz="1600" dirty="0" err="1">
                    <a:solidFill>
                      <a:schemeClr val="tx2"/>
                    </a:solidFill>
                    <a:latin typeface="微软雅黑" panose="020B0503020204020204" pitchFamily="34" charset="-122"/>
                    <a:ea typeface="微软雅黑" panose="020B0503020204020204" pitchFamily="34" charset="-122"/>
                  </a:rPr>
                  <a:t>LayerNorm</a:t>
                </a:r>
                <a:r>
                  <a:rPr lang="zh-CN" altLang="en-US" sz="1600" dirty="0">
                    <a:solidFill>
                      <a:schemeClr val="tx2"/>
                    </a:solidFill>
                    <a:latin typeface="微软雅黑" panose="020B0503020204020204" pitchFamily="34" charset="-122"/>
                    <a:ea typeface="微软雅黑" panose="020B0503020204020204" pitchFamily="34" charset="-122"/>
                  </a:rPr>
                  <a:t>，旨在避免 </a:t>
                </a:r>
                <a:r>
                  <a:rPr lang="en-US" altLang="zh-CN" sz="1600" dirty="0">
                    <a:solidFill>
                      <a:schemeClr val="tx2"/>
                    </a:solidFill>
                    <a:latin typeface="微软雅黑" panose="020B0503020204020204" pitchFamily="34" charset="-122"/>
                    <a:ea typeface="微软雅黑" panose="020B0503020204020204" pitchFamily="34" charset="-122"/>
                  </a:rPr>
                  <a:t>Transformer </a:t>
                </a:r>
                <a:r>
                  <a:rPr lang="zh-CN" altLang="en-US" sz="1600" dirty="0">
                    <a:solidFill>
                      <a:schemeClr val="tx2"/>
                    </a:solidFill>
                    <a:latin typeface="微软雅黑" panose="020B0503020204020204" pitchFamily="34" charset="-122"/>
                    <a:ea typeface="微软雅黑" panose="020B0503020204020204" pitchFamily="34" charset="-122"/>
                  </a:rPr>
                  <a:t>层的输出数值爆炸。</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25000"/>
                  </a:lnSpc>
                  <a:spcBef>
                    <a:spcPts val="600"/>
                  </a:spcBef>
                </a:pPr>
                <a14:m>
                  <m:oMathPara xmlns:m="http://schemas.openxmlformats.org/officeDocument/2006/math">
                    <m:oMathParaPr>
                      <m:jc m:val="centerGroup"/>
                    </m:oMathParaPr>
                    <m:oMath xmlns:m="http://schemas.openxmlformats.org/officeDocument/2006/math">
                      <m:r>
                        <a:rPr lang="en-US" altLang="zh-CN" sz="1600" b="0" i="1" smtClean="0">
                          <a:solidFill>
                            <a:schemeClr val="tx2"/>
                          </a:solidFill>
                          <a:latin typeface="Cambria Math" panose="02040503050406030204" pitchFamily="18" charset="0"/>
                          <a:ea typeface="微软雅黑" panose="020B0503020204020204" pitchFamily="34" charset="-122"/>
                        </a:rPr>
                        <m:t>𝑆𝑎𝑛𝑑𝑤𝑖𝑐</m:t>
                      </m:r>
                      <m:r>
                        <a:rPr lang="en-US" altLang="zh-CN" sz="1600" b="0" i="1" smtClean="0">
                          <a:solidFill>
                            <a:schemeClr val="tx2"/>
                          </a:solidFill>
                          <a:latin typeface="Cambria Math" panose="02040503050406030204" pitchFamily="18" charset="0"/>
                          <a:ea typeface="微软雅黑" panose="020B0503020204020204" pitchFamily="34" charset="-122"/>
                        </a:rPr>
                        <m:t>h</m:t>
                      </m:r>
                      <m:r>
                        <a:rPr lang="en-US" altLang="zh-CN" sz="1600" b="0" i="1" smtClean="0">
                          <a:solidFill>
                            <a:schemeClr val="tx2"/>
                          </a:solidFill>
                          <a:latin typeface="Cambria Math" panose="02040503050406030204" pitchFamily="18" charset="0"/>
                          <a:ea typeface="微软雅黑" panose="020B0503020204020204" pitchFamily="34" charset="-122"/>
                        </a:rPr>
                        <m:t>𝑁𝑜𝑟𝑚</m:t>
                      </m:r>
                      <m:d>
                        <m:dPr>
                          <m:ctrlPr>
                            <a:rPr lang="en-US" altLang="zh-CN" sz="1600" b="0" i="1" smtClean="0">
                              <a:solidFill>
                                <a:schemeClr val="tx2"/>
                              </a:solidFill>
                              <a:latin typeface="Cambria Math" panose="02040503050406030204" pitchFamily="18" charset="0"/>
                              <a:ea typeface="微软雅黑" panose="020B0503020204020204" pitchFamily="34" charset="-122"/>
                            </a:rPr>
                          </m:ctrlPr>
                        </m:dPr>
                        <m:e>
                          <m:r>
                            <a:rPr lang="en-US" altLang="zh-CN" sz="1600" b="0" i="1" smtClean="0">
                              <a:solidFill>
                                <a:schemeClr val="tx2"/>
                              </a:solidFill>
                              <a:latin typeface="Cambria Math" panose="02040503050406030204" pitchFamily="18" charset="0"/>
                              <a:ea typeface="微软雅黑" panose="020B0503020204020204" pitchFamily="34" charset="-122"/>
                            </a:rPr>
                            <m:t>𝑥</m:t>
                          </m:r>
                        </m:e>
                      </m:d>
                      <m:r>
                        <a:rPr lang="en-US" altLang="zh-CN" sz="1600" b="0" i="1" smtClean="0">
                          <a:solidFill>
                            <a:schemeClr val="tx2"/>
                          </a:solidFill>
                          <a:latin typeface="Cambria Math" panose="02040503050406030204" pitchFamily="18" charset="0"/>
                          <a:ea typeface="微软雅黑" panose="020B0503020204020204" pitchFamily="34" charset="-122"/>
                        </a:rPr>
                        <m:t>=</m:t>
                      </m:r>
                      <m:r>
                        <a:rPr lang="en-US" altLang="zh-CN" sz="1600" b="0" i="1" smtClean="0">
                          <a:solidFill>
                            <a:schemeClr val="tx2"/>
                          </a:solidFill>
                          <a:latin typeface="Cambria Math" panose="02040503050406030204" pitchFamily="18" charset="0"/>
                          <a:ea typeface="微软雅黑" panose="020B0503020204020204" pitchFamily="34" charset="-122"/>
                        </a:rPr>
                        <m:t>𝑥</m:t>
                      </m:r>
                      <m:r>
                        <a:rPr lang="en-US" altLang="zh-CN" sz="1600" b="0" i="1" smtClean="0">
                          <a:solidFill>
                            <a:schemeClr val="tx2"/>
                          </a:solidFill>
                          <a:latin typeface="Cambria Math" panose="02040503050406030204" pitchFamily="18" charset="0"/>
                          <a:ea typeface="微软雅黑" panose="020B0503020204020204" pitchFamily="34" charset="-122"/>
                        </a:rPr>
                        <m:t>+</m:t>
                      </m:r>
                      <m:r>
                        <a:rPr lang="en-US" altLang="zh-CN" sz="1600" b="0" i="1" smtClean="0">
                          <a:solidFill>
                            <a:schemeClr val="tx2"/>
                          </a:solidFill>
                          <a:latin typeface="Cambria Math" panose="02040503050406030204" pitchFamily="18" charset="0"/>
                          <a:ea typeface="微软雅黑" panose="020B0503020204020204" pitchFamily="34" charset="-122"/>
                        </a:rPr>
                        <m:t>𝑁𝑜𝑟𝑚</m:t>
                      </m:r>
                      <m:r>
                        <a:rPr lang="en-US" altLang="zh-CN" sz="1600" b="0" i="1" smtClean="0">
                          <a:solidFill>
                            <a:schemeClr val="tx2"/>
                          </a:solidFill>
                          <a:latin typeface="Cambria Math" panose="02040503050406030204" pitchFamily="18" charset="0"/>
                          <a:ea typeface="微软雅黑" panose="020B0503020204020204" pitchFamily="34" charset="-122"/>
                        </a:rPr>
                        <m:t>(</m:t>
                      </m:r>
                      <m:r>
                        <a:rPr lang="en-US" altLang="zh-CN" sz="1600" b="0" i="1" smtClean="0">
                          <a:solidFill>
                            <a:schemeClr val="tx2"/>
                          </a:solidFill>
                          <a:latin typeface="Cambria Math" panose="02040503050406030204" pitchFamily="18" charset="0"/>
                          <a:ea typeface="微软雅黑" panose="020B0503020204020204" pitchFamily="34" charset="-122"/>
                        </a:rPr>
                        <m:t>𝑆𝑢𝑏𝑙𝑎𝑦𝑒𝑟</m:t>
                      </m:r>
                      <m:r>
                        <a:rPr lang="en-US" altLang="zh-CN" sz="1600" b="0" i="1" smtClean="0">
                          <a:solidFill>
                            <a:schemeClr val="tx2"/>
                          </a:solidFill>
                          <a:latin typeface="Cambria Math" panose="02040503050406030204" pitchFamily="18" charset="0"/>
                          <a:ea typeface="微软雅黑" panose="020B0503020204020204" pitchFamily="34" charset="-122"/>
                        </a:rPr>
                        <m:t>(</m:t>
                      </m:r>
                      <m:r>
                        <a:rPr lang="en-US" altLang="zh-CN" sz="1600" b="0" i="1" smtClean="0">
                          <a:solidFill>
                            <a:schemeClr val="tx2"/>
                          </a:solidFill>
                          <a:latin typeface="Cambria Math" panose="02040503050406030204" pitchFamily="18" charset="0"/>
                          <a:ea typeface="微软雅黑" panose="020B0503020204020204" pitchFamily="34" charset="-122"/>
                        </a:rPr>
                        <m:t>𝑁𝑜𝑟𝑚</m:t>
                      </m:r>
                      <m:d>
                        <m:dPr>
                          <m:ctrlPr>
                            <a:rPr lang="en-US" altLang="zh-CN" sz="1600" b="0" i="1" smtClean="0">
                              <a:solidFill>
                                <a:schemeClr val="tx2"/>
                              </a:solidFill>
                              <a:latin typeface="Cambria Math" panose="02040503050406030204" pitchFamily="18" charset="0"/>
                              <a:ea typeface="微软雅黑" panose="020B0503020204020204" pitchFamily="34" charset="-122"/>
                            </a:rPr>
                          </m:ctrlPr>
                        </m:dPr>
                        <m:e>
                          <m:r>
                            <a:rPr lang="en-US" altLang="zh-CN" sz="1600" b="0" i="1" smtClean="0">
                              <a:solidFill>
                                <a:schemeClr val="tx2"/>
                              </a:solidFill>
                              <a:latin typeface="Cambria Math" panose="02040503050406030204" pitchFamily="18" charset="0"/>
                              <a:ea typeface="微软雅黑" panose="020B0503020204020204" pitchFamily="34" charset="-122"/>
                            </a:rPr>
                            <m:t>𝑥</m:t>
                          </m:r>
                        </m:e>
                      </m:d>
                      <m:r>
                        <a:rPr lang="en-US" altLang="zh-CN" sz="1600" b="0" i="1" smtClean="0">
                          <a:solidFill>
                            <a:schemeClr val="tx2"/>
                          </a:solidFill>
                          <a:latin typeface="Cambria Math" panose="02040503050406030204" pitchFamily="18" charset="0"/>
                          <a:ea typeface="微软雅黑" panose="020B0503020204020204" pitchFamily="34" charset="-122"/>
                        </a:rPr>
                        <m:t>))</m:t>
                      </m:r>
                    </m:oMath>
                  </m:oMathPara>
                </a14:m>
                <a:endParaRPr lang="en-US" altLang="zh-CN" sz="1600" dirty="0">
                  <a:solidFill>
                    <a:schemeClr val="tx2"/>
                  </a:solidFill>
                  <a:latin typeface="微软雅黑" panose="020B0503020204020204" pitchFamily="34" charset="-122"/>
                  <a:ea typeface="微软雅黑" panose="020B0503020204020204" pitchFamily="34" charset="-122"/>
                </a:endParaRPr>
              </a:p>
              <a:p>
                <a:pPr fontAlgn="auto">
                  <a:lnSpc>
                    <a:spcPct val="125000"/>
                  </a:lnSpc>
                  <a:spcBef>
                    <a:spcPts val="600"/>
                  </a:spcBef>
                </a:pPr>
                <a:endParaRPr lang="en-US" altLang="zh-CN" sz="1600" dirty="0">
                  <a:solidFill>
                    <a:schemeClr val="tx2"/>
                  </a:solidFill>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A64E9882-4112-D040-42FE-314BA7490877}"/>
                  </a:ext>
                </a:extLst>
              </p:cNvPr>
              <p:cNvSpPr txBox="1">
                <a:spLocks noRot="1" noChangeAspect="1" noMove="1" noResize="1" noEditPoints="1" noAdjustHandles="1" noChangeArrowheads="1" noChangeShapeType="1" noTextEdit="1"/>
              </p:cNvSpPr>
              <p:nvPr/>
            </p:nvSpPr>
            <p:spPr>
              <a:xfrm>
                <a:off x="381242" y="1078543"/>
                <a:ext cx="7401560" cy="4297395"/>
              </a:xfrm>
              <a:prstGeom prst="rect">
                <a:avLst/>
              </a:prstGeom>
              <a:blipFill>
                <a:blip r:embed="rId2"/>
                <a:stretch>
                  <a:fillRect l="-741"/>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613A5B85-EB7E-3488-3A39-A338ED3641B6}"/>
              </a:ext>
            </a:extLst>
          </p:cNvPr>
          <p:cNvSpPr txBox="1"/>
          <p:nvPr/>
        </p:nvSpPr>
        <p:spPr>
          <a:xfrm>
            <a:off x="7885216" y="1624854"/>
            <a:ext cx="4245428"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有助于加快神经网络的训练收敛速度，使模型可以更有效地传播梯度</a:t>
            </a:r>
          </a:p>
        </p:txBody>
      </p:sp>
      <p:sp>
        <p:nvSpPr>
          <p:cNvPr id="18" name="文本框 17">
            <a:extLst>
              <a:ext uri="{FF2B5EF4-FFF2-40B4-BE49-F238E27FC236}">
                <a16:creationId xmlns:a16="http://schemas.microsoft.com/office/drawing/2014/main" id="{D3023EEF-B6A7-2E6F-C693-5014D7C42B1F}"/>
              </a:ext>
            </a:extLst>
          </p:cNvPr>
          <p:cNvSpPr txBox="1"/>
          <p:nvPr/>
        </p:nvSpPr>
        <p:spPr>
          <a:xfrm>
            <a:off x="7885216" y="2276063"/>
            <a:ext cx="4245428" cy="338554"/>
          </a:xfrm>
          <a:prstGeom prst="rect">
            <a:avLst/>
          </a:prstGeom>
          <a:noFill/>
        </p:spPr>
        <p:txBody>
          <a:bodyPr wrap="square" rtlCol="0">
            <a:spAutoFit/>
          </a:bodyPr>
          <a:lstStyle/>
          <a:p>
            <a:pPr algn="ctr"/>
            <a:r>
              <a:rPr lang="zh-CN" altLang="en-US" sz="1600" dirty="0">
                <a:solidFill>
                  <a:schemeClr val="bg2"/>
                </a:solidFill>
                <a:latin typeface="微软雅黑" panose="020B0503020204020204" pitchFamily="34" charset="-122"/>
                <a:ea typeface="微软雅黑" panose="020B0503020204020204" pitchFamily="34" charset="-122"/>
              </a:rPr>
              <a:t>在输出层附近梯度较大</a:t>
            </a:r>
            <a:r>
              <a:rPr lang="en-US" altLang="zh-CN" sz="1600" dirty="0">
                <a:solidFill>
                  <a:schemeClr val="bg2"/>
                </a:solidFill>
                <a:latin typeface="微软雅黑" panose="020B0503020204020204" pitchFamily="34" charset="-122"/>
                <a:ea typeface="微软雅黑" panose="020B0503020204020204" pitchFamily="34" charset="-122"/>
              </a:rPr>
              <a:t>, </a:t>
            </a:r>
            <a:r>
              <a:rPr lang="zh-CN" altLang="en-US" sz="1600" dirty="0">
                <a:solidFill>
                  <a:schemeClr val="bg2"/>
                </a:solidFill>
                <a:latin typeface="微软雅黑" panose="020B0503020204020204" pitchFamily="34" charset="-122"/>
                <a:ea typeface="微软雅黑" panose="020B0503020204020204" pitchFamily="34" charset="-122"/>
              </a:rPr>
              <a:t>训练不稳定</a:t>
            </a:r>
          </a:p>
        </p:txBody>
      </p:sp>
      <p:sp>
        <p:nvSpPr>
          <p:cNvPr id="19" name="文本框 18">
            <a:extLst>
              <a:ext uri="{FF2B5EF4-FFF2-40B4-BE49-F238E27FC236}">
                <a16:creationId xmlns:a16="http://schemas.microsoft.com/office/drawing/2014/main" id="{CE8BC55A-89C5-AA55-B2F4-3681BD2D098B}"/>
              </a:ext>
            </a:extLst>
          </p:cNvPr>
          <p:cNvSpPr txBox="1"/>
          <p:nvPr/>
        </p:nvSpPr>
        <p:spPr>
          <a:xfrm>
            <a:off x="7946572" y="973645"/>
            <a:ext cx="4245428"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优 </a:t>
            </a:r>
            <a:r>
              <a:rPr lang="zh-CN" altLang="en-US" sz="1600" dirty="0">
                <a:solidFill>
                  <a:srgbClr val="070707"/>
                </a:solidFill>
                <a:latin typeface="微软雅黑" panose="020B0503020204020204" pitchFamily="34" charset="-122"/>
                <a:ea typeface="微软雅黑" panose="020B0503020204020204" pitchFamily="34" charset="-122"/>
              </a:rPr>
              <a:t>与 </a:t>
            </a:r>
            <a:r>
              <a:rPr lang="zh-CN" altLang="en-US" sz="2400" dirty="0">
                <a:solidFill>
                  <a:schemeClr val="bg2"/>
                </a:solidFill>
                <a:latin typeface="微软雅黑" panose="020B0503020204020204" pitchFamily="34" charset="-122"/>
                <a:ea typeface="微软雅黑" panose="020B0503020204020204" pitchFamily="34" charset="-122"/>
              </a:rPr>
              <a:t>劣</a:t>
            </a:r>
          </a:p>
        </p:txBody>
      </p:sp>
      <p:sp>
        <p:nvSpPr>
          <p:cNvPr id="20" name="文本框 19">
            <a:extLst>
              <a:ext uri="{FF2B5EF4-FFF2-40B4-BE49-F238E27FC236}">
                <a16:creationId xmlns:a16="http://schemas.microsoft.com/office/drawing/2014/main" id="{EA5F6BDF-1750-4761-81A9-E1F9587BC7DB}"/>
              </a:ext>
            </a:extLst>
          </p:cNvPr>
          <p:cNvSpPr txBox="1"/>
          <p:nvPr/>
        </p:nvSpPr>
        <p:spPr>
          <a:xfrm>
            <a:off x="7885216" y="2903227"/>
            <a:ext cx="4245428"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有效防止模型的梯度爆炸或者梯度消失现象，训练稳定</a:t>
            </a:r>
          </a:p>
        </p:txBody>
      </p:sp>
      <p:sp>
        <p:nvSpPr>
          <p:cNvPr id="21" name="文本框 20">
            <a:extLst>
              <a:ext uri="{FF2B5EF4-FFF2-40B4-BE49-F238E27FC236}">
                <a16:creationId xmlns:a16="http://schemas.microsoft.com/office/drawing/2014/main" id="{2773FC88-6146-279A-868C-6D96F8E0EE1B}"/>
              </a:ext>
            </a:extLst>
          </p:cNvPr>
          <p:cNvSpPr txBox="1"/>
          <p:nvPr/>
        </p:nvSpPr>
        <p:spPr>
          <a:xfrm>
            <a:off x="7885216" y="3504676"/>
            <a:ext cx="4245428" cy="338554"/>
          </a:xfrm>
          <a:prstGeom prst="rect">
            <a:avLst/>
          </a:prstGeom>
          <a:noFill/>
        </p:spPr>
        <p:txBody>
          <a:bodyPr wrap="square" rtlCol="0">
            <a:spAutoFit/>
          </a:bodyPr>
          <a:lstStyle/>
          <a:p>
            <a:pPr algn="ctr"/>
            <a:r>
              <a:rPr lang="zh-CN" altLang="en-US" sz="1600" dirty="0">
                <a:solidFill>
                  <a:schemeClr val="bg2"/>
                </a:solidFill>
                <a:latin typeface="微软雅黑" panose="020B0503020204020204" pitchFamily="34" charset="-122"/>
                <a:ea typeface="微软雅黑" panose="020B0503020204020204" pitchFamily="34" charset="-122"/>
              </a:rPr>
              <a:t>模型性能较差</a:t>
            </a:r>
          </a:p>
        </p:txBody>
      </p:sp>
      <p:sp>
        <p:nvSpPr>
          <p:cNvPr id="22" name="文本框 21">
            <a:extLst>
              <a:ext uri="{FF2B5EF4-FFF2-40B4-BE49-F238E27FC236}">
                <a16:creationId xmlns:a16="http://schemas.microsoft.com/office/drawing/2014/main" id="{264D6D0A-58E9-BAA4-B197-4939E1F1AA3A}"/>
              </a:ext>
            </a:extLst>
          </p:cNvPr>
          <p:cNvSpPr txBox="1"/>
          <p:nvPr/>
        </p:nvSpPr>
        <p:spPr>
          <a:xfrm>
            <a:off x="7885216" y="4243384"/>
            <a:ext cx="4245428"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理论上具有更加灵活的表达能力</a:t>
            </a:r>
          </a:p>
        </p:txBody>
      </p:sp>
      <p:sp>
        <p:nvSpPr>
          <p:cNvPr id="23" name="文本框 22">
            <a:extLst>
              <a:ext uri="{FF2B5EF4-FFF2-40B4-BE49-F238E27FC236}">
                <a16:creationId xmlns:a16="http://schemas.microsoft.com/office/drawing/2014/main" id="{B5B08E69-8F3B-63F9-0598-967740E1DC30}"/>
              </a:ext>
            </a:extLst>
          </p:cNvPr>
          <p:cNvSpPr txBox="1"/>
          <p:nvPr/>
        </p:nvSpPr>
        <p:spPr>
          <a:xfrm>
            <a:off x="7885216" y="4668639"/>
            <a:ext cx="4245428" cy="338554"/>
          </a:xfrm>
          <a:prstGeom prst="rect">
            <a:avLst/>
          </a:prstGeom>
          <a:noFill/>
        </p:spPr>
        <p:txBody>
          <a:bodyPr wrap="square" rtlCol="0">
            <a:spAutoFit/>
          </a:bodyPr>
          <a:lstStyle/>
          <a:p>
            <a:pPr algn="ctr"/>
            <a:r>
              <a:rPr lang="zh-CN" altLang="en-US" sz="1600" dirty="0">
                <a:solidFill>
                  <a:schemeClr val="bg2"/>
                </a:solidFill>
                <a:latin typeface="微软雅黑" panose="020B0503020204020204" pitchFamily="34" charset="-122"/>
                <a:ea typeface="微软雅黑" panose="020B0503020204020204" pitchFamily="34" charset="-122"/>
              </a:rPr>
              <a:t>仍然无法保证大语言模型的稳定训练</a:t>
            </a:r>
          </a:p>
        </p:txBody>
      </p:sp>
    </p:spTree>
    <p:extLst>
      <p:ext uri="{BB962C8B-B14F-4D97-AF65-F5344CB8AC3E}">
        <p14:creationId xmlns:p14="http://schemas.microsoft.com/office/powerpoint/2010/main" val="35215594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多头注意力机制</a:t>
            </a:r>
          </a:p>
        </p:txBody>
      </p:sp>
      <p:pic>
        <p:nvPicPr>
          <p:cNvPr id="8" name="图片 7">
            <a:extLst>
              <a:ext uri="{FF2B5EF4-FFF2-40B4-BE49-F238E27FC236}">
                <a16:creationId xmlns:a16="http://schemas.microsoft.com/office/drawing/2014/main" id="{7B2797BB-9E6C-DA62-891F-BD1E2D644252}"/>
              </a:ext>
            </a:extLst>
          </p:cNvPr>
          <p:cNvPicPr>
            <a:picLocks noChangeAspect="1"/>
          </p:cNvPicPr>
          <p:nvPr/>
        </p:nvPicPr>
        <p:blipFill>
          <a:blip r:embed="rId2"/>
          <a:stretch>
            <a:fillRect/>
          </a:stretch>
        </p:blipFill>
        <p:spPr>
          <a:xfrm>
            <a:off x="492211" y="906743"/>
            <a:ext cx="7772400" cy="2067736"/>
          </a:xfrm>
          <a:prstGeom prst="rect">
            <a:avLst/>
          </a:prstGeom>
        </p:spPr>
      </p:pic>
      <p:pic>
        <p:nvPicPr>
          <p:cNvPr id="9" name="图片 8">
            <a:extLst>
              <a:ext uri="{FF2B5EF4-FFF2-40B4-BE49-F238E27FC236}">
                <a16:creationId xmlns:a16="http://schemas.microsoft.com/office/drawing/2014/main" id="{B727565A-9264-7CCA-0C0C-8C4A10C20C3C}"/>
              </a:ext>
            </a:extLst>
          </p:cNvPr>
          <p:cNvPicPr>
            <a:picLocks noChangeAspect="1"/>
          </p:cNvPicPr>
          <p:nvPr/>
        </p:nvPicPr>
        <p:blipFill>
          <a:blip r:embed="rId3"/>
          <a:stretch>
            <a:fillRect/>
          </a:stretch>
        </p:blipFill>
        <p:spPr>
          <a:xfrm>
            <a:off x="628134" y="2974479"/>
            <a:ext cx="6551142" cy="1782411"/>
          </a:xfrm>
          <a:prstGeom prst="rect">
            <a:avLst/>
          </a:prstGeom>
        </p:spPr>
      </p:pic>
      <p:pic>
        <p:nvPicPr>
          <p:cNvPr id="10" name="图片 9">
            <a:extLst>
              <a:ext uri="{FF2B5EF4-FFF2-40B4-BE49-F238E27FC236}">
                <a16:creationId xmlns:a16="http://schemas.microsoft.com/office/drawing/2014/main" id="{54C7C8F4-A854-3049-0627-9A549254864A}"/>
              </a:ext>
            </a:extLst>
          </p:cNvPr>
          <p:cNvPicPr>
            <a:picLocks noChangeAspect="1"/>
          </p:cNvPicPr>
          <p:nvPr/>
        </p:nvPicPr>
        <p:blipFill>
          <a:blip r:embed="rId4"/>
          <a:stretch>
            <a:fillRect/>
          </a:stretch>
        </p:blipFill>
        <p:spPr>
          <a:xfrm>
            <a:off x="492211" y="4775314"/>
            <a:ext cx="11587272" cy="641437"/>
          </a:xfrm>
          <a:prstGeom prst="rect">
            <a:avLst/>
          </a:prstGeom>
        </p:spPr>
      </p:pic>
      <p:pic>
        <p:nvPicPr>
          <p:cNvPr id="11" name="图片 10">
            <a:extLst>
              <a:ext uri="{FF2B5EF4-FFF2-40B4-BE49-F238E27FC236}">
                <a16:creationId xmlns:a16="http://schemas.microsoft.com/office/drawing/2014/main" id="{B245D3EC-73DD-3521-3961-992C0D5FCE36}"/>
              </a:ext>
            </a:extLst>
          </p:cNvPr>
          <p:cNvPicPr>
            <a:picLocks noChangeAspect="1"/>
          </p:cNvPicPr>
          <p:nvPr/>
        </p:nvPicPr>
        <p:blipFill>
          <a:blip r:embed="rId5"/>
          <a:stretch>
            <a:fillRect/>
          </a:stretch>
        </p:blipFill>
        <p:spPr>
          <a:xfrm>
            <a:off x="492211" y="5558590"/>
            <a:ext cx="6279292" cy="585455"/>
          </a:xfrm>
          <a:prstGeom prst="rect">
            <a:avLst/>
          </a:prstGeom>
        </p:spPr>
      </p:pic>
      <p:sp>
        <p:nvSpPr>
          <p:cNvPr id="12" name="文本框 11">
            <a:extLst>
              <a:ext uri="{FF2B5EF4-FFF2-40B4-BE49-F238E27FC236}">
                <a16:creationId xmlns:a16="http://schemas.microsoft.com/office/drawing/2014/main" id="{135648FA-2C1B-99CB-CE8F-2AF34A56CF24}"/>
              </a:ext>
            </a:extLst>
          </p:cNvPr>
          <p:cNvSpPr txBox="1"/>
          <p:nvPr/>
        </p:nvSpPr>
        <p:spPr>
          <a:xfrm>
            <a:off x="8686800" y="1000898"/>
            <a:ext cx="3123958" cy="1323439"/>
          </a:xfrm>
          <a:prstGeom prst="rect">
            <a:avLst/>
          </a:prstGeom>
          <a:noFill/>
        </p:spPr>
        <p:txBody>
          <a:bodyPr wrap="square" rtlCol="0">
            <a:spAutoFit/>
          </a:bodyPr>
          <a:lstStyle/>
          <a:p>
            <a:pPr algn="l"/>
            <a:r>
              <a:rPr kumimoji="1" lang="zh-CN" altLang="en-US" sz="2000" dirty="0"/>
              <a:t>每个头提取不一样的信息</a:t>
            </a:r>
            <a:endParaRPr kumimoji="1" lang="en-US" altLang="zh-CN" sz="2000" dirty="0"/>
          </a:p>
          <a:p>
            <a:pPr algn="l"/>
            <a:r>
              <a:rPr kumimoji="1" lang="zh-CN" altLang="en-US" sz="2000" dirty="0"/>
              <a:t>例如：有的头提取一个人的家庭信息，一个头提取工作信息等。</a:t>
            </a:r>
          </a:p>
        </p:txBody>
      </p:sp>
    </p:spTree>
    <p:extLst>
      <p:ext uri="{BB962C8B-B14F-4D97-AF65-F5344CB8AC3E}">
        <p14:creationId xmlns:p14="http://schemas.microsoft.com/office/powerpoint/2010/main" val="21942465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前馈全连接神经网络</a:t>
            </a:r>
            <a:r>
              <a:rPr lang="en-US" altLang="zh-CN" dirty="0"/>
              <a:t>FNN</a:t>
            </a:r>
            <a:endParaRPr lang="zh-CN" altLang="en-US" dirty="0"/>
          </a:p>
        </p:txBody>
      </p:sp>
      <p:pic>
        <p:nvPicPr>
          <p:cNvPr id="4" name="图片 3">
            <a:extLst>
              <a:ext uri="{FF2B5EF4-FFF2-40B4-BE49-F238E27FC236}">
                <a16:creationId xmlns:a16="http://schemas.microsoft.com/office/drawing/2014/main" id="{A98E4569-063B-21DF-4DF6-0BB66F3D4A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2240" y="829833"/>
            <a:ext cx="10962358" cy="2887407"/>
          </a:xfrm>
          <a:prstGeom prst="rect">
            <a:avLst/>
          </a:prstGeom>
        </p:spPr>
      </p:pic>
      <p:sp>
        <p:nvSpPr>
          <p:cNvPr id="7" name="标题 2">
            <a:extLst>
              <a:ext uri="{FF2B5EF4-FFF2-40B4-BE49-F238E27FC236}">
                <a16:creationId xmlns:a16="http://schemas.microsoft.com/office/drawing/2014/main" id="{3D7B8E85-5C71-5677-B1F0-FCA751689CAB}"/>
              </a:ext>
            </a:extLst>
          </p:cNvPr>
          <p:cNvSpPr txBox="1">
            <a:spLocks/>
          </p:cNvSpPr>
          <p:nvPr/>
        </p:nvSpPr>
        <p:spPr>
          <a:xfrm>
            <a:off x="159331" y="3543277"/>
            <a:ext cx="11429516" cy="473739"/>
          </a:xfrm>
          <a:prstGeom prst="rect">
            <a:avLst/>
          </a:prstGeom>
          <a:ln>
            <a:noFill/>
          </a:ln>
        </p:spPr>
        <p:txBody>
          <a:bodyPr vert="horz" lIns="0" tIns="0" rIns="0" bIns="0" rtlCol="0" anchor="b" anchorCtr="0">
            <a:noAutofit/>
          </a:bodyPr>
          <a:lst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逐词过</a:t>
            </a:r>
            <a:r>
              <a:rPr lang="en-US" altLang="zh-CN" dirty="0"/>
              <a:t>FNN</a:t>
            </a:r>
          </a:p>
        </p:txBody>
      </p:sp>
      <p:pic>
        <p:nvPicPr>
          <p:cNvPr id="8" name="图片 7">
            <a:extLst>
              <a:ext uri="{FF2B5EF4-FFF2-40B4-BE49-F238E27FC236}">
                <a16:creationId xmlns:a16="http://schemas.microsoft.com/office/drawing/2014/main" id="{D67D06DF-5C54-0369-9264-AB43A2BCB31E}"/>
              </a:ext>
            </a:extLst>
          </p:cNvPr>
          <p:cNvPicPr>
            <a:picLocks noChangeAspect="1"/>
          </p:cNvPicPr>
          <p:nvPr/>
        </p:nvPicPr>
        <p:blipFill>
          <a:blip r:embed="rId3"/>
          <a:stretch>
            <a:fillRect/>
          </a:stretch>
        </p:blipFill>
        <p:spPr>
          <a:xfrm>
            <a:off x="1184188" y="3982089"/>
            <a:ext cx="10474755" cy="472868"/>
          </a:xfrm>
          <a:prstGeom prst="rect">
            <a:avLst/>
          </a:prstGeom>
        </p:spPr>
      </p:pic>
      <p:pic>
        <p:nvPicPr>
          <p:cNvPr id="9" name="图片 8">
            <a:extLst>
              <a:ext uri="{FF2B5EF4-FFF2-40B4-BE49-F238E27FC236}">
                <a16:creationId xmlns:a16="http://schemas.microsoft.com/office/drawing/2014/main" id="{22752A39-DF0B-F6D4-C38F-99B6436DEBCB}"/>
              </a:ext>
            </a:extLst>
          </p:cNvPr>
          <p:cNvPicPr>
            <a:picLocks noChangeAspect="1"/>
          </p:cNvPicPr>
          <p:nvPr/>
        </p:nvPicPr>
        <p:blipFill>
          <a:blip r:embed="rId4"/>
          <a:stretch>
            <a:fillRect/>
          </a:stretch>
        </p:blipFill>
        <p:spPr>
          <a:xfrm>
            <a:off x="1184188" y="4511929"/>
            <a:ext cx="7772400" cy="360218"/>
          </a:xfrm>
          <a:prstGeom prst="rect">
            <a:avLst/>
          </a:prstGeom>
        </p:spPr>
      </p:pic>
      <p:pic>
        <p:nvPicPr>
          <p:cNvPr id="10" name="图片 9">
            <a:extLst>
              <a:ext uri="{FF2B5EF4-FFF2-40B4-BE49-F238E27FC236}">
                <a16:creationId xmlns:a16="http://schemas.microsoft.com/office/drawing/2014/main" id="{7521ED13-0E84-4C6A-40AF-EE448ADD8237}"/>
              </a:ext>
            </a:extLst>
          </p:cNvPr>
          <p:cNvPicPr>
            <a:picLocks noChangeAspect="1"/>
          </p:cNvPicPr>
          <p:nvPr/>
        </p:nvPicPr>
        <p:blipFill>
          <a:blip r:embed="rId5"/>
          <a:stretch>
            <a:fillRect/>
          </a:stretch>
        </p:blipFill>
        <p:spPr>
          <a:xfrm>
            <a:off x="9375327" y="4511929"/>
            <a:ext cx="2399271" cy="415972"/>
          </a:xfrm>
          <a:prstGeom prst="rect">
            <a:avLst/>
          </a:prstGeom>
        </p:spPr>
      </p:pic>
      <p:sp>
        <p:nvSpPr>
          <p:cNvPr id="2" name="文本框 5">
            <a:extLst>
              <a:ext uri="{FF2B5EF4-FFF2-40B4-BE49-F238E27FC236}">
                <a16:creationId xmlns:a16="http://schemas.microsoft.com/office/drawing/2014/main" id="{7097D3FD-1F0F-EB53-0F56-642274B2783F}"/>
              </a:ext>
            </a:extLst>
          </p:cNvPr>
          <p:cNvSpPr txBox="1"/>
          <p:nvPr/>
        </p:nvSpPr>
        <p:spPr>
          <a:xfrm>
            <a:off x="3690670" y="4883012"/>
            <a:ext cx="1218565" cy="138366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50000"/>
              </a:lnSpc>
            </a:pPr>
            <a:r>
              <a:rPr lang="zh-CN" altLang="en-US" sz="1400" dirty="0">
                <a:solidFill>
                  <a:schemeClr val="tx2"/>
                </a:solidFill>
                <a:latin typeface="微软雅黑" panose="020B0503020204020204" pitchFamily="34" charset="-122"/>
                <a:ea typeface="微软雅黑" panose="020B0503020204020204" pitchFamily="34" charset="-122"/>
                <a:sym typeface="+mn-ea"/>
              </a:rPr>
              <a:t>我：</a:t>
            </a:r>
          </a:p>
          <a:p>
            <a:pPr indent="0" fontAlgn="auto">
              <a:lnSpc>
                <a:spcPct val="150000"/>
              </a:lnSpc>
            </a:pPr>
            <a:r>
              <a:rPr lang="zh-CN" altLang="en-US" sz="1400" dirty="0">
                <a:solidFill>
                  <a:schemeClr val="tx2"/>
                </a:solidFill>
                <a:latin typeface="微软雅黑" panose="020B0503020204020204" pitchFamily="34" charset="-122"/>
                <a:ea typeface="微软雅黑" panose="020B0503020204020204" pitchFamily="34" charset="-122"/>
                <a:sym typeface="+mn-ea"/>
              </a:rPr>
              <a:t>爱：</a:t>
            </a:r>
          </a:p>
          <a:p>
            <a:pPr indent="0" fontAlgn="auto">
              <a:lnSpc>
                <a:spcPct val="150000"/>
              </a:lnSpc>
            </a:pPr>
            <a:r>
              <a:rPr lang="zh-CN" altLang="en-US" sz="1400" dirty="0">
                <a:solidFill>
                  <a:schemeClr val="tx2"/>
                </a:solidFill>
                <a:latin typeface="微软雅黑" panose="020B0503020204020204" pitchFamily="34" charset="-122"/>
                <a:ea typeface="微软雅黑" panose="020B0503020204020204" pitchFamily="34" charset="-122"/>
                <a:sym typeface="+mn-ea"/>
              </a:rPr>
              <a:t>小：</a:t>
            </a:r>
          </a:p>
          <a:p>
            <a:pPr indent="0" fontAlgn="auto">
              <a:lnSpc>
                <a:spcPct val="150000"/>
              </a:lnSpc>
            </a:pPr>
            <a:r>
              <a:rPr lang="zh-CN" altLang="en-US" sz="1400" dirty="0">
                <a:solidFill>
                  <a:schemeClr val="tx2"/>
                </a:solidFill>
                <a:latin typeface="微软雅黑" panose="020B0503020204020204" pitchFamily="34" charset="-122"/>
                <a:ea typeface="微软雅黑" panose="020B0503020204020204" pitchFamily="34" charset="-122"/>
                <a:sym typeface="+mn-ea"/>
              </a:rPr>
              <a:t>猫：</a:t>
            </a:r>
          </a:p>
        </p:txBody>
      </p:sp>
      <p:pic>
        <p:nvPicPr>
          <p:cNvPr id="5" name="图片 4">
            <a:extLst>
              <a:ext uri="{FF2B5EF4-FFF2-40B4-BE49-F238E27FC236}">
                <a16:creationId xmlns:a16="http://schemas.microsoft.com/office/drawing/2014/main" id="{F4539979-B9F5-6261-A23F-15F95F734FA2}"/>
              </a:ext>
            </a:extLst>
          </p:cNvPr>
          <p:cNvPicPr>
            <a:picLocks noChangeAspect="1"/>
          </p:cNvPicPr>
          <p:nvPr/>
        </p:nvPicPr>
        <p:blipFill>
          <a:blip r:embed="rId6"/>
          <a:srcRect r="26190"/>
          <a:stretch>
            <a:fillRect/>
          </a:stretch>
        </p:blipFill>
        <p:spPr>
          <a:xfrm>
            <a:off x="4233595" y="4972547"/>
            <a:ext cx="925195" cy="1252855"/>
          </a:xfrm>
          <a:prstGeom prst="rect">
            <a:avLst/>
          </a:prstGeom>
          <a:ln w="12700">
            <a:solidFill>
              <a:schemeClr val="tx2"/>
            </a:solidFill>
          </a:ln>
        </p:spPr>
      </p:pic>
      <p:sp>
        <p:nvSpPr>
          <p:cNvPr id="6" name="右箭头 5">
            <a:extLst>
              <a:ext uri="{FF2B5EF4-FFF2-40B4-BE49-F238E27FC236}">
                <a16:creationId xmlns:a16="http://schemas.microsoft.com/office/drawing/2014/main" id="{B7D19C56-D40E-3681-D562-8B04D0093778}"/>
              </a:ext>
            </a:extLst>
          </p:cNvPr>
          <p:cNvSpPr/>
          <p:nvPr/>
        </p:nvSpPr>
        <p:spPr>
          <a:xfrm>
            <a:off x="5406094" y="5514836"/>
            <a:ext cx="467995" cy="149225"/>
          </a:xfrm>
          <a:prstGeom prst="rightArrow">
            <a:avLst>
              <a:gd name="adj1" fmla="val 38247"/>
              <a:gd name="adj2" fmla="val 72678"/>
            </a:avLst>
          </a:prstGeom>
          <a:solidFill>
            <a:sysClr val="window" lastClr="FFFFFF"/>
          </a:solidFill>
          <a:ln w="25400" cap="flat" cmpd="sng" algn="ctr">
            <a:solidFill>
              <a:schemeClr val="tx2"/>
            </a:solidFill>
            <a:prstDash val="solid"/>
            <a:miter lim="800000"/>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11" name="文本框 9">
            <a:extLst>
              <a:ext uri="{FF2B5EF4-FFF2-40B4-BE49-F238E27FC236}">
                <a16:creationId xmlns:a16="http://schemas.microsoft.com/office/drawing/2014/main" id="{FEB2559B-86DB-419E-FE43-4DB75CA2ACF8}"/>
              </a:ext>
            </a:extLst>
          </p:cNvPr>
          <p:cNvSpPr txBox="1"/>
          <p:nvPr/>
        </p:nvSpPr>
        <p:spPr>
          <a:xfrm>
            <a:off x="6038265" y="4883012"/>
            <a:ext cx="1953895" cy="138366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50000"/>
              </a:lnSpc>
            </a:pPr>
            <a:r>
              <a:rPr lang="en-US" altLang="zh-CN" sz="1400" dirty="0">
                <a:solidFill>
                  <a:schemeClr val="tx2"/>
                </a:solidFill>
                <a:latin typeface="微软雅黑" panose="020B0503020204020204" pitchFamily="34" charset="-122"/>
                <a:ea typeface="微软雅黑" panose="020B0503020204020204" pitchFamily="34" charset="-122"/>
                <a:sym typeface="+mn-ea"/>
              </a:rPr>
              <a:t>FNN(                      )</a:t>
            </a:r>
            <a:endParaRPr lang="zh-CN" altLang="en-US" sz="1400" dirty="0">
              <a:solidFill>
                <a:schemeClr val="tx2"/>
              </a:solidFill>
              <a:latin typeface="微软雅黑" panose="020B0503020204020204" pitchFamily="34" charset="-122"/>
              <a:ea typeface="微软雅黑" panose="020B0503020204020204" pitchFamily="34" charset="-122"/>
              <a:sym typeface="+mn-ea"/>
            </a:endParaRPr>
          </a:p>
          <a:p>
            <a:pPr indent="0" fontAlgn="auto">
              <a:lnSpc>
                <a:spcPct val="150000"/>
              </a:lnSpc>
            </a:pPr>
            <a:r>
              <a:rPr lang="en-US" altLang="zh-CN" sz="1400" dirty="0">
                <a:solidFill>
                  <a:schemeClr val="tx2"/>
                </a:solidFill>
                <a:latin typeface="微软雅黑" panose="020B0503020204020204" pitchFamily="34" charset="-122"/>
                <a:ea typeface="微软雅黑" panose="020B0503020204020204" pitchFamily="34" charset="-122"/>
                <a:sym typeface="+mn-ea"/>
              </a:rPr>
              <a:t>FNN(                      )</a:t>
            </a:r>
            <a:endParaRPr lang="zh-CN" altLang="en-US" sz="1400" dirty="0">
              <a:solidFill>
                <a:schemeClr val="tx2"/>
              </a:solidFill>
              <a:latin typeface="微软雅黑" panose="020B0503020204020204" pitchFamily="34" charset="-122"/>
              <a:ea typeface="微软雅黑" panose="020B0503020204020204" pitchFamily="34" charset="-122"/>
              <a:sym typeface="+mn-ea"/>
            </a:endParaRPr>
          </a:p>
          <a:p>
            <a:pPr indent="0" fontAlgn="auto">
              <a:lnSpc>
                <a:spcPct val="150000"/>
              </a:lnSpc>
            </a:pPr>
            <a:r>
              <a:rPr lang="en-US" altLang="zh-CN" sz="1400" dirty="0">
                <a:solidFill>
                  <a:schemeClr val="tx2"/>
                </a:solidFill>
                <a:latin typeface="微软雅黑" panose="020B0503020204020204" pitchFamily="34" charset="-122"/>
                <a:ea typeface="微软雅黑" panose="020B0503020204020204" pitchFamily="34" charset="-122"/>
                <a:sym typeface="+mn-ea"/>
              </a:rPr>
              <a:t>FNN(                      )</a:t>
            </a:r>
            <a:endParaRPr lang="zh-CN" altLang="en-US" sz="1400" dirty="0">
              <a:solidFill>
                <a:schemeClr val="tx2"/>
              </a:solidFill>
              <a:latin typeface="微软雅黑" panose="020B0503020204020204" pitchFamily="34" charset="-122"/>
              <a:ea typeface="微软雅黑" panose="020B0503020204020204" pitchFamily="34" charset="-122"/>
              <a:sym typeface="+mn-ea"/>
            </a:endParaRPr>
          </a:p>
          <a:p>
            <a:pPr indent="0" fontAlgn="auto">
              <a:lnSpc>
                <a:spcPct val="150000"/>
              </a:lnSpc>
            </a:pPr>
            <a:r>
              <a:rPr lang="en-US" altLang="zh-CN" sz="1400" dirty="0">
                <a:solidFill>
                  <a:schemeClr val="tx2"/>
                </a:solidFill>
                <a:latin typeface="微软雅黑" panose="020B0503020204020204" pitchFamily="34" charset="-122"/>
                <a:ea typeface="微软雅黑" panose="020B0503020204020204" pitchFamily="34" charset="-122"/>
                <a:sym typeface="+mn-ea"/>
              </a:rPr>
              <a:t>FNN(                      )</a:t>
            </a:r>
            <a:endParaRPr lang="zh-CN" altLang="en-US" sz="1400" dirty="0">
              <a:solidFill>
                <a:schemeClr val="tx2"/>
              </a:solidFill>
              <a:latin typeface="微软雅黑" panose="020B0503020204020204" pitchFamily="34" charset="-122"/>
              <a:ea typeface="微软雅黑" panose="020B0503020204020204" pitchFamily="34" charset="-122"/>
              <a:sym typeface="+mn-ea"/>
            </a:endParaRPr>
          </a:p>
        </p:txBody>
      </p:sp>
      <p:pic>
        <p:nvPicPr>
          <p:cNvPr id="12" name="图片 11">
            <a:extLst>
              <a:ext uri="{FF2B5EF4-FFF2-40B4-BE49-F238E27FC236}">
                <a16:creationId xmlns:a16="http://schemas.microsoft.com/office/drawing/2014/main" id="{2AD49C12-87B8-C3FC-CA83-7444EDDA2A48}"/>
              </a:ext>
            </a:extLst>
          </p:cNvPr>
          <p:cNvPicPr>
            <a:picLocks noChangeAspect="1"/>
          </p:cNvPicPr>
          <p:nvPr/>
        </p:nvPicPr>
        <p:blipFill>
          <a:blip r:embed="rId6"/>
          <a:srcRect r="26190"/>
          <a:stretch>
            <a:fillRect/>
          </a:stretch>
        </p:blipFill>
        <p:spPr>
          <a:xfrm>
            <a:off x="6682155" y="4972547"/>
            <a:ext cx="925195" cy="1252855"/>
          </a:xfrm>
          <a:prstGeom prst="rect">
            <a:avLst/>
          </a:prstGeom>
          <a:ln w="12700">
            <a:solidFill>
              <a:schemeClr val="tx2"/>
            </a:solidFill>
          </a:ln>
        </p:spPr>
      </p:pic>
    </p:spTree>
    <p:extLst>
      <p:ext uri="{BB962C8B-B14F-4D97-AF65-F5344CB8AC3E}">
        <p14:creationId xmlns:p14="http://schemas.microsoft.com/office/powerpoint/2010/main" val="19652439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模块复制</a:t>
            </a:r>
            <a:r>
              <a:rPr lang="en-US" altLang="zh-CN" dirty="0"/>
              <a:t>N</a:t>
            </a:r>
            <a:r>
              <a:rPr lang="zh-CN" altLang="en-US" dirty="0"/>
              <a:t>次</a:t>
            </a:r>
          </a:p>
        </p:txBody>
      </p:sp>
      <p:pic>
        <p:nvPicPr>
          <p:cNvPr id="4" name="图片 3">
            <a:extLst>
              <a:ext uri="{FF2B5EF4-FFF2-40B4-BE49-F238E27FC236}">
                <a16:creationId xmlns:a16="http://schemas.microsoft.com/office/drawing/2014/main" id="{A98E4569-063B-21DF-4DF6-0BB66F3D4A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2240" y="829833"/>
            <a:ext cx="10962358" cy="2887407"/>
          </a:xfrm>
          <a:prstGeom prst="rect">
            <a:avLst/>
          </a:prstGeom>
        </p:spPr>
      </p:pic>
      <p:pic>
        <p:nvPicPr>
          <p:cNvPr id="2" name="图片 1">
            <a:extLst>
              <a:ext uri="{FF2B5EF4-FFF2-40B4-BE49-F238E27FC236}">
                <a16:creationId xmlns:a16="http://schemas.microsoft.com/office/drawing/2014/main" id="{B213F8D6-1ED0-DB9D-0165-D3FCAA21C79F}"/>
              </a:ext>
            </a:extLst>
          </p:cNvPr>
          <p:cNvPicPr>
            <a:picLocks noChangeAspect="1"/>
          </p:cNvPicPr>
          <p:nvPr/>
        </p:nvPicPr>
        <p:blipFill>
          <a:blip r:embed="rId3"/>
          <a:stretch>
            <a:fillRect/>
          </a:stretch>
        </p:blipFill>
        <p:spPr>
          <a:xfrm>
            <a:off x="2451100" y="4115658"/>
            <a:ext cx="7289800" cy="850900"/>
          </a:xfrm>
          <a:prstGeom prst="rect">
            <a:avLst/>
          </a:prstGeom>
        </p:spPr>
      </p:pic>
    </p:spTree>
    <p:extLst>
      <p:ext uri="{BB962C8B-B14F-4D97-AF65-F5344CB8AC3E}">
        <p14:creationId xmlns:p14="http://schemas.microsoft.com/office/powerpoint/2010/main" val="42119238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输出（</a:t>
            </a:r>
            <a:r>
              <a:rPr lang="zh-CN" altLang="en-US" dirty="0">
                <a:effectLst/>
                <a:latin typeface="Helvetica" pitchFamily="2" charset="0"/>
              </a:rPr>
              <a:t>投影</a:t>
            </a:r>
            <a:r>
              <a:rPr lang="zh-CN" altLang="en-US" dirty="0"/>
              <a:t>）层</a:t>
            </a:r>
          </a:p>
        </p:txBody>
      </p:sp>
      <p:pic>
        <p:nvPicPr>
          <p:cNvPr id="4" name="图片 3">
            <a:extLst>
              <a:ext uri="{FF2B5EF4-FFF2-40B4-BE49-F238E27FC236}">
                <a16:creationId xmlns:a16="http://schemas.microsoft.com/office/drawing/2014/main" id="{A98E4569-063B-21DF-4DF6-0BB66F3D4A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2240" y="829833"/>
            <a:ext cx="10962358" cy="2887407"/>
          </a:xfrm>
          <a:prstGeom prst="rect">
            <a:avLst/>
          </a:prstGeom>
        </p:spPr>
      </p:pic>
      <p:pic>
        <p:nvPicPr>
          <p:cNvPr id="5" name="图片 4">
            <a:extLst>
              <a:ext uri="{FF2B5EF4-FFF2-40B4-BE49-F238E27FC236}">
                <a16:creationId xmlns:a16="http://schemas.microsoft.com/office/drawing/2014/main" id="{F42F672B-32B1-D36E-A019-AF52C573EC09}"/>
              </a:ext>
            </a:extLst>
          </p:cNvPr>
          <p:cNvPicPr>
            <a:picLocks noChangeAspect="1"/>
          </p:cNvPicPr>
          <p:nvPr/>
        </p:nvPicPr>
        <p:blipFill>
          <a:blip r:embed="rId3"/>
          <a:stretch>
            <a:fillRect/>
          </a:stretch>
        </p:blipFill>
        <p:spPr>
          <a:xfrm>
            <a:off x="-3226" y="3806764"/>
            <a:ext cx="12063421" cy="493358"/>
          </a:xfrm>
          <a:prstGeom prst="rect">
            <a:avLst/>
          </a:prstGeom>
        </p:spPr>
      </p:pic>
      <p:sp>
        <p:nvSpPr>
          <p:cNvPr id="6" name="文本框 5">
            <a:extLst>
              <a:ext uri="{FF2B5EF4-FFF2-40B4-BE49-F238E27FC236}">
                <a16:creationId xmlns:a16="http://schemas.microsoft.com/office/drawing/2014/main" id="{8519E255-0311-E97C-8D7A-4F7E3E1311FB}"/>
              </a:ext>
            </a:extLst>
          </p:cNvPr>
          <p:cNvSpPr txBox="1"/>
          <p:nvPr/>
        </p:nvSpPr>
        <p:spPr>
          <a:xfrm>
            <a:off x="381242" y="4583277"/>
            <a:ext cx="3374329" cy="369332"/>
          </a:xfrm>
          <a:prstGeom prst="rect">
            <a:avLst/>
          </a:prstGeom>
          <a:noFill/>
        </p:spPr>
        <p:txBody>
          <a:bodyPr wrap="square">
            <a:spAutoFit/>
          </a:bodyPr>
          <a:lstStyle/>
          <a:p>
            <a:r>
              <a:rPr lang="zh-CN" altLang="en-US" dirty="0">
                <a:effectLst/>
                <a:latin typeface="Helvetica" pitchFamily="2" charset="0"/>
              </a:rPr>
              <a:t>贪婪解码 </a:t>
            </a:r>
            <a:r>
              <a:rPr lang="en-US" altLang="zh-CN" dirty="0">
                <a:effectLst/>
                <a:latin typeface="Helvetica" pitchFamily="2" charset="0"/>
              </a:rPr>
              <a:t>(greedy decoding)</a:t>
            </a:r>
          </a:p>
        </p:txBody>
      </p:sp>
      <p:pic>
        <p:nvPicPr>
          <p:cNvPr id="7" name="图片 6">
            <a:extLst>
              <a:ext uri="{FF2B5EF4-FFF2-40B4-BE49-F238E27FC236}">
                <a16:creationId xmlns:a16="http://schemas.microsoft.com/office/drawing/2014/main" id="{3DC1D3EA-6757-4242-B0B4-3846E5AA696E}"/>
              </a:ext>
            </a:extLst>
          </p:cNvPr>
          <p:cNvPicPr>
            <a:picLocks noChangeAspect="1"/>
          </p:cNvPicPr>
          <p:nvPr/>
        </p:nvPicPr>
        <p:blipFill>
          <a:blip r:embed="rId4"/>
          <a:stretch>
            <a:fillRect/>
          </a:stretch>
        </p:blipFill>
        <p:spPr>
          <a:xfrm>
            <a:off x="3755571" y="4542189"/>
            <a:ext cx="5061858" cy="410420"/>
          </a:xfrm>
          <a:prstGeom prst="rect">
            <a:avLst/>
          </a:prstGeom>
        </p:spPr>
      </p:pic>
      <p:sp>
        <p:nvSpPr>
          <p:cNvPr id="9" name="文本框 8">
            <a:extLst>
              <a:ext uri="{FF2B5EF4-FFF2-40B4-BE49-F238E27FC236}">
                <a16:creationId xmlns:a16="http://schemas.microsoft.com/office/drawing/2014/main" id="{07F9578E-D19C-3EC4-C8D3-05DA1E0FB387}"/>
              </a:ext>
            </a:extLst>
          </p:cNvPr>
          <p:cNvSpPr txBox="1"/>
          <p:nvPr/>
        </p:nvSpPr>
        <p:spPr>
          <a:xfrm>
            <a:off x="459922" y="5235764"/>
            <a:ext cx="3513364" cy="369332"/>
          </a:xfrm>
          <a:prstGeom prst="rect">
            <a:avLst/>
          </a:prstGeom>
          <a:noFill/>
        </p:spPr>
        <p:txBody>
          <a:bodyPr wrap="square">
            <a:spAutoFit/>
          </a:bodyPr>
          <a:lstStyle/>
          <a:p>
            <a:r>
              <a:rPr lang="zh-CN" altLang="en-US" dirty="0">
                <a:effectLst/>
                <a:latin typeface="Helvetica" pitchFamily="2" charset="0"/>
              </a:rPr>
              <a:t>采样解码 </a:t>
            </a:r>
            <a:r>
              <a:rPr lang="en-US" altLang="zh-CN" dirty="0">
                <a:effectLst/>
                <a:latin typeface="Helvetica" pitchFamily="2" charset="0"/>
              </a:rPr>
              <a:t>(sampling decoding)</a:t>
            </a:r>
          </a:p>
        </p:txBody>
      </p:sp>
      <p:pic>
        <p:nvPicPr>
          <p:cNvPr id="10" name="图片 9">
            <a:extLst>
              <a:ext uri="{FF2B5EF4-FFF2-40B4-BE49-F238E27FC236}">
                <a16:creationId xmlns:a16="http://schemas.microsoft.com/office/drawing/2014/main" id="{D4792067-0E00-771B-811C-E30A5DE517FE}"/>
              </a:ext>
            </a:extLst>
          </p:cNvPr>
          <p:cNvPicPr>
            <a:picLocks noChangeAspect="1"/>
          </p:cNvPicPr>
          <p:nvPr/>
        </p:nvPicPr>
        <p:blipFill>
          <a:blip r:embed="rId5"/>
          <a:stretch>
            <a:fillRect/>
          </a:stretch>
        </p:blipFill>
        <p:spPr>
          <a:xfrm>
            <a:off x="3755571" y="5235764"/>
            <a:ext cx="3907972" cy="427237"/>
          </a:xfrm>
          <a:prstGeom prst="rect">
            <a:avLst/>
          </a:prstGeom>
        </p:spPr>
      </p:pic>
    </p:spTree>
    <p:extLst>
      <p:ext uri="{BB962C8B-B14F-4D97-AF65-F5344CB8AC3E}">
        <p14:creationId xmlns:p14="http://schemas.microsoft.com/office/powerpoint/2010/main" val="28998736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34C0-FC1C-A7DC-A145-F37AF347764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ED9FBFE-4DCA-21E3-D68D-A95381A8DEB4}"/>
              </a:ext>
            </a:extLst>
          </p:cNvPr>
          <p:cNvSpPr>
            <a:spLocks noGrp="1"/>
          </p:cNvSpPr>
          <p:nvPr>
            <p:ph type="title"/>
          </p:nvPr>
        </p:nvSpPr>
        <p:spPr/>
        <p:txBody>
          <a:bodyPr/>
          <a:lstStyle/>
          <a:p>
            <a:r>
              <a:rPr lang="zh-CN" altLang="en-US" dirty="0"/>
              <a:t>输出（</a:t>
            </a:r>
            <a:r>
              <a:rPr lang="zh-CN" altLang="en-US" dirty="0">
                <a:effectLst/>
                <a:latin typeface="Helvetica" pitchFamily="2" charset="0"/>
              </a:rPr>
              <a:t>投影</a:t>
            </a:r>
            <a:r>
              <a:rPr lang="zh-CN" altLang="en-US" dirty="0"/>
              <a:t>）层</a:t>
            </a:r>
          </a:p>
        </p:txBody>
      </p:sp>
      <p:sp>
        <p:nvSpPr>
          <p:cNvPr id="2" name="圆角矩形 19">
            <a:extLst>
              <a:ext uri="{FF2B5EF4-FFF2-40B4-BE49-F238E27FC236}">
                <a16:creationId xmlns:a16="http://schemas.microsoft.com/office/drawing/2014/main" id="{E97B800B-666C-EE7A-A6A4-640CA3B433BE}"/>
              </a:ext>
            </a:extLst>
          </p:cNvPr>
          <p:cNvSpPr/>
          <p:nvPr/>
        </p:nvSpPr>
        <p:spPr>
          <a:xfrm>
            <a:off x="2593884" y="3701052"/>
            <a:ext cx="7449820" cy="1648460"/>
          </a:xfrm>
          <a:prstGeom prst="roundRect">
            <a:avLst>
              <a:gd name="adj" fmla="val 9265"/>
            </a:avLst>
          </a:prstGeom>
          <a:solidFill>
            <a:schemeClr val="bg1">
              <a:lumMod val="85000"/>
              <a:alpha val="68000"/>
            </a:schemeClr>
          </a:solidFill>
          <a:ln w="25400" cap="flat" cmpd="sng" algn="ctr">
            <a:solidFill>
              <a:schemeClr val="tx2"/>
            </a:solidFill>
            <a:prstDash val="solid"/>
            <a:miter lim="800000"/>
          </a:ln>
        </p:spPr>
        <p:txBody>
          <a:bodyPr rtlCol="0" anchor="ct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7DD6BAE-6584-80C5-5416-0D75EA7BF37B}"/>
                  </a:ext>
                </a:extLst>
              </p:cNvPr>
              <p:cNvSpPr txBox="1"/>
              <p:nvPr/>
            </p:nvSpPr>
            <p:spPr>
              <a:xfrm>
                <a:off x="2579279" y="1094377"/>
                <a:ext cx="7401560" cy="409920"/>
              </a:xfrm>
              <a:prstGeom prst="rect">
                <a:avLst/>
              </a:prstGeom>
              <a:noFill/>
            </p:spPr>
            <p:txBody>
              <a:bodyPr wrap="square" rtlCol="0">
                <a:spAutoFit/>
              </a:bodyPr>
              <a:lstStyle/>
              <a:p>
                <a:pPr indent="0" fontAlgn="auto">
                  <a:lnSpc>
                    <a:spcPct val="125000"/>
                  </a:lnSpc>
                  <a:spcBef>
                    <a:spcPts val="600"/>
                  </a:spcBef>
                </a:pPr>
                <a:r>
                  <a:rPr lang="zh-CN" altLang="en-US" dirty="0">
                    <a:solidFill>
                      <a:schemeClr val="tx2"/>
                    </a:solidFill>
                    <a:latin typeface="微软雅黑" panose="020B0503020204020204" pitchFamily="34" charset="-122"/>
                    <a:ea typeface="微软雅黑" panose="020B0503020204020204" pitchFamily="34" charset="-122"/>
                  </a:rPr>
                  <a:t>逐个</a:t>
                </a:r>
                <a:r>
                  <a:rPr lang="en-US" altLang="zh-CN" dirty="0">
                    <a:solidFill>
                      <a:schemeClr val="tx2"/>
                    </a:solidFill>
                    <a:latin typeface="微软雅黑" panose="020B0503020204020204" pitchFamily="34" charset="-122"/>
                    <a:ea typeface="微软雅黑" panose="020B0503020204020204" pitchFamily="34" charset="-122"/>
                  </a:rPr>
                  <a:t>token</a:t>
                </a:r>
                <a:r>
                  <a:rPr lang="zh-CN" altLang="en-US" dirty="0">
                    <a:solidFill>
                      <a:schemeClr val="tx2"/>
                    </a:solidFill>
                    <a:latin typeface="微软雅黑" panose="020B0503020204020204" pitchFamily="34" charset="-122"/>
                    <a:ea typeface="微软雅黑" panose="020B0503020204020204" pitchFamily="34" charset="-122"/>
                  </a:rPr>
                  <a:t>做，将</a:t>
                </a:r>
                <a14:m>
                  <m:oMath xmlns:m="http://schemas.openxmlformats.org/officeDocument/2006/math">
                    <m:sSub>
                      <m:sSubPr>
                        <m:ctrlPr>
                          <a:rPr lang="en-US" altLang="zh-CN" b="0" i="1" dirty="0" smtClean="0">
                            <a:solidFill>
                              <a:schemeClr val="tx2"/>
                            </a:solidFill>
                            <a:latin typeface="Cambria Math" panose="02040503050406030204" pitchFamily="18" charset="0"/>
                            <a:ea typeface="微软雅黑" panose="020B0503020204020204" pitchFamily="34" charset="-122"/>
                          </a:rPr>
                        </m:ctrlPr>
                      </m:sSubPr>
                      <m:e>
                        <m:r>
                          <a:rPr lang="en-US" altLang="zh-CN" i="1" dirty="0" smtClean="0">
                            <a:solidFill>
                              <a:schemeClr val="tx2"/>
                            </a:solidFill>
                            <a:latin typeface="Cambria Math" panose="02040503050406030204" pitchFamily="18" charset="0"/>
                            <a:ea typeface="微软雅黑" panose="020B0503020204020204" pitchFamily="34" charset="-122"/>
                          </a:rPr>
                          <m:t>𝑑</m:t>
                        </m:r>
                      </m:e>
                      <m:sub>
                        <m:r>
                          <a:rPr lang="en-US" altLang="zh-CN" i="1" dirty="0" smtClean="0">
                            <a:solidFill>
                              <a:schemeClr val="tx2"/>
                            </a:solidFill>
                            <a:latin typeface="Cambria Math" panose="02040503050406030204" pitchFamily="18" charset="0"/>
                            <a:ea typeface="微软雅黑" panose="020B0503020204020204" pitchFamily="34" charset="-122"/>
                          </a:rPr>
                          <m:t>𝑚</m:t>
                        </m:r>
                      </m:sub>
                    </m:sSub>
                  </m:oMath>
                </a14:m>
                <a:r>
                  <a:rPr lang="zh-CN" altLang="en-US" dirty="0">
                    <a:solidFill>
                      <a:schemeClr val="tx2"/>
                    </a:solidFill>
                    <a:latin typeface="微软雅黑" panose="020B0503020204020204" pitchFamily="34" charset="-122"/>
                    <a:ea typeface="微软雅黑" panose="020B0503020204020204" pitchFamily="34" charset="-122"/>
                  </a:rPr>
                  <a:t>维向量映射到</a:t>
                </a:r>
                <a14:m>
                  <m:oMath xmlns:m="http://schemas.openxmlformats.org/officeDocument/2006/math">
                    <m:r>
                      <a:rPr lang="en-US" altLang="zh-CN" i="1" dirty="0" smtClean="0">
                        <a:solidFill>
                          <a:schemeClr val="tx2"/>
                        </a:solidFill>
                        <a:latin typeface="Cambria Math" panose="02040503050406030204" pitchFamily="18" charset="0"/>
                        <a:ea typeface="微软雅黑" panose="020B0503020204020204" pitchFamily="34" charset="-122"/>
                      </a:rPr>
                      <m:t>𝑑</m:t>
                    </m:r>
                  </m:oMath>
                </a14:m>
                <a:r>
                  <a:rPr lang="zh-CN" altLang="en-US" dirty="0">
                    <a:solidFill>
                      <a:schemeClr val="tx2"/>
                    </a:solidFill>
                    <a:latin typeface="微软雅黑" panose="020B0503020204020204" pitchFamily="34" charset="-122"/>
                    <a:ea typeface="微软雅黑" panose="020B0503020204020204" pitchFamily="34" charset="-122"/>
                  </a:rPr>
                  <a:t>维向量：</a:t>
                </a:r>
              </a:p>
            </p:txBody>
          </p:sp>
        </mc:Choice>
        <mc:Fallback xmlns="">
          <p:sp>
            <p:nvSpPr>
              <p:cNvPr id="8" name="文本框 7">
                <a:extLst>
                  <a:ext uri="{FF2B5EF4-FFF2-40B4-BE49-F238E27FC236}">
                    <a16:creationId xmlns:a16="http://schemas.microsoft.com/office/drawing/2014/main" id="{87DD6BAE-6584-80C5-5416-0D75EA7BF37B}"/>
                  </a:ext>
                </a:extLst>
              </p:cNvPr>
              <p:cNvSpPr txBox="1">
                <a:spLocks noRot="1" noChangeAspect="1" noMove="1" noResize="1" noEditPoints="1" noAdjustHandles="1" noChangeArrowheads="1" noChangeShapeType="1" noTextEdit="1"/>
              </p:cNvSpPr>
              <p:nvPr/>
            </p:nvSpPr>
            <p:spPr>
              <a:xfrm>
                <a:off x="2579279" y="1094377"/>
                <a:ext cx="7401560" cy="409920"/>
              </a:xfrm>
              <a:prstGeom prst="rect">
                <a:avLst/>
              </a:prstGeom>
              <a:blipFill>
                <a:blip r:embed="rId2"/>
                <a:stretch>
                  <a:fillRect l="-686" b="-18182"/>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FC22E4A3-BDEF-8F23-76DD-342DDD162C76}"/>
              </a:ext>
            </a:extLst>
          </p:cNvPr>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298734" y="1811927"/>
            <a:ext cx="5962650" cy="352425"/>
          </a:xfrm>
          <a:prstGeom prst="rect">
            <a:avLst/>
          </a:prstGeom>
        </p:spPr>
      </p:pic>
      <p:pic>
        <p:nvPicPr>
          <p:cNvPr id="12" name="图片 11">
            <a:extLst>
              <a:ext uri="{FF2B5EF4-FFF2-40B4-BE49-F238E27FC236}">
                <a16:creationId xmlns:a16="http://schemas.microsoft.com/office/drawing/2014/main" id="{0B1063A1-2E01-8444-F2FF-01E3ECD4A0E2}"/>
              </a:ext>
            </a:extLst>
          </p:cNvPr>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348389" y="3110502"/>
            <a:ext cx="3514725" cy="352425"/>
          </a:xfrm>
          <a:prstGeom prst="rect">
            <a:avLst/>
          </a:prstGeom>
        </p:spPr>
      </p:pic>
      <p:sp>
        <p:nvSpPr>
          <p:cNvPr id="13" name="文本框 12">
            <a:extLst>
              <a:ext uri="{FF2B5EF4-FFF2-40B4-BE49-F238E27FC236}">
                <a16:creationId xmlns:a16="http://schemas.microsoft.com/office/drawing/2014/main" id="{512F09A5-12E4-A190-1DAA-3E60E5BFE849}"/>
              </a:ext>
            </a:extLst>
          </p:cNvPr>
          <p:cNvSpPr txBox="1"/>
          <p:nvPr/>
        </p:nvSpPr>
        <p:spPr>
          <a:xfrm>
            <a:off x="2579279" y="2495187"/>
            <a:ext cx="7401560" cy="753220"/>
          </a:xfrm>
          <a:prstGeom prst="rect">
            <a:avLst/>
          </a:prstGeom>
          <a:noFill/>
        </p:spPr>
        <p:txBody>
          <a:bodyPr wrap="square" rtlCol="0">
            <a:spAutoFit/>
          </a:bodyPr>
          <a:lstStyle/>
          <a:p>
            <a:pPr indent="0" fontAlgn="auto">
              <a:lnSpc>
                <a:spcPct val="125000"/>
              </a:lnSpc>
              <a:spcBef>
                <a:spcPts val="600"/>
              </a:spcBef>
            </a:pPr>
            <a:r>
              <a:rPr lang="zh-CN" altLang="en-US" dirty="0">
                <a:solidFill>
                  <a:schemeClr val="tx2"/>
                </a:solidFill>
                <a:latin typeface="微软雅黑" panose="020B0503020204020204" pitchFamily="34" charset="-122"/>
                <a:ea typeface="微软雅黑" panose="020B0503020204020204" pitchFamily="34" charset="-122"/>
              </a:rPr>
              <a:t>经过投影后，再使用</a:t>
            </a:r>
            <a:r>
              <a:rPr lang="en-US" altLang="zh-CN" dirty="0" err="1">
                <a:solidFill>
                  <a:schemeClr val="tx2"/>
                </a:solidFill>
                <a:latin typeface="微软雅黑" panose="020B0503020204020204" pitchFamily="34" charset="-122"/>
                <a:ea typeface="微软雅黑" panose="020B0503020204020204" pitchFamily="34" charset="-122"/>
              </a:rPr>
              <a:t>softmax</a:t>
            </a:r>
            <a:r>
              <a:rPr lang="zh-CN" altLang="en-US" dirty="0">
                <a:solidFill>
                  <a:schemeClr val="tx2"/>
                </a:solidFill>
                <a:latin typeface="微软雅黑" panose="020B0503020204020204" pitchFamily="34" charset="-122"/>
                <a:ea typeface="微软雅黑" panose="020B0503020204020204" pitchFamily="34" charset="-122"/>
              </a:rPr>
              <a:t>变换将其变成概率输出，取最大位置的词作为输出：</a:t>
            </a:r>
          </a:p>
        </p:txBody>
      </p:sp>
      <p:sp>
        <p:nvSpPr>
          <p:cNvPr id="14" name="圆角矩形 5">
            <a:extLst>
              <a:ext uri="{FF2B5EF4-FFF2-40B4-BE49-F238E27FC236}">
                <a16:creationId xmlns:a16="http://schemas.microsoft.com/office/drawing/2014/main" id="{8829CF89-2642-453E-D41C-6311424982C3}"/>
              </a:ext>
            </a:extLst>
          </p:cNvPr>
          <p:cNvSpPr/>
          <p:nvPr/>
        </p:nvSpPr>
        <p:spPr>
          <a:xfrm>
            <a:off x="4785904" y="4478927"/>
            <a:ext cx="752475" cy="606425"/>
          </a:xfrm>
          <a:prstGeom prst="roundRect">
            <a:avLst/>
          </a:prstGeom>
          <a:solidFill>
            <a:schemeClr val="bg1">
              <a:lumMod val="85000"/>
            </a:schemeClr>
          </a:solidFill>
          <a:ln w="25400" cap="flat" cmpd="sng" algn="ctr">
            <a:solidFill>
              <a:schemeClr val="tx2"/>
            </a:solidFill>
            <a:prstDash val="solid"/>
            <a:miter lim="800000"/>
          </a:ln>
        </p:spPr>
        <p:txBody>
          <a:bodyPr rtlCol="0" anchor="ctr"/>
          <a:lstStyle/>
          <a:p>
            <a:pPr algn="ctr"/>
            <a:r>
              <a:rPr lang="zh-CN" altLang="en-US" sz="1000" dirty="0">
                <a:solidFill>
                  <a:schemeClr val="tx2"/>
                </a:solidFill>
                <a:latin typeface="微软雅黑" panose="020B0503020204020204" pitchFamily="34" charset="-122"/>
                <a:ea typeface="微软雅黑" panose="020B0503020204020204" pitchFamily="34" charset="-122"/>
              </a:rPr>
              <a:t>语言模型</a:t>
            </a:r>
          </a:p>
        </p:txBody>
      </p:sp>
      <p:sp>
        <p:nvSpPr>
          <p:cNvPr id="15" name="右箭头 8">
            <a:extLst>
              <a:ext uri="{FF2B5EF4-FFF2-40B4-BE49-F238E27FC236}">
                <a16:creationId xmlns:a16="http://schemas.microsoft.com/office/drawing/2014/main" id="{83853637-416B-529D-2CBD-599CE242292B}"/>
              </a:ext>
            </a:extLst>
          </p:cNvPr>
          <p:cNvSpPr/>
          <p:nvPr/>
        </p:nvSpPr>
        <p:spPr>
          <a:xfrm>
            <a:off x="4380774" y="4707527"/>
            <a:ext cx="325755" cy="149225"/>
          </a:xfrm>
          <a:prstGeom prst="rightArrow">
            <a:avLst>
              <a:gd name="adj1" fmla="val 38247"/>
              <a:gd name="adj2" fmla="val 72678"/>
            </a:avLst>
          </a:prstGeom>
          <a:solidFill>
            <a:sysClr val="window" lastClr="FFFFFF"/>
          </a:solidFill>
          <a:ln w="12700" cap="flat" cmpd="sng" algn="ctr">
            <a:solidFill>
              <a:schemeClr val="tx2"/>
            </a:solidFill>
            <a:prstDash val="solid"/>
            <a:miter lim="800000"/>
          </a:ln>
        </p:spPr>
        <p:txBody>
          <a:bodyPr rtlCol="0" anchor="ct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16" name="右箭头 9">
            <a:extLst>
              <a:ext uri="{FF2B5EF4-FFF2-40B4-BE49-F238E27FC236}">
                <a16:creationId xmlns:a16="http://schemas.microsoft.com/office/drawing/2014/main" id="{4F22C89A-C3CB-25FA-CE88-48071F1226A0}"/>
              </a:ext>
            </a:extLst>
          </p:cNvPr>
          <p:cNvSpPr/>
          <p:nvPr/>
        </p:nvSpPr>
        <p:spPr>
          <a:xfrm>
            <a:off x="5598704" y="4707527"/>
            <a:ext cx="319405" cy="149225"/>
          </a:xfrm>
          <a:prstGeom prst="rightArrow">
            <a:avLst>
              <a:gd name="adj1" fmla="val 38247"/>
              <a:gd name="adj2" fmla="val 72678"/>
            </a:avLst>
          </a:prstGeom>
          <a:solidFill>
            <a:sysClr val="window" lastClr="FFFFFF"/>
          </a:solidFill>
          <a:ln w="12700" cap="flat" cmpd="sng" algn="ctr">
            <a:solidFill>
              <a:schemeClr val="tx2"/>
            </a:solidFill>
            <a:prstDash val="solid"/>
            <a:miter lim="800000"/>
          </a:ln>
        </p:spPr>
        <p:txBody>
          <a:bodyPr rtlCol="0" anchor="ct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0AB3C8B-6D44-FB05-22F8-83BD8399D486}"/>
              </a:ext>
            </a:extLst>
          </p:cNvPr>
          <p:cNvSpPr txBox="1"/>
          <p:nvPr/>
        </p:nvSpPr>
        <p:spPr>
          <a:xfrm>
            <a:off x="2612934" y="4339862"/>
            <a:ext cx="1824355" cy="860425"/>
          </a:xfrm>
          <a:prstGeom prst="rect">
            <a:avLst/>
          </a:prstGeom>
          <a:noFill/>
        </p:spPr>
        <p:txBody>
          <a:bodyPr wrap="square" rtlCol="0">
            <a:spAutoFit/>
          </a:bodyPr>
          <a:lstStyle/>
          <a:p>
            <a:pPr indent="0" algn="ctr" fontAlgn="auto">
              <a:lnSpc>
                <a:spcPct val="125000"/>
              </a:lnSpc>
            </a:pPr>
            <a:r>
              <a:rPr lang="zh-CN" altLang="en-US" sz="1000">
                <a:solidFill>
                  <a:schemeClr val="tx2"/>
                </a:solidFill>
                <a:latin typeface="微软雅黑" panose="020B0503020204020204" pitchFamily="34" charset="-122"/>
                <a:ea typeface="微软雅黑" panose="020B0503020204020204" pitchFamily="34" charset="-122"/>
              </a:rPr>
              <a:t>我</a:t>
            </a:r>
            <a:r>
              <a:rPr lang="en-US" altLang="zh-CN" sz="1000">
                <a:solidFill>
                  <a:schemeClr val="tx2"/>
                </a:solidFill>
                <a:latin typeface="微软雅黑" panose="020B0503020204020204" pitchFamily="34" charset="-122"/>
                <a:ea typeface="微软雅黑" panose="020B0503020204020204" pitchFamily="34" charset="-122"/>
              </a:rPr>
              <a:t>: </a:t>
            </a:r>
            <a:r>
              <a:rPr lang="en-US" altLang="zh-CN" sz="1000">
                <a:solidFill>
                  <a:schemeClr val="tx2"/>
                </a:solidFill>
                <a:latin typeface="微软雅黑" panose="020B0503020204020204" pitchFamily="34" charset="-122"/>
                <a:ea typeface="微软雅黑" panose="020B0503020204020204" pitchFamily="34" charset="-122"/>
                <a:sym typeface="+mn-ea"/>
              </a:rPr>
              <a:t>[0, </a:t>
            </a:r>
            <a:r>
              <a:rPr lang="en-US" altLang="zh-CN" sz="1000" b="1">
                <a:solidFill>
                  <a:schemeClr val="tx2"/>
                </a:solidFill>
                <a:latin typeface="微软雅黑" panose="020B0503020204020204" pitchFamily="34" charset="-122"/>
                <a:ea typeface="微软雅黑" panose="020B0503020204020204" pitchFamily="34" charset="-122"/>
                <a:sym typeface="+mn-ea"/>
              </a:rPr>
              <a:t>1</a:t>
            </a:r>
            <a:r>
              <a:rPr lang="en-US" altLang="zh-CN" sz="1000">
                <a:solidFill>
                  <a:schemeClr val="tx2"/>
                </a:solidFill>
                <a:latin typeface="微软雅黑" panose="020B0503020204020204" pitchFamily="34" charset="-122"/>
                <a:ea typeface="微软雅黑" panose="020B0503020204020204" pitchFamily="34" charset="-122"/>
                <a:sym typeface="+mn-ea"/>
              </a:rPr>
              <a:t>, 0, 0, 0, 0, 0, 0, 0, 0]</a:t>
            </a:r>
            <a:endParaRPr lang="en-US" altLang="zh-CN" sz="1000">
              <a:solidFill>
                <a:schemeClr val="tx2"/>
              </a:solidFill>
              <a:latin typeface="微软雅黑" panose="020B0503020204020204" pitchFamily="34" charset="-122"/>
              <a:ea typeface="微软雅黑" panose="020B0503020204020204" pitchFamily="34" charset="-122"/>
            </a:endParaRPr>
          </a:p>
          <a:p>
            <a:pPr indent="0" algn="ctr" fontAlgn="auto">
              <a:lnSpc>
                <a:spcPct val="125000"/>
              </a:lnSpc>
            </a:pPr>
            <a:r>
              <a:rPr lang="zh-CN" altLang="en-US" sz="1000">
                <a:solidFill>
                  <a:schemeClr val="tx2"/>
                </a:solidFill>
                <a:latin typeface="微软雅黑" panose="020B0503020204020204" pitchFamily="34" charset="-122"/>
                <a:ea typeface="微软雅黑" panose="020B0503020204020204" pitchFamily="34" charset="-122"/>
              </a:rPr>
              <a:t>爱</a:t>
            </a:r>
            <a:r>
              <a:rPr lang="en-US" altLang="zh-CN" sz="1000">
                <a:solidFill>
                  <a:schemeClr val="tx2"/>
                </a:solidFill>
                <a:latin typeface="微软雅黑" panose="020B0503020204020204" pitchFamily="34" charset="-122"/>
                <a:ea typeface="微软雅黑" panose="020B0503020204020204" pitchFamily="34" charset="-122"/>
              </a:rPr>
              <a:t>: </a:t>
            </a:r>
            <a:r>
              <a:rPr lang="en-US" altLang="zh-CN" sz="1000">
                <a:solidFill>
                  <a:schemeClr val="tx2"/>
                </a:solidFill>
                <a:latin typeface="微软雅黑" panose="020B0503020204020204" pitchFamily="34" charset="-122"/>
                <a:ea typeface="微软雅黑" panose="020B0503020204020204" pitchFamily="34" charset="-122"/>
                <a:sym typeface="+mn-ea"/>
              </a:rPr>
              <a:t>[0, 0, </a:t>
            </a:r>
            <a:r>
              <a:rPr lang="en-US" altLang="zh-CN" sz="1000" b="1">
                <a:solidFill>
                  <a:schemeClr val="tx2"/>
                </a:solidFill>
                <a:latin typeface="微软雅黑" panose="020B0503020204020204" pitchFamily="34" charset="-122"/>
                <a:ea typeface="微软雅黑" panose="020B0503020204020204" pitchFamily="34" charset="-122"/>
                <a:sym typeface="+mn-ea"/>
              </a:rPr>
              <a:t>1</a:t>
            </a:r>
            <a:r>
              <a:rPr lang="en-US" altLang="zh-CN" sz="1000">
                <a:solidFill>
                  <a:schemeClr val="tx2"/>
                </a:solidFill>
                <a:latin typeface="微软雅黑" panose="020B0503020204020204" pitchFamily="34" charset="-122"/>
                <a:ea typeface="微软雅黑" panose="020B0503020204020204" pitchFamily="34" charset="-122"/>
                <a:sym typeface="+mn-ea"/>
              </a:rPr>
              <a:t>, 0, 0, 0, 0, 0, 0, 0]</a:t>
            </a:r>
            <a:endParaRPr lang="zh-CN" altLang="en-US" sz="1000">
              <a:solidFill>
                <a:schemeClr val="tx2"/>
              </a:solidFill>
              <a:latin typeface="微软雅黑" panose="020B0503020204020204" pitchFamily="34" charset="-122"/>
              <a:ea typeface="微软雅黑" panose="020B0503020204020204" pitchFamily="34" charset="-122"/>
            </a:endParaRPr>
          </a:p>
          <a:p>
            <a:pPr indent="0" algn="ctr" fontAlgn="auto">
              <a:lnSpc>
                <a:spcPct val="125000"/>
              </a:lnSpc>
            </a:pPr>
            <a:r>
              <a:rPr lang="zh-CN" altLang="en-US" sz="1000">
                <a:solidFill>
                  <a:schemeClr val="tx2"/>
                </a:solidFill>
                <a:latin typeface="微软雅黑" panose="020B0503020204020204" pitchFamily="34" charset="-122"/>
                <a:ea typeface="微软雅黑" panose="020B0503020204020204" pitchFamily="34" charset="-122"/>
              </a:rPr>
              <a:t>小</a:t>
            </a:r>
            <a:r>
              <a:rPr lang="en-US" altLang="zh-CN" sz="1000">
                <a:solidFill>
                  <a:schemeClr val="tx2"/>
                </a:solidFill>
                <a:latin typeface="微软雅黑" panose="020B0503020204020204" pitchFamily="34" charset="-122"/>
                <a:ea typeface="微软雅黑" panose="020B0503020204020204" pitchFamily="34" charset="-122"/>
              </a:rPr>
              <a:t>: </a:t>
            </a:r>
            <a:r>
              <a:rPr lang="en-US" altLang="zh-CN" sz="1000">
                <a:solidFill>
                  <a:schemeClr val="tx2"/>
                </a:solidFill>
                <a:latin typeface="微软雅黑" panose="020B0503020204020204" pitchFamily="34" charset="-122"/>
                <a:ea typeface="微软雅黑" panose="020B0503020204020204" pitchFamily="34" charset="-122"/>
                <a:sym typeface="+mn-ea"/>
              </a:rPr>
              <a:t>[0, 0, 0, 0, </a:t>
            </a:r>
            <a:r>
              <a:rPr lang="en-US" altLang="zh-CN" sz="1000" b="1">
                <a:solidFill>
                  <a:schemeClr val="tx2"/>
                </a:solidFill>
                <a:latin typeface="微软雅黑" panose="020B0503020204020204" pitchFamily="34" charset="-122"/>
                <a:ea typeface="微软雅黑" panose="020B0503020204020204" pitchFamily="34" charset="-122"/>
                <a:sym typeface="+mn-ea"/>
              </a:rPr>
              <a:t>1</a:t>
            </a:r>
            <a:r>
              <a:rPr lang="en-US" altLang="zh-CN" sz="1000">
                <a:solidFill>
                  <a:schemeClr val="tx2"/>
                </a:solidFill>
                <a:latin typeface="微软雅黑" panose="020B0503020204020204" pitchFamily="34" charset="-122"/>
                <a:ea typeface="微软雅黑" panose="020B0503020204020204" pitchFamily="34" charset="-122"/>
                <a:sym typeface="+mn-ea"/>
              </a:rPr>
              <a:t>, 0, 0, 0, 0, 0]</a:t>
            </a:r>
            <a:endParaRPr lang="en-US" altLang="zh-CN" sz="1000">
              <a:solidFill>
                <a:schemeClr val="tx2"/>
              </a:solidFill>
              <a:latin typeface="微软雅黑" panose="020B0503020204020204" pitchFamily="34" charset="-122"/>
              <a:ea typeface="微软雅黑" panose="020B0503020204020204" pitchFamily="34" charset="-122"/>
            </a:endParaRPr>
          </a:p>
          <a:p>
            <a:pPr indent="0" algn="ctr" fontAlgn="auto">
              <a:lnSpc>
                <a:spcPct val="125000"/>
              </a:lnSpc>
            </a:pPr>
            <a:r>
              <a:rPr lang="zh-CN" altLang="en-US" sz="1000">
                <a:solidFill>
                  <a:schemeClr val="tx2"/>
                </a:solidFill>
                <a:latin typeface="微软雅黑" panose="020B0503020204020204" pitchFamily="34" charset="-122"/>
                <a:ea typeface="微软雅黑" panose="020B0503020204020204" pitchFamily="34" charset="-122"/>
              </a:rPr>
              <a:t>猫</a:t>
            </a:r>
            <a:r>
              <a:rPr lang="en-US" altLang="zh-CN" sz="1000">
                <a:solidFill>
                  <a:schemeClr val="tx2"/>
                </a:solidFill>
                <a:latin typeface="微软雅黑" panose="020B0503020204020204" pitchFamily="34" charset="-122"/>
                <a:ea typeface="微软雅黑" panose="020B0503020204020204" pitchFamily="34" charset="-122"/>
              </a:rPr>
              <a:t>: </a:t>
            </a:r>
            <a:r>
              <a:rPr lang="en-US" altLang="zh-CN" sz="1000">
                <a:solidFill>
                  <a:schemeClr val="tx2"/>
                </a:solidFill>
                <a:latin typeface="微软雅黑" panose="020B0503020204020204" pitchFamily="34" charset="-122"/>
                <a:ea typeface="微软雅黑" panose="020B0503020204020204" pitchFamily="34" charset="-122"/>
                <a:sym typeface="+mn-ea"/>
              </a:rPr>
              <a:t>[0, 0, 0, 0, 0, 0, </a:t>
            </a:r>
            <a:r>
              <a:rPr lang="en-US" altLang="zh-CN" sz="1000" b="1">
                <a:solidFill>
                  <a:schemeClr val="tx2"/>
                </a:solidFill>
                <a:latin typeface="微软雅黑" panose="020B0503020204020204" pitchFamily="34" charset="-122"/>
                <a:ea typeface="微软雅黑" panose="020B0503020204020204" pitchFamily="34" charset="-122"/>
                <a:sym typeface="+mn-ea"/>
              </a:rPr>
              <a:t>1</a:t>
            </a:r>
            <a:r>
              <a:rPr lang="en-US" altLang="zh-CN" sz="1000">
                <a:solidFill>
                  <a:schemeClr val="tx2"/>
                </a:solidFill>
                <a:latin typeface="微软雅黑" panose="020B0503020204020204" pitchFamily="34" charset="-122"/>
                <a:ea typeface="微软雅黑" panose="020B0503020204020204" pitchFamily="34" charset="-122"/>
                <a:sym typeface="+mn-ea"/>
              </a:rPr>
              <a:t>, 0, 0, 0]</a:t>
            </a:r>
            <a:endParaRPr lang="en-US" altLang="zh-CN" sz="1000">
              <a:solidFill>
                <a:schemeClr val="tx2"/>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3040371-8F01-8226-4FFD-C4488BAFA9F2}"/>
              </a:ext>
            </a:extLst>
          </p:cNvPr>
          <p:cNvSpPr txBox="1"/>
          <p:nvPr/>
        </p:nvSpPr>
        <p:spPr>
          <a:xfrm>
            <a:off x="5793014" y="4339862"/>
            <a:ext cx="3599180" cy="860425"/>
          </a:xfrm>
          <a:prstGeom prst="rect">
            <a:avLst/>
          </a:prstGeom>
          <a:noFill/>
        </p:spPr>
        <p:txBody>
          <a:bodyPr wrap="square" rtlCol="0">
            <a:spAutoFit/>
          </a:bodyPr>
          <a:lstStyle/>
          <a:p>
            <a:pPr indent="0" algn="ctr" fontAlgn="auto">
              <a:lnSpc>
                <a:spcPct val="125000"/>
              </a:lnSpc>
            </a:pPr>
            <a:r>
              <a:rPr lang="en-US" altLang="zh-CN" sz="1000" dirty="0">
                <a:solidFill>
                  <a:schemeClr val="tx2"/>
                </a:solidFill>
                <a:latin typeface="微软雅黑" panose="020B0503020204020204" pitchFamily="34" charset="-122"/>
                <a:ea typeface="微软雅黑" panose="020B0503020204020204" pitchFamily="34" charset="-122"/>
                <a:sym typeface="+mn-ea"/>
              </a:rPr>
              <a:t>[0.00, 0.00, </a:t>
            </a:r>
            <a:r>
              <a:rPr lang="en-US" altLang="zh-CN" sz="1000" b="1" dirty="0">
                <a:solidFill>
                  <a:schemeClr val="tx2"/>
                </a:solidFill>
                <a:latin typeface="微软雅黑" panose="020B0503020204020204" pitchFamily="34" charset="-122"/>
                <a:ea typeface="微软雅黑" panose="020B0503020204020204" pitchFamily="34" charset="-122"/>
                <a:sym typeface="+mn-ea"/>
              </a:rPr>
              <a:t>0.93</a:t>
            </a:r>
            <a:r>
              <a:rPr lang="en-US" altLang="zh-CN" sz="1000" dirty="0">
                <a:solidFill>
                  <a:schemeClr val="tx2"/>
                </a:solidFill>
                <a:latin typeface="微软雅黑" panose="020B0503020204020204" pitchFamily="34" charset="-122"/>
                <a:ea typeface="微软雅黑" panose="020B0503020204020204" pitchFamily="34" charset="-122"/>
                <a:sym typeface="+mn-ea"/>
              </a:rPr>
              <a:t>, 0.00, 0.01, 0.02, 0.02, 0.00, 0.01, 0.01]</a:t>
            </a:r>
            <a:endParaRPr lang="en-US" altLang="zh-CN" sz="1000" dirty="0">
              <a:solidFill>
                <a:schemeClr val="tx2"/>
              </a:solidFill>
              <a:latin typeface="微软雅黑" panose="020B0503020204020204" pitchFamily="34" charset="-122"/>
              <a:ea typeface="微软雅黑" panose="020B0503020204020204" pitchFamily="34" charset="-122"/>
            </a:endParaRPr>
          </a:p>
          <a:p>
            <a:pPr indent="0" algn="ctr" fontAlgn="auto">
              <a:lnSpc>
                <a:spcPct val="125000"/>
              </a:lnSpc>
            </a:pPr>
            <a:r>
              <a:rPr lang="en-US" altLang="zh-CN" sz="1000" dirty="0">
                <a:solidFill>
                  <a:schemeClr val="tx2"/>
                </a:solidFill>
                <a:latin typeface="微软雅黑" panose="020B0503020204020204" pitchFamily="34" charset="-122"/>
                <a:ea typeface="微软雅黑" panose="020B0503020204020204" pitchFamily="34" charset="-122"/>
                <a:sym typeface="+mn-ea"/>
              </a:rPr>
              <a:t>[0.00, 0.02, 0.02, 0.00, </a:t>
            </a:r>
            <a:r>
              <a:rPr lang="en-US" altLang="zh-CN" sz="1000" b="1" dirty="0">
                <a:solidFill>
                  <a:schemeClr val="tx2"/>
                </a:solidFill>
                <a:latin typeface="微软雅黑" panose="020B0503020204020204" pitchFamily="34" charset="-122"/>
                <a:ea typeface="微软雅黑" panose="020B0503020204020204" pitchFamily="34" charset="-122"/>
                <a:sym typeface="+mn-ea"/>
              </a:rPr>
              <a:t>0.88</a:t>
            </a:r>
            <a:r>
              <a:rPr lang="en-US" altLang="zh-CN" sz="1000" dirty="0">
                <a:solidFill>
                  <a:schemeClr val="tx2"/>
                </a:solidFill>
                <a:latin typeface="微软雅黑" panose="020B0503020204020204" pitchFamily="34" charset="-122"/>
                <a:ea typeface="微软雅黑" panose="020B0503020204020204" pitchFamily="34" charset="-122"/>
                <a:sym typeface="+mn-ea"/>
              </a:rPr>
              <a:t>, 0.02, 0.02, 0.00, 0.01, 0.01]</a:t>
            </a:r>
          </a:p>
          <a:p>
            <a:pPr indent="0" algn="ctr" fontAlgn="auto">
              <a:lnSpc>
                <a:spcPct val="125000"/>
              </a:lnSpc>
            </a:pPr>
            <a:r>
              <a:rPr lang="en-US" altLang="zh-CN" sz="1000" dirty="0">
                <a:solidFill>
                  <a:schemeClr val="tx2"/>
                </a:solidFill>
                <a:latin typeface="微软雅黑" panose="020B0503020204020204" pitchFamily="34" charset="-122"/>
                <a:ea typeface="微软雅黑" panose="020B0503020204020204" pitchFamily="34" charset="-122"/>
                <a:sym typeface="+mn-ea"/>
              </a:rPr>
              <a:t>[0.01, 0.00, 0.00, 0.00, 0.00, 0.00, </a:t>
            </a:r>
            <a:r>
              <a:rPr lang="en-US" altLang="zh-CN" sz="1000" b="1" dirty="0">
                <a:solidFill>
                  <a:schemeClr val="tx2"/>
                </a:solidFill>
                <a:latin typeface="微软雅黑" panose="020B0503020204020204" pitchFamily="34" charset="-122"/>
                <a:ea typeface="微软雅黑" panose="020B0503020204020204" pitchFamily="34" charset="-122"/>
                <a:sym typeface="+mn-ea"/>
              </a:rPr>
              <a:t>0.99</a:t>
            </a:r>
            <a:r>
              <a:rPr lang="en-US" altLang="zh-CN" sz="1000" dirty="0">
                <a:solidFill>
                  <a:schemeClr val="tx2"/>
                </a:solidFill>
                <a:latin typeface="微软雅黑" panose="020B0503020204020204" pitchFamily="34" charset="-122"/>
                <a:ea typeface="微软雅黑" panose="020B0503020204020204" pitchFamily="34" charset="-122"/>
                <a:sym typeface="+mn-ea"/>
              </a:rPr>
              <a:t>, 0.00, 0.00, 0.00]</a:t>
            </a:r>
          </a:p>
          <a:p>
            <a:pPr indent="0" algn="ctr" fontAlgn="auto">
              <a:lnSpc>
                <a:spcPct val="125000"/>
              </a:lnSpc>
            </a:pPr>
            <a:r>
              <a:rPr lang="en-US" altLang="zh-CN" sz="1000" dirty="0">
                <a:solidFill>
                  <a:schemeClr val="tx2"/>
                </a:solidFill>
                <a:latin typeface="微软雅黑" panose="020B0503020204020204" pitchFamily="34" charset="-122"/>
                <a:ea typeface="微软雅黑" panose="020B0503020204020204" pitchFamily="34" charset="-122"/>
                <a:sym typeface="+mn-ea"/>
              </a:rPr>
              <a:t>[0.00, 0.00, 0.00, 0.00, 0.00, 0.00, 0.00, 0.00, 0.03, </a:t>
            </a:r>
            <a:r>
              <a:rPr lang="en-US" altLang="zh-CN" sz="1000" b="1" dirty="0">
                <a:solidFill>
                  <a:schemeClr val="tx2"/>
                </a:solidFill>
                <a:latin typeface="微软雅黑" panose="020B0503020204020204" pitchFamily="34" charset="-122"/>
                <a:ea typeface="微软雅黑" panose="020B0503020204020204" pitchFamily="34" charset="-122"/>
                <a:sym typeface="+mn-ea"/>
              </a:rPr>
              <a:t>0.97</a:t>
            </a:r>
            <a:r>
              <a:rPr lang="en-US" altLang="zh-CN" sz="1000" dirty="0">
                <a:solidFill>
                  <a:schemeClr val="tx2"/>
                </a:solidFill>
                <a:latin typeface="微软雅黑" panose="020B0503020204020204" pitchFamily="34" charset="-122"/>
                <a:ea typeface="微软雅黑" panose="020B0503020204020204" pitchFamily="34" charset="-122"/>
                <a:sym typeface="+mn-ea"/>
              </a:rPr>
              <a:t>]</a:t>
            </a: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471BE46-3204-58D2-FFE1-1B2ED1A42C67}"/>
              </a:ext>
            </a:extLst>
          </p:cNvPr>
          <p:cNvSpPr txBox="1"/>
          <p:nvPr/>
        </p:nvSpPr>
        <p:spPr>
          <a:xfrm>
            <a:off x="2579279" y="3850912"/>
            <a:ext cx="7152640" cy="304058"/>
          </a:xfrm>
          <a:prstGeom prst="rect">
            <a:avLst/>
          </a:prstGeom>
          <a:noFill/>
        </p:spPr>
        <p:txBody>
          <a:bodyPr wrap="square" rtlCol="0">
            <a:spAutoFit/>
          </a:bodyPr>
          <a:lstStyle/>
          <a:p>
            <a:pPr indent="0" fontAlgn="auto">
              <a:lnSpc>
                <a:spcPct val="125000"/>
              </a:lnSpc>
              <a:spcBef>
                <a:spcPts val="600"/>
              </a:spcBef>
            </a:pPr>
            <a:r>
              <a:rPr lang="zh-CN" altLang="en-US" sz="1200" dirty="0">
                <a:solidFill>
                  <a:schemeClr val="tx2"/>
                </a:solidFill>
                <a:latin typeface="微软雅黑" panose="020B0503020204020204" pitchFamily="34" charset="-122"/>
                <a:ea typeface="微软雅黑" panose="020B0503020204020204" pitchFamily="34" charset="-122"/>
              </a:rPr>
              <a:t>假设词典为：</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你，我，爱，恨，小，大，猫，狗，鼠，</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，大小为</a:t>
            </a:r>
            <a:r>
              <a:rPr lang="en-US" altLang="zh-CN" sz="1200" dirty="0">
                <a:solidFill>
                  <a:schemeClr val="tx2"/>
                </a:solidFill>
                <a:latin typeface="微软雅黑" panose="020B0503020204020204" pitchFamily="34" charset="-122"/>
                <a:ea typeface="微软雅黑" panose="020B0503020204020204" pitchFamily="34" charset="-122"/>
              </a:rPr>
              <a:t>10</a:t>
            </a:r>
            <a:r>
              <a:rPr lang="zh-CN" altLang="en-US" sz="1200" dirty="0">
                <a:solidFill>
                  <a:schemeClr val="tx2"/>
                </a:solidFill>
                <a:latin typeface="微软雅黑" panose="020B0503020204020204" pitchFamily="34" charset="-122"/>
                <a:ea typeface="微软雅黑" panose="020B0503020204020204" pitchFamily="34" charset="-122"/>
              </a:rPr>
              <a:t>，于是</a:t>
            </a:r>
            <a:r>
              <a:rPr lang="en-US" altLang="zh-CN" sz="1200" dirty="0">
                <a:solidFill>
                  <a:schemeClr val="tx2"/>
                </a:solidFill>
                <a:latin typeface="微软雅黑" panose="020B0503020204020204" pitchFamily="34" charset="-122"/>
                <a:ea typeface="微软雅黑" panose="020B0503020204020204" pitchFamily="34" charset="-122"/>
              </a:rPr>
              <a:t>d=10</a:t>
            </a:r>
          </a:p>
        </p:txBody>
      </p:sp>
      <p:sp>
        <p:nvSpPr>
          <p:cNvPr id="20" name="右箭头 12">
            <a:extLst>
              <a:ext uri="{FF2B5EF4-FFF2-40B4-BE49-F238E27FC236}">
                <a16:creationId xmlns:a16="http://schemas.microsoft.com/office/drawing/2014/main" id="{41487DF6-4D29-D6B7-CC8C-3717BE97FA10}"/>
              </a:ext>
            </a:extLst>
          </p:cNvPr>
          <p:cNvSpPr/>
          <p:nvPr/>
        </p:nvSpPr>
        <p:spPr>
          <a:xfrm>
            <a:off x="9261384" y="4707527"/>
            <a:ext cx="325755" cy="149225"/>
          </a:xfrm>
          <a:prstGeom prst="rightArrow">
            <a:avLst>
              <a:gd name="adj1" fmla="val 38247"/>
              <a:gd name="adj2" fmla="val 72678"/>
            </a:avLst>
          </a:prstGeom>
          <a:solidFill>
            <a:sysClr val="window" lastClr="FFFFFF"/>
          </a:solidFill>
          <a:ln w="12700" cap="flat" cmpd="sng" algn="ctr">
            <a:solidFill>
              <a:schemeClr val="tx2"/>
            </a:solidFill>
            <a:prstDash val="solid"/>
            <a:miter lim="800000"/>
          </a:ln>
        </p:spPr>
        <p:txBody>
          <a:bodyPr rtlCol="0" anchor="ct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2992F11F-EE06-36BE-FB26-8D94D82B9A4C}"/>
              </a:ext>
            </a:extLst>
          </p:cNvPr>
          <p:cNvSpPr txBox="1"/>
          <p:nvPr/>
        </p:nvSpPr>
        <p:spPr>
          <a:xfrm>
            <a:off x="9625874" y="4339862"/>
            <a:ext cx="303530" cy="860425"/>
          </a:xfrm>
          <a:prstGeom prst="rect">
            <a:avLst/>
          </a:prstGeom>
          <a:noFill/>
        </p:spPr>
        <p:txBody>
          <a:bodyPr wrap="square" rtlCol="0" anchor="t">
            <a:spAutoFit/>
          </a:bodyPr>
          <a:lstStyle/>
          <a:p>
            <a:pPr indent="0" algn="ctr" fontAlgn="auto">
              <a:lnSpc>
                <a:spcPct val="125000"/>
              </a:lnSpc>
            </a:pPr>
            <a:r>
              <a:rPr lang="zh-CN" altLang="en-US" sz="1000">
                <a:solidFill>
                  <a:schemeClr val="tx2"/>
                </a:solidFill>
                <a:latin typeface="微软雅黑" panose="020B0503020204020204" pitchFamily="34" charset="-122"/>
                <a:ea typeface="微软雅黑" panose="020B0503020204020204" pitchFamily="34" charset="-122"/>
                <a:sym typeface="+mn-ea"/>
              </a:rPr>
              <a:t>爱</a:t>
            </a:r>
          </a:p>
          <a:p>
            <a:pPr indent="0" algn="ctr" fontAlgn="auto">
              <a:lnSpc>
                <a:spcPct val="125000"/>
              </a:lnSpc>
            </a:pPr>
            <a:r>
              <a:rPr lang="zh-CN" altLang="en-US" sz="1000">
                <a:solidFill>
                  <a:schemeClr val="tx2"/>
                </a:solidFill>
                <a:latin typeface="微软雅黑" panose="020B0503020204020204" pitchFamily="34" charset="-122"/>
                <a:ea typeface="微软雅黑" panose="020B0503020204020204" pitchFamily="34" charset="-122"/>
                <a:sym typeface="+mn-ea"/>
              </a:rPr>
              <a:t>小</a:t>
            </a:r>
          </a:p>
          <a:p>
            <a:pPr indent="0" algn="ctr" fontAlgn="auto">
              <a:lnSpc>
                <a:spcPct val="125000"/>
              </a:lnSpc>
            </a:pPr>
            <a:r>
              <a:rPr lang="zh-CN" altLang="en-US" sz="1000">
                <a:solidFill>
                  <a:schemeClr val="tx2"/>
                </a:solidFill>
                <a:latin typeface="微软雅黑" panose="020B0503020204020204" pitchFamily="34" charset="-122"/>
                <a:ea typeface="微软雅黑" panose="020B0503020204020204" pitchFamily="34" charset="-122"/>
                <a:sym typeface="+mn-ea"/>
              </a:rPr>
              <a:t>猫</a:t>
            </a:r>
          </a:p>
          <a:p>
            <a:pPr indent="0" algn="ctr" fontAlgn="auto">
              <a:lnSpc>
                <a:spcPct val="125000"/>
              </a:lnSpc>
            </a:pPr>
            <a:r>
              <a:rPr lang="zh-CN" altLang="en-US" sz="1000">
                <a:solidFill>
                  <a:schemeClr val="tx2"/>
                </a:solidFill>
                <a:latin typeface="微软雅黑" panose="020B0503020204020204" pitchFamily="34" charset="-122"/>
                <a:ea typeface="微软雅黑" panose="020B0503020204020204" pitchFamily="34" charset="-122"/>
                <a:sym typeface="+mn-ea"/>
              </a:rPr>
              <a:t>！</a:t>
            </a:r>
          </a:p>
        </p:txBody>
      </p:sp>
    </p:spTree>
    <p:extLst>
      <p:ext uri="{BB962C8B-B14F-4D97-AF65-F5344CB8AC3E}">
        <p14:creationId xmlns:p14="http://schemas.microsoft.com/office/powerpoint/2010/main" val="28725627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Transformer</a:t>
            </a:r>
            <a:r>
              <a:rPr lang="zh-CN" altLang="en-US" dirty="0"/>
              <a:t>：从</a:t>
            </a:r>
            <a:r>
              <a:rPr lang="en-US" altLang="zh-CN" dirty="0"/>
              <a:t>NLP</a:t>
            </a:r>
            <a:r>
              <a:rPr lang="zh-CN" altLang="en-US" dirty="0"/>
              <a:t>到图像识别</a:t>
            </a:r>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095" y="1736982"/>
            <a:ext cx="4842219" cy="3329025"/>
          </a:xfrm>
          <a:prstGeom prst="rect">
            <a:avLst/>
          </a:prstGeom>
        </p:spPr>
      </p:pic>
      <p:sp>
        <p:nvSpPr>
          <p:cNvPr id="2" name="文本框 1"/>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Alexey D. An image is worth 16x16 words: Transformers for image recognition at scale[J]. </a:t>
            </a:r>
            <a:r>
              <a:rPr lang="en-US" altLang="zh-CN" sz="1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arXiv</a:t>
            </a: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preprint </a:t>
            </a:r>
            <a:r>
              <a:rPr lang="en-US" altLang="zh-CN" sz="1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arXiv</a:t>
            </a: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2010.11929, 2020.</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9D1BB04-D225-8AEC-5BCF-0FDF29EB06FA}"/>
                  </a:ext>
                </a:extLst>
              </p:cNvPr>
              <p:cNvSpPr txBox="1"/>
              <p:nvPr/>
            </p:nvSpPr>
            <p:spPr>
              <a:xfrm>
                <a:off x="381000" y="1012121"/>
                <a:ext cx="6554095" cy="1428404"/>
              </a:xfrm>
              <a:prstGeom prst="rect">
                <a:avLst/>
              </a:prstGeom>
              <a:noFill/>
            </p:spPr>
            <p:txBody>
              <a:bodyPr wrap="square" rtlCol="0">
                <a:spAutoFit/>
              </a:bodyPr>
              <a:lstStyle/>
              <a:p>
                <a:pPr>
                  <a:lnSpc>
                    <a:spcPct val="150000"/>
                  </a:lnSpc>
                </a:pPr>
                <a:r>
                  <a:rPr lang="zh-CN" altLang="en-US" sz="2400" b="1" dirty="0">
                    <a:solidFill>
                      <a:schemeClr val="tx2"/>
                    </a:solidFill>
                    <a:latin typeface="微软雅黑" panose="020B0503020204020204" pitchFamily="34" charset="-122"/>
                    <a:ea typeface="微软雅黑" panose="020B0503020204020204" pitchFamily="34" charset="-122"/>
                  </a:rPr>
                  <a:t>图像 “</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”词？</a:t>
                </a:r>
                <a:endParaRPr lang="en-US" altLang="zh-CN" sz="2400" b="1"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dirty="0">
                    <a:solidFill>
                      <a:schemeClr val="tx2"/>
                    </a:solidFill>
                    <a:latin typeface="微软雅黑" panose="020B0503020204020204" pitchFamily="34" charset="-122"/>
                    <a:ea typeface="微软雅黑" panose="020B0503020204020204" pitchFamily="34" charset="-122"/>
                  </a:rPr>
                  <a:t>将图像分割为</a:t>
                </a:r>
                <a:r>
                  <a:rPr lang="en-US" altLang="zh-CN" dirty="0">
                    <a:solidFill>
                      <a:schemeClr val="tx2"/>
                    </a:solidFill>
                    <a:latin typeface="微软雅黑" panose="020B0503020204020204" pitchFamily="34" charset="-122"/>
                    <a:ea typeface="微软雅黑" panose="020B0503020204020204" pitchFamily="34" charset="-122"/>
                  </a:rPr>
                  <a:t>16</a:t>
                </a:r>
                <a14:m>
                  <m:oMath xmlns:m="http://schemas.openxmlformats.org/officeDocument/2006/math">
                    <m:r>
                      <a:rPr lang="en-US" altLang="zh-CN" b="0" i="1" smtClean="0">
                        <a:solidFill>
                          <a:schemeClr val="tx2"/>
                        </a:solidFill>
                        <a:latin typeface="Cambria Math" panose="02040503050406030204" pitchFamily="18" charset="0"/>
                        <a:ea typeface="微软雅黑" panose="020B0503020204020204" pitchFamily="34" charset="-122"/>
                      </a:rPr>
                      <m:t>×</m:t>
                    </m:r>
                  </m:oMath>
                </a14:m>
                <a:r>
                  <a:rPr lang="en-US" altLang="zh-CN" dirty="0">
                    <a:solidFill>
                      <a:schemeClr val="tx2"/>
                    </a:solidFill>
                    <a:latin typeface="微软雅黑" panose="020B0503020204020204" pitchFamily="34" charset="-122"/>
                    <a:ea typeface="微软雅黑" panose="020B0503020204020204" pitchFamily="34" charset="-122"/>
                  </a:rPr>
                  <a:t>16</a:t>
                </a:r>
                <a:r>
                  <a:rPr lang="zh-CN" altLang="en-US" dirty="0">
                    <a:solidFill>
                      <a:schemeClr val="tx2"/>
                    </a:solidFill>
                    <a:latin typeface="微软雅黑" panose="020B0503020204020204" pitchFamily="34" charset="-122"/>
                    <a:ea typeface="微软雅黑" panose="020B0503020204020204" pitchFamily="34" charset="-122"/>
                  </a:rPr>
                  <a:t>的</a:t>
                </a:r>
                <a:r>
                  <a:rPr lang="en-US" altLang="zh-CN" dirty="0">
                    <a:solidFill>
                      <a:schemeClr val="tx2"/>
                    </a:solidFill>
                    <a:latin typeface="微软雅黑" panose="020B0503020204020204" pitchFamily="34" charset="-122"/>
                    <a:ea typeface="微软雅黑" panose="020B0503020204020204" pitchFamily="34" charset="-122"/>
                  </a:rPr>
                  <a:t>patch</a:t>
                </a:r>
                <a:r>
                  <a:rPr lang="zh-CN" altLang="en-US" dirty="0">
                    <a:solidFill>
                      <a:schemeClr val="tx2"/>
                    </a:solidFill>
                    <a:latin typeface="微软雅黑" panose="020B0503020204020204" pitchFamily="34" charset="-122"/>
                    <a:ea typeface="微软雅黑" panose="020B0503020204020204" pitchFamily="34" charset="-122"/>
                  </a:rPr>
                  <a:t>，把这些</a:t>
                </a:r>
                <a:r>
                  <a:rPr lang="en-US" altLang="zh-CN" dirty="0">
                    <a:solidFill>
                      <a:schemeClr val="tx2"/>
                    </a:solidFill>
                    <a:latin typeface="微软雅黑" panose="020B0503020204020204" pitchFamily="34" charset="-122"/>
                    <a:ea typeface="微软雅黑" panose="020B0503020204020204" pitchFamily="34" charset="-122"/>
                  </a:rPr>
                  <a:t>patch</a:t>
                </a:r>
                <a:r>
                  <a:rPr lang="zh-CN" altLang="en-US" dirty="0">
                    <a:solidFill>
                      <a:schemeClr val="tx2"/>
                    </a:solidFill>
                    <a:latin typeface="微软雅黑" panose="020B0503020204020204" pitchFamily="34" charset="-122"/>
                    <a:ea typeface="微软雅黑" panose="020B0503020204020204" pitchFamily="34" charset="-122"/>
                  </a:rPr>
                  <a:t>视为词汇，再利用 </a:t>
                </a:r>
                <a:r>
                  <a:rPr lang="en-US" altLang="zh-CN" dirty="0">
                    <a:solidFill>
                      <a:schemeClr val="tx2"/>
                    </a:solidFill>
                    <a:latin typeface="微软雅黑" panose="020B0503020204020204" pitchFamily="34" charset="-122"/>
                    <a:ea typeface="微软雅黑" panose="020B0503020204020204" pitchFamily="34" charset="-122"/>
                  </a:rPr>
                  <a:t>Transformer </a:t>
                </a:r>
                <a:r>
                  <a:rPr lang="zh-CN" altLang="en-US" dirty="0">
                    <a:solidFill>
                      <a:schemeClr val="tx2"/>
                    </a:solidFill>
                    <a:latin typeface="微软雅黑" panose="020B0503020204020204" pitchFamily="34" charset="-122"/>
                    <a:ea typeface="微软雅黑" panose="020B0503020204020204" pitchFamily="34" charset="-122"/>
                  </a:rPr>
                  <a:t>架构来处理这些图像 “词”。</a:t>
                </a:r>
                <a:endParaRPr lang="en-US" altLang="zh-CN" dirty="0">
                  <a:solidFill>
                    <a:schemeClr val="tx2"/>
                  </a:solidFill>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C9D1BB04-D225-8AEC-5BCF-0FDF29EB06FA}"/>
                  </a:ext>
                </a:extLst>
              </p:cNvPr>
              <p:cNvSpPr txBox="1">
                <a:spLocks noRot="1" noChangeAspect="1" noMove="1" noResize="1" noEditPoints="1" noAdjustHandles="1" noChangeArrowheads="1" noChangeShapeType="1" noTextEdit="1"/>
              </p:cNvSpPr>
              <p:nvPr/>
            </p:nvSpPr>
            <p:spPr>
              <a:xfrm>
                <a:off x="381000" y="1012121"/>
                <a:ext cx="6554095" cy="1428404"/>
              </a:xfrm>
              <a:prstGeom prst="rect">
                <a:avLst/>
              </a:prstGeom>
              <a:blipFill>
                <a:blip r:embed="rId3"/>
                <a:stretch>
                  <a:fillRect l="-1488" r="-744" b="-5983"/>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61A4565-6676-167A-1B28-F6C759453F43}"/>
              </a:ext>
            </a:extLst>
          </p:cNvPr>
          <p:cNvSpPr txBox="1"/>
          <p:nvPr/>
        </p:nvSpPr>
        <p:spPr>
          <a:xfrm>
            <a:off x="1766007" y="5451752"/>
            <a:ext cx="3648396" cy="900246"/>
          </a:xfrm>
          <a:prstGeom prst="rect">
            <a:avLst/>
          </a:prstGeom>
          <a:noFill/>
        </p:spPr>
        <p:txBody>
          <a:bodyPr wrap="square" rtlCol="0">
            <a:spAutoFit/>
          </a:bodyPr>
          <a:lstStyle/>
          <a:p>
            <a:r>
              <a:rPr lang="en-US" altLang="zh-CN" sz="1050" dirty="0">
                <a:solidFill>
                  <a:schemeClr val="tx2"/>
                </a:solidFill>
                <a:latin typeface="微软雅黑" panose="020B0503020204020204" pitchFamily="34" charset="-122"/>
                <a:ea typeface="微软雅黑" panose="020B0503020204020204" pitchFamily="34" charset="-122"/>
              </a:rPr>
              <a:t>2020 </a:t>
            </a:r>
            <a:r>
              <a:rPr lang="zh-CN" altLang="en-US" sz="1050" dirty="0">
                <a:solidFill>
                  <a:schemeClr val="tx2"/>
                </a:solidFill>
                <a:latin typeface="微软雅黑" panose="020B0503020204020204" pitchFamily="34" charset="-122"/>
                <a:ea typeface="微软雅黑" panose="020B0503020204020204" pitchFamily="34" charset="-122"/>
              </a:rPr>
              <a:t>年 </a:t>
            </a:r>
            <a:r>
              <a:rPr lang="en-US" altLang="zh-CN" sz="1050" dirty="0">
                <a:solidFill>
                  <a:schemeClr val="tx2"/>
                </a:solidFill>
                <a:latin typeface="微软雅黑" panose="020B0503020204020204" pitchFamily="34" charset="-122"/>
                <a:ea typeface="微软雅黑" panose="020B0503020204020204" pitchFamily="34" charset="-122"/>
              </a:rPr>
              <a:t>10 </a:t>
            </a:r>
            <a:r>
              <a:rPr lang="zh-CN" altLang="en-US" sz="1050" dirty="0">
                <a:solidFill>
                  <a:schemeClr val="tx2"/>
                </a:solidFill>
                <a:latin typeface="微软雅黑" panose="020B0503020204020204" pitchFamily="34" charset="-122"/>
                <a:ea typeface="微软雅黑" panose="020B0503020204020204" pitchFamily="34" charset="-122"/>
              </a:rPr>
              <a:t>月，谷歌提出的 </a:t>
            </a:r>
            <a:r>
              <a:rPr lang="en-US" altLang="zh-CN" sz="1050" b="1" dirty="0">
                <a:solidFill>
                  <a:schemeClr val="tx2"/>
                </a:solidFill>
                <a:latin typeface="微软雅黑" panose="020B0503020204020204" pitchFamily="34" charset="-122"/>
                <a:ea typeface="微软雅黑" panose="020B0503020204020204" pitchFamily="34" charset="-122"/>
              </a:rPr>
              <a:t>Vision Transformer</a:t>
            </a:r>
            <a:r>
              <a:rPr lang="en-US" altLang="zh-CN" sz="1050" baseline="30000" dirty="0">
                <a:solidFill>
                  <a:schemeClr val="tx2"/>
                </a:solidFill>
                <a:latin typeface="微软雅黑" panose="020B0503020204020204" pitchFamily="34" charset="-122"/>
                <a:ea typeface="微软雅黑" panose="020B0503020204020204" pitchFamily="34" charset="-122"/>
              </a:rPr>
              <a:t> [1]</a:t>
            </a:r>
            <a:r>
              <a:rPr lang="en-US" altLang="zh-CN" sz="1050" b="1" dirty="0">
                <a:solidFill>
                  <a:schemeClr val="tx2"/>
                </a:solidFill>
                <a:latin typeface="微软雅黑" panose="020B0503020204020204" pitchFamily="34" charset="-122"/>
                <a:ea typeface="微软雅黑" panose="020B0503020204020204" pitchFamily="34" charset="-122"/>
              </a:rPr>
              <a:t> </a:t>
            </a:r>
            <a:r>
              <a:rPr lang="en-US" altLang="zh-CN" sz="1050" dirty="0">
                <a:solidFill>
                  <a:schemeClr val="tx2"/>
                </a:solidFill>
                <a:latin typeface="微软雅黑" panose="020B0503020204020204" pitchFamily="34" charset="-122"/>
                <a:ea typeface="微软雅黑" panose="020B0503020204020204" pitchFamily="34" charset="-122"/>
              </a:rPr>
              <a:t>(</a:t>
            </a:r>
            <a:r>
              <a:rPr lang="en-US" altLang="zh-CN" sz="1050" dirty="0" err="1">
                <a:solidFill>
                  <a:schemeClr val="tx2"/>
                </a:solidFill>
                <a:latin typeface="微软雅黑" panose="020B0503020204020204" pitchFamily="34" charset="-122"/>
                <a:ea typeface="微软雅黑" panose="020B0503020204020204" pitchFamily="34" charset="-122"/>
              </a:rPr>
              <a:t>ViT</a:t>
            </a:r>
            <a:r>
              <a:rPr lang="en-US" altLang="zh-CN" sz="1050" dirty="0">
                <a:solidFill>
                  <a:schemeClr val="tx2"/>
                </a:solidFill>
                <a:latin typeface="微软雅黑" panose="020B0503020204020204" pitchFamily="34" charset="-122"/>
                <a:ea typeface="微软雅黑" panose="020B0503020204020204" pitchFamily="34" charset="-122"/>
              </a:rPr>
              <a:t>)</a:t>
            </a:r>
            <a:r>
              <a:rPr lang="zh-CN" altLang="en-US" sz="1050" dirty="0">
                <a:solidFill>
                  <a:schemeClr val="tx2"/>
                </a:solidFill>
                <a:latin typeface="微软雅黑" panose="020B0503020204020204" pitchFamily="34" charset="-122"/>
                <a:ea typeface="微软雅黑" panose="020B0503020204020204" pitchFamily="34" charset="-122"/>
              </a:rPr>
              <a:t>，</a:t>
            </a:r>
            <a:r>
              <a:rPr lang="zh-CN" altLang="en-US" sz="1050" b="1" dirty="0">
                <a:solidFill>
                  <a:schemeClr val="tx2"/>
                </a:solidFill>
                <a:latin typeface="微软雅黑" panose="020B0503020204020204" pitchFamily="34" charset="-122"/>
                <a:ea typeface="微软雅黑" panose="020B0503020204020204" pitchFamily="34" charset="-122"/>
              </a:rPr>
              <a:t>不用卷积神经网络（</a:t>
            </a:r>
            <a:r>
              <a:rPr lang="en-US" altLang="zh-CN" sz="1050" b="1" dirty="0">
                <a:solidFill>
                  <a:schemeClr val="tx2"/>
                </a:solidFill>
                <a:latin typeface="微软雅黑" panose="020B0503020204020204" pitchFamily="34" charset="-122"/>
                <a:ea typeface="微软雅黑" panose="020B0503020204020204" pitchFamily="34" charset="-122"/>
              </a:rPr>
              <a:t>CNN</a:t>
            </a:r>
            <a:r>
              <a:rPr lang="zh-CN" altLang="en-US" sz="1050" b="1" dirty="0">
                <a:solidFill>
                  <a:schemeClr val="tx2"/>
                </a:solidFill>
                <a:latin typeface="微软雅黑" panose="020B0503020204020204" pitchFamily="34" charset="-122"/>
                <a:ea typeface="微软雅黑" panose="020B0503020204020204" pitchFamily="34" charset="-122"/>
              </a:rPr>
              <a:t>）</a:t>
            </a:r>
            <a:r>
              <a:rPr lang="zh-CN" altLang="en-US" sz="1050" dirty="0">
                <a:solidFill>
                  <a:schemeClr val="tx2"/>
                </a:solidFill>
                <a:latin typeface="微软雅黑" panose="020B0503020204020204" pitchFamily="34" charset="-122"/>
                <a:ea typeface="微软雅黑" panose="020B0503020204020204" pitchFamily="34" charset="-122"/>
              </a:rPr>
              <a:t>，可以直接用 </a:t>
            </a:r>
            <a:r>
              <a:rPr lang="en-US" altLang="zh-CN" sz="1050" dirty="0">
                <a:solidFill>
                  <a:schemeClr val="tx2"/>
                </a:solidFill>
                <a:latin typeface="微软雅黑" panose="020B0503020204020204" pitchFamily="34" charset="-122"/>
                <a:ea typeface="微软雅黑" panose="020B0503020204020204" pitchFamily="34" charset="-122"/>
              </a:rPr>
              <a:t>Transformer </a:t>
            </a:r>
            <a:r>
              <a:rPr lang="zh-CN" altLang="en-US" sz="1050" dirty="0">
                <a:solidFill>
                  <a:schemeClr val="tx2"/>
                </a:solidFill>
                <a:latin typeface="微软雅黑" panose="020B0503020204020204" pitchFamily="34" charset="-122"/>
                <a:ea typeface="微软雅黑" panose="020B0503020204020204" pitchFamily="34" charset="-122"/>
              </a:rPr>
              <a:t>对图像进行分类。</a:t>
            </a:r>
            <a:r>
              <a:rPr lang="en-US" altLang="zh-CN" sz="1050" dirty="0" err="1">
                <a:solidFill>
                  <a:schemeClr val="tx2"/>
                </a:solidFill>
                <a:latin typeface="微软雅黑" panose="020B0503020204020204" pitchFamily="34" charset="-122"/>
                <a:ea typeface="微软雅黑" panose="020B0503020204020204" pitchFamily="34" charset="-122"/>
              </a:rPr>
              <a:t>ViT</a:t>
            </a:r>
            <a:r>
              <a:rPr lang="zh-CN" altLang="en-US" sz="1050" dirty="0">
                <a:solidFill>
                  <a:schemeClr val="tx2"/>
                </a:solidFill>
                <a:latin typeface="微软雅黑" panose="020B0503020204020204" pitchFamily="34" charset="-122"/>
                <a:ea typeface="微软雅黑" panose="020B0503020204020204" pitchFamily="34" charset="-122"/>
              </a:rPr>
              <a:t>在预训练数据足够时，有超出</a:t>
            </a:r>
            <a:r>
              <a:rPr lang="en-US" altLang="zh-CN" sz="1050" dirty="0">
                <a:solidFill>
                  <a:schemeClr val="tx2"/>
                </a:solidFill>
                <a:latin typeface="微软雅黑" panose="020B0503020204020204" pitchFamily="34" charset="-122"/>
                <a:ea typeface="微软雅黑" panose="020B0503020204020204" pitchFamily="34" charset="-122"/>
              </a:rPr>
              <a:t>CNN</a:t>
            </a:r>
            <a:r>
              <a:rPr lang="zh-CN" altLang="en-US" sz="1050" dirty="0">
                <a:solidFill>
                  <a:schemeClr val="tx2"/>
                </a:solidFill>
                <a:latin typeface="微软雅黑" panose="020B0503020204020204" pitchFamily="34" charset="-122"/>
                <a:ea typeface="微软雅黑" panose="020B0503020204020204" pitchFamily="34" charset="-122"/>
              </a:rPr>
              <a:t>的表现。</a:t>
            </a:r>
          </a:p>
          <a:p>
            <a:endParaRPr lang="zh-CN" altLang="en-US" sz="1050" dirty="0">
              <a:solidFill>
                <a:schemeClr val="tx2"/>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E93F0609-F88B-F052-4B37-11B4E98F2658}"/>
              </a:ext>
            </a:extLst>
          </p:cNvPr>
          <p:cNvPicPr>
            <a:picLocks noChangeAspect="1"/>
          </p:cNvPicPr>
          <p:nvPr/>
        </p:nvPicPr>
        <p:blipFill>
          <a:blip r:embed="rId4"/>
          <a:stretch>
            <a:fillRect/>
          </a:stretch>
        </p:blipFill>
        <p:spPr>
          <a:xfrm>
            <a:off x="1591753" y="2690667"/>
            <a:ext cx="3989618" cy="2598001"/>
          </a:xfrm>
          <a:prstGeom prst="rect">
            <a:avLst/>
          </a:prstGeom>
        </p:spPr>
      </p:pic>
      <p:sp>
        <p:nvSpPr>
          <p:cNvPr id="5" name="文本框 4">
            <a:extLst>
              <a:ext uri="{FF2B5EF4-FFF2-40B4-BE49-F238E27FC236}">
                <a16:creationId xmlns:a16="http://schemas.microsoft.com/office/drawing/2014/main" id="{DC7A143C-0A1C-2510-E477-03D4066ECAD0}"/>
              </a:ext>
            </a:extLst>
          </p:cNvPr>
          <p:cNvSpPr txBox="1"/>
          <p:nvPr/>
        </p:nvSpPr>
        <p:spPr>
          <a:xfrm>
            <a:off x="6777599" y="5560035"/>
            <a:ext cx="5108546" cy="461665"/>
          </a:xfrm>
          <a:prstGeom prst="rect">
            <a:avLst/>
          </a:prstGeom>
          <a:noFill/>
        </p:spPr>
        <p:txBody>
          <a:bodyPr wrap="square">
            <a:spAutoFit/>
          </a:bodyPr>
          <a:lstStyle/>
          <a:p>
            <a:r>
              <a:rPr lang="en-US" altLang="zh-CN" sz="2400" b="1" dirty="0">
                <a:latin typeface="微软雅黑" panose="020B0503020204020204" pitchFamily="34" charset="-122"/>
                <a:ea typeface="微软雅黑" panose="020B0503020204020204" pitchFamily="34" charset="-122"/>
                <a:cs typeface="+mj-cs"/>
              </a:rPr>
              <a:t>An image is worth 16x16 words</a:t>
            </a:r>
            <a:r>
              <a:rPr lang="zh-CN" altLang="en-US" sz="2400" b="1" dirty="0">
                <a:latin typeface="微软雅黑" panose="020B0503020204020204" pitchFamily="34" charset="-122"/>
                <a:ea typeface="微软雅黑" panose="020B0503020204020204" pitchFamily="34" charset="-122"/>
                <a:cs typeface="+mj-cs"/>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3BC02-A92D-68A5-69FC-EEA98F18C1C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F998867-4B18-DD0D-4E24-2DAE084CA8D3}"/>
              </a:ext>
            </a:extLst>
          </p:cNvPr>
          <p:cNvSpPr>
            <a:spLocks noGrp="1"/>
          </p:cNvSpPr>
          <p:nvPr>
            <p:ph type="title"/>
          </p:nvPr>
        </p:nvSpPr>
        <p:spPr/>
        <p:txBody>
          <a:bodyPr/>
          <a:lstStyle/>
          <a:p>
            <a:pPr>
              <a:spcBef>
                <a:spcPts val="0"/>
              </a:spcBef>
              <a:buSzPct val="100000"/>
            </a:pP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自然语言处理任务 </a:t>
            </a:r>
            <a:r>
              <a:rPr lang="en-US" altLang="zh-CN" spc="60" dirty="0">
                <a:ln w="3175">
                  <a:noFill/>
                  <a:prstDash val="dash"/>
                </a:ln>
                <a:latin typeface="微软雅黑" panose="020B0503020204020204" charset="-122"/>
                <a:ea typeface="微软雅黑" panose="020B0503020204020204" charset="-122"/>
                <a:cs typeface="微软雅黑" panose="020B0503020204020204" charset="-122"/>
                <a:sym typeface="+mn-ea"/>
              </a:rPr>
              <a:t>IMDB </a:t>
            </a: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数据集介绍</a:t>
            </a:r>
          </a:p>
        </p:txBody>
      </p:sp>
      <p:sp>
        <p:nvSpPr>
          <p:cNvPr id="4" name="文本框 3">
            <a:extLst>
              <a:ext uri="{FF2B5EF4-FFF2-40B4-BE49-F238E27FC236}">
                <a16:creationId xmlns:a16="http://schemas.microsoft.com/office/drawing/2014/main" id="{88C4FB82-B459-EF6A-5FDC-91D7F77F2057}"/>
              </a:ext>
            </a:extLst>
          </p:cNvPr>
          <p:cNvSpPr txBox="1"/>
          <p:nvPr/>
        </p:nvSpPr>
        <p:spPr>
          <a:xfrm>
            <a:off x="3048000" y="3244334"/>
            <a:ext cx="6096000" cy="369332"/>
          </a:xfrm>
          <a:prstGeom prst="rect">
            <a:avLst/>
          </a:prstGeom>
          <a:noFill/>
        </p:spPr>
        <p:txBody>
          <a:bodyPr wrap="square">
            <a:spAutoFit/>
          </a:bodyPr>
          <a:lstStyle/>
          <a:p>
            <a:r>
              <a:rPr lang="en-US" altLang="zh-CN" b="0" i="0" dirty="0">
                <a:solidFill>
                  <a:srgbClr val="F9FAFB"/>
                </a:solidFill>
                <a:effectLst/>
                <a:latin typeface="quote-cjk-patch"/>
              </a:rPr>
              <a:t>MNIST </a:t>
            </a:r>
            <a:r>
              <a:rPr lang="zh-CN" altLang="en-US" b="0" i="0" dirty="0">
                <a:solidFill>
                  <a:srgbClr val="F9FAFB"/>
                </a:solidFill>
                <a:effectLst/>
                <a:latin typeface="quote-cjk-patch"/>
              </a:rPr>
              <a:t>是一个被广泛使用的手写数字图像数据集。</a:t>
            </a:r>
            <a:endParaRPr lang="zh-CN" altLang="en-US" dirty="0"/>
          </a:p>
        </p:txBody>
      </p:sp>
      <p:sp>
        <p:nvSpPr>
          <p:cNvPr id="5" name="文本框 4">
            <a:extLst>
              <a:ext uri="{FF2B5EF4-FFF2-40B4-BE49-F238E27FC236}">
                <a16:creationId xmlns:a16="http://schemas.microsoft.com/office/drawing/2014/main" id="{42AD89CF-E9B2-74FE-8D56-05642A7E7220}"/>
              </a:ext>
            </a:extLst>
          </p:cNvPr>
          <p:cNvSpPr txBox="1"/>
          <p:nvPr/>
        </p:nvSpPr>
        <p:spPr>
          <a:xfrm>
            <a:off x="380999" y="761979"/>
            <a:ext cx="11255830" cy="3782895"/>
          </a:xfrm>
          <a:prstGeom prst="rect">
            <a:avLst/>
          </a:prstGeom>
          <a:noFill/>
        </p:spPr>
        <p:txBody>
          <a:bodyPr wrap="square" rtlCol="0">
            <a:spAutoFit/>
          </a:bodyPr>
          <a:lstStyle/>
          <a:p>
            <a:pPr fontAlgn="auto">
              <a:lnSpc>
                <a:spcPct val="150000"/>
              </a:lnSpc>
            </a:pPr>
            <a:r>
              <a:rPr lang="zh-CN" altLang="en-US" dirty="0">
                <a:solidFill>
                  <a:schemeClr val="tx2"/>
                </a:solidFill>
                <a:latin typeface="微软雅黑" panose="020B0503020204020204" pitchFamily="34" charset="-122"/>
                <a:ea typeface="微软雅黑" panose="020B0503020204020204" pitchFamily="34" charset="-122"/>
              </a:rPr>
              <a:t>核心概览：一个用于情感分析（二分类）的经典自然语言处理数据集</a:t>
            </a:r>
          </a:p>
          <a:p>
            <a:pPr fontAlgn="auto">
              <a:lnSpc>
                <a:spcPct val="150000"/>
              </a:lnSpc>
            </a:pPr>
            <a:r>
              <a:rPr lang="zh-CN" altLang="en-US" dirty="0">
                <a:solidFill>
                  <a:schemeClr val="tx2"/>
                </a:solidFill>
                <a:latin typeface="微软雅黑" panose="020B0503020204020204" pitchFamily="34" charset="-122"/>
                <a:ea typeface="微软雅黑" panose="020B0503020204020204" pitchFamily="34" charset="-122"/>
              </a:rPr>
              <a:t>内容构成</a:t>
            </a:r>
          </a:p>
          <a:p>
            <a:pPr fontAlgn="auto">
              <a:lnSpc>
                <a:spcPct val="150000"/>
              </a:lnSpc>
            </a:pPr>
            <a:r>
              <a:rPr lang="zh-CN" altLang="en-US" dirty="0">
                <a:solidFill>
                  <a:schemeClr val="tx2"/>
                </a:solidFill>
                <a:latin typeface="微软雅黑" panose="020B0503020204020204" pitchFamily="34" charset="-122"/>
                <a:ea typeface="微软雅黑" panose="020B0503020204020204" pitchFamily="34" charset="-122"/>
              </a:rPr>
              <a:t>包含来自互联网电影数据库（</a:t>
            </a:r>
            <a:r>
              <a:rPr lang="en-US" altLang="zh-CN" dirty="0">
                <a:solidFill>
                  <a:schemeClr val="tx2"/>
                </a:solidFill>
                <a:latin typeface="微软雅黑" panose="020B0503020204020204" pitchFamily="34" charset="-122"/>
                <a:ea typeface="微软雅黑" panose="020B0503020204020204" pitchFamily="34" charset="-122"/>
              </a:rPr>
              <a:t>IMDb</a:t>
            </a:r>
            <a:r>
              <a:rPr lang="zh-CN" altLang="en-US" dirty="0">
                <a:solidFill>
                  <a:schemeClr val="tx2"/>
                </a:solidFill>
                <a:latin typeface="微软雅黑" panose="020B0503020204020204" pitchFamily="34" charset="-122"/>
                <a:ea typeface="微软雅黑" panose="020B0503020204020204" pitchFamily="34" charset="-122"/>
              </a:rPr>
              <a:t>）的 </a:t>
            </a:r>
            <a:r>
              <a:rPr lang="en-US" altLang="zh-CN" dirty="0">
                <a:solidFill>
                  <a:schemeClr val="tx2"/>
                </a:solidFill>
                <a:latin typeface="微软雅黑" panose="020B0503020204020204" pitchFamily="34" charset="-122"/>
                <a:ea typeface="微软雅黑" panose="020B0503020204020204" pitchFamily="34" charset="-122"/>
              </a:rPr>
              <a:t>50,000 </a:t>
            </a:r>
            <a:r>
              <a:rPr lang="zh-CN" altLang="en-US" dirty="0">
                <a:solidFill>
                  <a:schemeClr val="tx2"/>
                </a:solidFill>
                <a:latin typeface="微软雅黑" panose="020B0503020204020204" pitchFamily="34" charset="-122"/>
                <a:ea typeface="微软雅黑" panose="020B0503020204020204" pitchFamily="34" charset="-122"/>
              </a:rPr>
              <a:t>条高度极端的影评文本。</a:t>
            </a:r>
          </a:p>
          <a:p>
            <a:pPr fontAlgn="auto">
              <a:lnSpc>
                <a:spcPct val="150000"/>
              </a:lnSpc>
            </a:pPr>
            <a:r>
              <a:rPr lang="zh-CN" altLang="en-US" dirty="0">
                <a:solidFill>
                  <a:schemeClr val="tx2"/>
                </a:solidFill>
                <a:latin typeface="微软雅黑" panose="020B0503020204020204" pitchFamily="34" charset="-122"/>
                <a:ea typeface="微软雅黑" panose="020B0503020204020204" pitchFamily="34" charset="-122"/>
              </a:rPr>
              <a:t>其中 </a:t>
            </a:r>
            <a:r>
              <a:rPr lang="en-US" altLang="zh-CN" dirty="0">
                <a:solidFill>
                  <a:schemeClr val="tx2"/>
                </a:solidFill>
                <a:latin typeface="微软雅黑" panose="020B0503020204020204" pitchFamily="34" charset="-122"/>
                <a:ea typeface="微软雅黑" panose="020B0503020204020204" pitchFamily="34" charset="-122"/>
              </a:rPr>
              <a:t>25,000 </a:t>
            </a:r>
            <a:r>
              <a:rPr lang="zh-CN" altLang="en-US" dirty="0">
                <a:solidFill>
                  <a:schemeClr val="tx2"/>
                </a:solidFill>
                <a:latin typeface="微软雅黑" panose="020B0503020204020204" pitchFamily="34" charset="-122"/>
                <a:ea typeface="微软雅黑" panose="020B0503020204020204" pitchFamily="34" charset="-122"/>
              </a:rPr>
              <a:t>条用于训练，</a:t>
            </a:r>
            <a:r>
              <a:rPr lang="en-US" altLang="zh-CN" dirty="0">
                <a:solidFill>
                  <a:schemeClr val="tx2"/>
                </a:solidFill>
                <a:latin typeface="微软雅黑" panose="020B0503020204020204" pitchFamily="34" charset="-122"/>
                <a:ea typeface="微软雅黑" panose="020B0503020204020204" pitchFamily="34" charset="-122"/>
              </a:rPr>
              <a:t>25,000 </a:t>
            </a:r>
            <a:r>
              <a:rPr lang="zh-CN" altLang="en-US" dirty="0">
                <a:solidFill>
                  <a:schemeClr val="tx2"/>
                </a:solidFill>
                <a:latin typeface="微软雅黑" panose="020B0503020204020204" pitchFamily="34" charset="-122"/>
                <a:ea typeface="微软雅黑" panose="020B0503020204020204" pitchFamily="34" charset="-122"/>
              </a:rPr>
              <a:t>条用于测试，另外还有 </a:t>
            </a:r>
            <a:r>
              <a:rPr lang="en-US" altLang="zh-CN" dirty="0">
                <a:solidFill>
                  <a:schemeClr val="tx2"/>
                </a:solidFill>
                <a:latin typeface="微软雅黑" panose="020B0503020204020204" pitchFamily="34" charset="-122"/>
                <a:ea typeface="微软雅黑" panose="020B0503020204020204" pitchFamily="34" charset="-122"/>
              </a:rPr>
              <a:t>50,000 </a:t>
            </a:r>
            <a:r>
              <a:rPr lang="zh-CN" altLang="en-US" dirty="0">
                <a:solidFill>
                  <a:schemeClr val="tx2"/>
                </a:solidFill>
                <a:latin typeface="微软雅黑" panose="020B0503020204020204" pitchFamily="34" charset="-122"/>
                <a:ea typeface="微软雅黑" panose="020B0503020204020204" pitchFamily="34" charset="-122"/>
              </a:rPr>
              <a:t>条未标注的评论。</a:t>
            </a:r>
          </a:p>
          <a:p>
            <a:pPr fontAlgn="auto">
              <a:lnSpc>
                <a:spcPct val="150000"/>
              </a:lnSpc>
            </a:pPr>
            <a:r>
              <a:rPr lang="zh-CN" altLang="en-US" dirty="0">
                <a:solidFill>
                  <a:schemeClr val="tx2"/>
                </a:solidFill>
                <a:latin typeface="微软雅黑" panose="020B0503020204020204" pitchFamily="34" charset="-122"/>
                <a:ea typeface="微软雅黑" panose="020B0503020204020204" pitchFamily="34" charset="-122"/>
              </a:rPr>
              <a:t>每个集合（训练</a:t>
            </a:r>
            <a:r>
              <a:rPr lang="en-US" altLang="zh-CN" dirty="0">
                <a:solidFill>
                  <a:schemeClr val="tx2"/>
                </a:solidFill>
                <a:latin typeface="微软雅黑" panose="020B0503020204020204" pitchFamily="34" charset="-122"/>
                <a:ea typeface="微软雅黑" panose="020B0503020204020204" pitchFamily="34" charset="-122"/>
              </a:rPr>
              <a:t>/</a:t>
            </a:r>
            <a:r>
              <a:rPr lang="zh-CN" altLang="en-US" dirty="0">
                <a:solidFill>
                  <a:schemeClr val="tx2"/>
                </a:solidFill>
                <a:latin typeface="微软雅黑" panose="020B0503020204020204" pitchFamily="34" charset="-122"/>
                <a:ea typeface="微软雅黑" panose="020B0503020204020204" pitchFamily="34" charset="-122"/>
              </a:rPr>
              <a:t>测试）都包含 </a:t>
            </a:r>
            <a:r>
              <a:rPr lang="en-US" altLang="zh-CN" dirty="0">
                <a:solidFill>
                  <a:schemeClr val="tx2"/>
                </a:solidFill>
                <a:latin typeface="微软雅黑" panose="020B0503020204020204" pitchFamily="34" charset="-122"/>
                <a:ea typeface="微软雅黑" panose="020B0503020204020204" pitchFamily="34" charset="-122"/>
              </a:rPr>
              <a:t>50% </a:t>
            </a:r>
            <a:r>
              <a:rPr lang="zh-CN" altLang="en-US" dirty="0">
                <a:solidFill>
                  <a:schemeClr val="tx2"/>
                </a:solidFill>
                <a:latin typeface="微软雅黑" panose="020B0503020204020204" pitchFamily="34" charset="-122"/>
                <a:ea typeface="微软雅黑" panose="020B0503020204020204" pitchFamily="34" charset="-122"/>
              </a:rPr>
              <a:t>的正面评价和 </a:t>
            </a:r>
            <a:r>
              <a:rPr lang="en-US" altLang="zh-CN" dirty="0">
                <a:solidFill>
                  <a:schemeClr val="tx2"/>
                </a:solidFill>
                <a:latin typeface="微软雅黑" panose="020B0503020204020204" pitchFamily="34" charset="-122"/>
                <a:ea typeface="微软雅黑" panose="020B0503020204020204" pitchFamily="34" charset="-122"/>
              </a:rPr>
              <a:t>50% </a:t>
            </a:r>
            <a:r>
              <a:rPr lang="zh-CN" altLang="en-US" dirty="0">
                <a:solidFill>
                  <a:schemeClr val="tx2"/>
                </a:solidFill>
                <a:latin typeface="微软雅黑" panose="020B0503020204020204" pitchFamily="34" charset="-122"/>
                <a:ea typeface="微软雅黑" panose="020B0503020204020204" pitchFamily="34" charset="-122"/>
              </a:rPr>
              <a:t>的负面评价。</a:t>
            </a:r>
            <a:endParaRPr lang="en-US" altLang="zh-CN" dirty="0">
              <a:solidFill>
                <a:schemeClr val="tx2"/>
              </a:solidFill>
              <a:latin typeface="微软雅黑" panose="020B0503020204020204" pitchFamily="34" charset="-122"/>
              <a:ea typeface="微软雅黑" panose="020B0503020204020204" pitchFamily="34" charset="-122"/>
            </a:endParaRPr>
          </a:p>
          <a:p>
            <a:pPr fontAlgn="auto">
              <a:lnSpc>
                <a:spcPct val="150000"/>
              </a:lnSpc>
            </a:pPr>
            <a:r>
              <a:rPr lang="zh-CN" altLang="en-US" dirty="0">
                <a:solidFill>
                  <a:schemeClr val="tx2"/>
                </a:solidFill>
                <a:latin typeface="微软雅黑" panose="020B0503020204020204" pitchFamily="34" charset="-122"/>
                <a:ea typeface="微软雅黑" panose="020B0503020204020204" pitchFamily="34" charset="-122"/>
              </a:rPr>
              <a:t>分别使用传统的 </a:t>
            </a:r>
            <a:r>
              <a:rPr lang="en-US" altLang="zh-CN" dirty="0">
                <a:solidFill>
                  <a:schemeClr val="tx2"/>
                </a:solidFill>
                <a:latin typeface="微软雅黑" panose="020B0503020204020204" pitchFamily="34" charset="-122"/>
                <a:ea typeface="微软雅黑" panose="020B0503020204020204" pitchFamily="34" charset="-122"/>
              </a:rPr>
              <a:t>LSTM </a:t>
            </a:r>
            <a:r>
              <a:rPr lang="zh-CN" altLang="en-US" dirty="0">
                <a:solidFill>
                  <a:schemeClr val="tx2"/>
                </a:solidFill>
                <a:latin typeface="微软雅黑" panose="020B0503020204020204" pitchFamily="34" charset="-122"/>
                <a:ea typeface="微软雅黑" panose="020B0503020204020204" pitchFamily="34" charset="-122"/>
              </a:rPr>
              <a:t>模型和新兴的</a:t>
            </a:r>
            <a:r>
              <a:rPr lang="en-US" altLang="zh-CN" dirty="0">
                <a:solidFill>
                  <a:schemeClr val="tx2"/>
                </a:solidFill>
                <a:latin typeface="微软雅黑" panose="020B0503020204020204" pitchFamily="34" charset="-122"/>
                <a:ea typeface="微软雅黑" panose="020B0503020204020204" pitchFamily="34" charset="-122"/>
              </a:rPr>
              <a:t> Transformer </a:t>
            </a:r>
            <a:r>
              <a:rPr lang="zh-CN" altLang="en-US" dirty="0">
                <a:solidFill>
                  <a:schemeClr val="tx2"/>
                </a:solidFill>
                <a:latin typeface="微软雅黑" panose="020B0503020204020204" pitchFamily="34" charset="-122"/>
                <a:ea typeface="微软雅黑" panose="020B0503020204020204" pitchFamily="34" charset="-122"/>
              </a:rPr>
              <a:t>模型训练 </a:t>
            </a:r>
            <a:r>
              <a:rPr lang="en-US" altLang="zh-CN" dirty="0">
                <a:solidFill>
                  <a:schemeClr val="tx2"/>
                </a:solidFill>
                <a:latin typeface="微软雅黑" panose="020B0503020204020204" pitchFamily="34" charset="-122"/>
                <a:ea typeface="微软雅黑" panose="020B0503020204020204" pitchFamily="34" charset="-122"/>
              </a:rPr>
              <a:t>IMDB </a:t>
            </a:r>
            <a:r>
              <a:rPr lang="zh-CN" altLang="en-US" dirty="0">
                <a:solidFill>
                  <a:schemeClr val="tx2"/>
                </a:solidFill>
                <a:latin typeface="微软雅黑" panose="020B0503020204020204" pitchFamily="34" charset="-122"/>
                <a:ea typeface="微软雅黑" panose="020B0503020204020204" pitchFamily="34" charset="-122"/>
              </a:rPr>
              <a:t>数据集</a:t>
            </a:r>
            <a:r>
              <a:rPr lang="en-US" altLang="zh-CN" dirty="0">
                <a:solidFill>
                  <a:schemeClr val="tx2"/>
                </a:solidFill>
                <a:latin typeface="微软雅黑" panose="020B0503020204020204" pitchFamily="34" charset="-122"/>
                <a:ea typeface="微软雅黑" panose="020B0503020204020204" pitchFamily="34" charset="-122"/>
              </a:rPr>
              <a:t>: </a:t>
            </a:r>
            <a:r>
              <a:rPr lang="en-US" altLang="zh-CN" dirty="0">
                <a:hlinkClick r:id="rId2"/>
              </a:rPr>
              <a:t>LSTM+Transformers2 | Kaggle</a:t>
            </a:r>
            <a:endParaRPr lang="en-US" altLang="zh-CN" dirty="0">
              <a:solidFill>
                <a:schemeClr val="tx2"/>
              </a:solidFill>
              <a:latin typeface="微软雅黑" panose="020B0503020204020204" pitchFamily="34" charset="-122"/>
              <a:ea typeface="微软雅黑" panose="020B0503020204020204" pitchFamily="34" charset="-122"/>
            </a:endParaRPr>
          </a:p>
          <a:p>
            <a:pPr fontAlgn="auto">
              <a:lnSpc>
                <a:spcPct val="150000"/>
              </a:lnSpc>
            </a:pPr>
            <a:endParaRPr lang="en-US" altLang="zh-CN" dirty="0">
              <a:solidFill>
                <a:schemeClr val="tx2"/>
              </a:solidFill>
              <a:latin typeface="微软雅黑" panose="020B0503020204020204" pitchFamily="34" charset="-122"/>
              <a:ea typeface="微软雅黑" panose="020B0503020204020204" pitchFamily="34" charset="-122"/>
            </a:endParaRPr>
          </a:p>
          <a:p>
            <a:pPr fontAlgn="auto">
              <a:lnSpc>
                <a:spcPct val="150000"/>
              </a:lnSpc>
            </a:pPr>
            <a:endParaRPr lang="zh-CN" altLang="en-US" dirty="0">
              <a:solidFill>
                <a:schemeClr val="tx2"/>
              </a:solidFill>
              <a:latin typeface="微软雅黑" panose="020B0503020204020204" pitchFamily="34" charset="-122"/>
              <a:ea typeface="微软雅黑" panose="020B0503020204020204" pitchFamily="34" charset="-122"/>
            </a:endParaRPr>
          </a:p>
          <a:p>
            <a:pPr fontAlgn="auto">
              <a:lnSpc>
                <a:spcPct val="150000"/>
              </a:lnSpc>
            </a:pPr>
            <a:endParaRPr lang="en-US" altLang="zh-CN" dirty="0">
              <a:solidFill>
                <a:schemeClr val="tx2"/>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E4D34A8-DE2A-1FD2-FACC-4C1666F73F76}"/>
              </a:ext>
            </a:extLst>
          </p:cNvPr>
          <p:cNvPicPr>
            <a:picLocks noChangeAspect="1"/>
          </p:cNvPicPr>
          <p:nvPr/>
        </p:nvPicPr>
        <p:blipFill>
          <a:blip r:embed="rId3"/>
          <a:stretch>
            <a:fillRect/>
          </a:stretch>
        </p:blipFill>
        <p:spPr>
          <a:xfrm>
            <a:off x="2093018" y="3376450"/>
            <a:ext cx="7831792" cy="2896001"/>
          </a:xfrm>
          <a:prstGeom prst="rect">
            <a:avLst/>
          </a:prstGeom>
        </p:spPr>
      </p:pic>
    </p:spTree>
    <p:extLst>
      <p:ext uri="{BB962C8B-B14F-4D97-AF65-F5344CB8AC3E}">
        <p14:creationId xmlns:p14="http://schemas.microsoft.com/office/powerpoint/2010/main" val="37883553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Transformer</a:t>
            </a:r>
            <a:r>
              <a:rPr lang="zh-CN" altLang="en-US" dirty="0"/>
              <a:t>：从 </a:t>
            </a:r>
            <a:r>
              <a:rPr lang="en-US" altLang="zh-CN" dirty="0"/>
              <a:t>NLP </a:t>
            </a:r>
            <a:r>
              <a:rPr lang="zh-CN" altLang="en-US" dirty="0"/>
              <a:t>到蛋白质结构预测</a:t>
            </a:r>
          </a:p>
        </p:txBody>
      </p:sp>
      <p:grpSp>
        <p:nvGrpSpPr>
          <p:cNvPr id="9" name="组合 8">
            <a:extLst>
              <a:ext uri="{FF2B5EF4-FFF2-40B4-BE49-F238E27FC236}">
                <a16:creationId xmlns:a16="http://schemas.microsoft.com/office/drawing/2014/main" id="{9BDF341B-D9EA-AA7D-638C-52D7DA9796AF}"/>
              </a:ext>
            </a:extLst>
          </p:cNvPr>
          <p:cNvGrpSpPr/>
          <p:nvPr/>
        </p:nvGrpSpPr>
        <p:grpSpPr>
          <a:xfrm>
            <a:off x="7166517" y="1408964"/>
            <a:ext cx="4732456" cy="2932930"/>
            <a:chOff x="3201878" y="1090306"/>
            <a:chExt cx="7835488" cy="4468090"/>
          </a:xfrm>
        </p:grpSpPr>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201878" y="3408459"/>
              <a:ext cx="7835488" cy="2149937"/>
            </a:xfrm>
            <a:prstGeom prst="rect">
              <a:avLst/>
            </a:prstGeom>
          </p:spPr>
        </p:pic>
        <p:sp>
          <p:nvSpPr>
            <p:cNvPr id="4" name="矩形 3"/>
            <p:cNvSpPr/>
            <p:nvPr/>
          </p:nvSpPr>
          <p:spPr>
            <a:xfrm>
              <a:off x="4100404" y="3596592"/>
              <a:ext cx="656706" cy="843743"/>
            </a:xfrm>
            <a:prstGeom prst="rect">
              <a:avLst/>
            </a:prstGeom>
            <a:noFill/>
            <a:ln w="25400"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31724" y="1090306"/>
              <a:ext cx="5756564" cy="2098964"/>
            </a:xfrm>
            <a:prstGeom prst="rect">
              <a:avLst/>
            </a:prstGeom>
            <a:noFill/>
            <a:ln w="25400"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263475" y="1110891"/>
              <a:ext cx="5595966" cy="2057794"/>
            </a:xfrm>
            <a:prstGeom prst="rect">
              <a:avLst/>
            </a:prstGeom>
          </p:spPr>
        </p:pic>
        <p:cxnSp>
          <p:nvCxnSpPr>
            <p:cNvPr id="8" name="直接连接符 7"/>
            <p:cNvCxnSpPr/>
            <p:nvPr/>
          </p:nvCxnSpPr>
          <p:spPr>
            <a:xfrm flipH="1" flipV="1">
              <a:off x="3231724" y="3189270"/>
              <a:ext cx="868680" cy="40336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4757110" y="3189270"/>
              <a:ext cx="4189614" cy="40336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Jumper J, Evans R, </a:t>
            </a:r>
            <a:r>
              <a:rPr lang="en-US" altLang="zh-CN" sz="1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Pritzel</a:t>
            </a: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 et al. Highly accurate protein structure prediction with AlphaFold[J]. Nature, 2021, 596(7873): 583-589.</a:t>
            </a:r>
          </a:p>
        </p:txBody>
      </p:sp>
      <p:sp>
        <p:nvSpPr>
          <p:cNvPr id="7" name="文本框 6">
            <a:extLst>
              <a:ext uri="{FF2B5EF4-FFF2-40B4-BE49-F238E27FC236}">
                <a16:creationId xmlns:a16="http://schemas.microsoft.com/office/drawing/2014/main" id="{5D694974-E81F-63BB-A472-7F6F1E05D0F0}"/>
              </a:ext>
            </a:extLst>
          </p:cNvPr>
          <p:cNvSpPr txBox="1"/>
          <p:nvPr/>
        </p:nvSpPr>
        <p:spPr>
          <a:xfrm>
            <a:off x="381000" y="1012121"/>
            <a:ext cx="6554095" cy="4336893"/>
          </a:xfrm>
          <a:prstGeom prst="rect">
            <a:avLst/>
          </a:prstGeom>
          <a:noFill/>
        </p:spPr>
        <p:txBody>
          <a:bodyPr wrap="square" rtlCol="0">
            <a:spAutoFit/>
          </a:bodyPr>
          <a:lstStyle/>
          <a:p>
            <a:pPr>
              <a:lnSpc>
                <a:spcPct val="150000"/>
              </a:lnSpc>
            </a:pPr>
            <a:r>
              <a:rPr lang="zh-CN" altLang="en-US" sz="2400" b="1" dirty="0">
                <a:solidFill>
                  <a:schemeClr val="tx2"/>
                </a:solidFill>
                <a:latin typeface="微软雅黑" panose="020B0503020204020204" pitchFamily="34" charset="-122"/>
                <a:ea typeface="微软雅黑" panose="020B0503020204020204" pitchFamily="34" charset="-122"/>
              </a:rPr>
              <a:t>蛋白质 “</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”词？</a:t>
            </a:r>
            <a:endParaRPr lang="en-US" altLang="zh-CN" sz="2400" b="1"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dirty="0">
                <a:solidFill>
                  <a:schemeClr val="tx2"/>
                </a:solidFill>
                <a:latin typeface="微软雅黑" panose="020B0503020204020204" pitchFamily="34" charset="-122"/>
                <a:ea typeface="微软雅黑" panose="020B0503020204020204" pitchFamily="34" charset="-122"/>
              </a:rPr>
              <a:t>AlphaFold </a:t>
            </a:r>
            <a:r>
              <a:rPr lang="zh-CN" altLang="en-US" dirty="0">
                <a:solidFill>
                  <a:schemeClr val="tx2"/>
                </a:solidFill>
                <a:latin typeface="微软雅黑" panose="020B0503020204020204" pitchFamily="34" charset="-122"/>
                <a:ea typeface="微软雅黑" panose="020B0503020204020204" pitchFamily="34" charset="-122"/>
              </a:rPr>
              <a:t>利用深度学习和</a:t>
            </a:r>
            <a:r>
              <a:rPr lang="en-US" altLang="zh-CN" dirty="0">
                <a:solidFill>
                  <a:schemeClr val="tx2"/>
                </a:solidFill>
                <a:latin typeface="微软雅黑" panose="020B0503020204020204" pitchFamily="34" charset="-122"/>
                <a:ea typeface="微软雅黑" panose="020B0503020204020204" pitchFamily="34" charset="-122"/>
              </a:rPr>
              <a:t>Transformer</a:t>
            </a:r>
            <a:r>
              <a:rPr lang="zh-CN" altLang="en-US" dirty="0">
                <a:solidFill>
                  <a:schemeClr val="tx2"/>
                </a:solidFill>
                <a:latin typeface="微软雅黑" panose="020B0503020204020204" pitchFamily="34" charset="-122"/>
                <a:ea typeface="微软雅黑" panose="020B0503020204020204" pitchFamily="34" charset="-122"/>
              </a:rPr>
              <a:t>架构，整合氨基酸序列信息及蛋白质结构数据库知识，预测蛋白质结构。</a:t>
            </a:r>
            <a:endParaRPr lang="en-US" altLang="zh-CN"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dirty="0">
                <a:solidFill>
                  <a:schemeClr val="tx2"/>
                </a:solidFill>
                <a:latin typeface="微软雅黑" panose="020B0503020204020204" pitchFamily="34" charset="-122"/>
                <a:ea typeface="微软雅黑" panose="020B0503020204020204" pitchFamily="34" charset="-122"/>
              </a:rPr>
              <a:t>数据库如同 “语境”，帮助模型理解氨基酸间相互作用及折叠规律。</a:t>
            </a:r>
            <a:endParaRPr lang="en-US" altLang="zh-CN"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endParaRPr lang="en-US" altLang="zh-CN" dirty="0">
              <a:solidFill>
                <a:schemeClr val="tx2"/>
              </a:solidFill>
              <a:latin typeface="微软雅黑" panose="020B0503020204020204" pitchFamily="34" charset="-122"/>
              <a:ea typeface="微软雅黑" panose="020B0503020204020204" pitchFamily="34" charset="-122"/>
            </a:endParaRPr>
          </a:p>
          <a:p>
            <a:pPr>
              <a:lnSpc>
                <a:spcPct val="150000"/>
              </a:lnSpc>
            </a:pPr>
            <a:r>
              <a:rPr lang="en-US" altLang="zh-CN" sz="1600" b="0" i="0" dirty="0">
                <a:solidFill>
                  <a:schemeClr val="tx2"/>
                </a:solidFill>
                <a:effectLst/>
                <a:latin typeface="微软雅黑" panose="020B0503020204020204" pitchFamily="34" charset="-122"/>
                <a:ea typeface="微软雅黑" panose="020B0503020204020204" pitchFamily="34" charset="-122"/>
              </a:rPr>
              <a:t>AlphaFold </a:t>
            </a:r>
            <a:r>
              <a:rPr lang="zh-CN" altLang="en-US" sz="1600" b="0" i="0" dirty="0">
                <a:solidFill>
                  <a:schemeClr val="tx2"/>
                </a:solidFill>
                <a:effectLst/>
                <a:latin typeface="微软雅黑" panose="020B0503020204020204" pitchFamily="34" charset="-122"/>
                <a:ea typeface="微软雅黑" panose="020B0503020204020204" pitchFamily="34" charset="-122"/>
              </a:rPr>
              <a:t>由</a:t>
            </a:r>
            <a:r>
              <a:rPr lang="en-US" altLang="zh-CN" sz="1600" b="0" i="0" dirty="0">
                <a:solidFill>
                  <a:schemeClr val="tx2"/>
                </a:solidFill>
                <a:effectLst/>
                <a:latin typeface="微软雅黑" panose="020B0503020204020204" pitchFamily="34" charset="-122"/>
                <a:ea typeface="微软雅黑" panose="020B0503020204020204" pitchFamily="34" charset="-122"/>
              </a:rPr>
              <a:t>DeepMind </a:t>
            </a:r>
            <a:r>
              <a:rPr lang="zh-CN" altLang="en-US" sz="1600" b="0" i="0" dirty="0">
                <a:solidFill>
                  <a:schemeClr val="tx2"/>
                </a:solidFill>
                <a:effectLst/>
                <a:latin typeface="微软雅黑" panose="020B0503020204020204" pitchFamily="34" charset="-122"/>
                <a:ea typeface="微软雅黑" panose="020B0503020204020204" pitchFamily="34" charset="-122"/>
              </a:rPr>
              <a:t>研发。在“蛋白质结构预测奥运会” </a:t>
            </a:r>
            <a:r>
              <a:rPr lang="en-US" altLang="zh-CN" sz="1600" b="0" i="0" dirty="0">
                <a:solidFill>
                  <a:schemeClr val="tx2"/>
                </a:solidFill>
                <a:effectLst/>
                <a:latin typeface="微软雅黑" panose="020B0503020204020204" pitchFamily="34" charset="-122"/>
                <a:ea typeface="微软雅黑" panose="020B0503020204020204" pitchFamily="34" charset="-122"/>
              </a:rPr>
              <a:t>CASP </a:t>
            </a:r>
            <a:r>
              <a:rPr lang="zh-CN" altLang="en-US" sz="1600" b="0" i="0" dirty="0">
                <a:solidFill>
                  <a:schemeClr val="tx2"/>
                </a:solidFill>
                <a:effectLst/>
                <a:latin typeface="微软雅黑" panose="020B0503020204020204" pitchFamily="34" charset="-122"/>
                <a:ea typeface="微软雅黑" panose="020B0503020204020204" pitchFamily="34" charset="-122"/>
              </a:rPr>
              <a:t>比赛中，</a:t>
            </a:r>
            <a:r>
              <a:rPr lang="en-US" altLang="zh-CN" sz="1600" b="0" i="0" dirty="0">
                <a:solidFill>
                  <a:schemeClr val="tx2"/>
                </a:solidFill>
                <a:effectLst/>
                <a:latin typeface="微软雅黑" panose="020B0503020204020204" pitchFamily="34" charset="-122"/>
                <a:ea typeface="微软雅黑" panose="020B0503020204020204" pitchFamily="34" charset="-122"/>
              </a:rPr>
              <a:t>AlphaFold </a:t>
            </a:r>
            <a:r>
              <a:rPr lang="zh-CN" altLang="en-US" sz="1600" b="0" i="0" dirty="0">
                <a:solidFill>
                  <a:schemeClr val="tx2"/>
                </a:solidFill>
                <a:effectLst/>
                <a:latin typeface="微软雅黑" panose="020B0503020204020204" pitchFamily="34" charset="-122"/>
                <a:ea typeface="微软雅黑" panose="020B0503020204020204" pitchFamily="34" charset="-122"/>
              </a:rPr>
              <a:t>预测出 </a:t>
            </a:r>
            <a:r>
              <a:rPr lang="en-US" altLang="zh-CN" sz="1600" b="0" i="0" dirty="0">
                <a:solidFill>
                  <a:schemeClr val="tx2"/>
                </a:solidFill>
                <a:effectLst/>
                <a:latin typeface="微软雅黑" panose="020B0503020204020204" pitchFamily="34" charset="-122"/>
                <a:ea typeface="微软雅黑" panose="020B0503020204020204" pitchFamily="34" charset="-122"/>
              </a:rPr>
              <a:t>43 </a:t>
            </a:r>
            <a:r>
              <a:rPr lang="zh-CN" altLang="en-US" sz="1600" b="0" i="0" dirty="0">
                <a:solidFill>
                  <a:schemeClr val="tx2"/>
                </a:solidFill>
                <a:effectLst/>
                <a:latin typeface="微软雅黑" panose="020B0503020204020204" pitchFamily="34" charset="-122"/>
                <a:ea typeface="微软雅黑" panose="020B0503020204020204" pitchFamily="34" charset="-122"/>
              </a:rPr>
              <a:t>种蛋白质中 </a:t>
            </a:r>
            <a:r>
              <a:rPr lang="en-US" altLang="zh-CN" sz="1600" b="0" i="0" dirty="0">
                <a:solidFill>
                  <a:schemeClr val="tx2"/>
                </a:solidFill>
                <a:effectLst/>
                <a:latin typeface="微软雅黑" panose="020B0503020204020204" pitchFamily="34" charset="-122"/>
                <a:ea typeface="微软雅黑" panose="020B0503020204020204" pitchFamily="34" charset="-122"/>
              </a:rPr>
              <a:t>25 </a:t>
            </a:r>
            <a:r>
              <a:rPr lang="zh-CN" altLang="en-US" sz="1600" b="0" i="0" dirty="0">
                <a:solidFill>
                  <a:schemeClr val="tx2"/>
                </a:solidFill>
                <a:effectLst/>
                <a:latin typeface="微软雅黑" panose="020B0503020204020204" pitchFamily="34" charset="-122"/>
                <a:ea typeface="微软雅黑" panose="020B0503020204020204" pitchFamily="34" charset="-122"/>
              </a:rPr>
              <a:t>种蛋白质的最精确结构，而第二名仅预测出 </a:t>
            </a:r>
            <a:r>
              <a:rPr lang="en-US" altLang="zh-CN" sz="1600" b="0" i="0" dirty="0">
                <a:solidFill>
                  <a:schemeClr val="tx2"/>
                </a:solidFill>
                <a:effectLst/>
                <a:latin typeface="微软雅黑" panose="020B0503020204020204" pitchFamily="34" charset="-122"/>
                <a:ea typeface="微软雅黑" panose="020B0503020204020204" pitchFamily="34" charset="-122"/>
              </a:rPr>
              <a:t>3 </a:t>
            </a:r>
            <a:r>
              <a:rPr lang="zh-CN" altLang="en-US" sz="1600" b="0" i="0" dirty="0">
                <a:solidFill>
                  <a:schemeClr val="tx2"/>
                </a:solidFill>
                <a:effectLst/>
                <a:latin typeface="微软雅黑" panose="020B0503020204020204" pitchFamily="34" charset="-122"/>
                <a:ea typeface="微软雅黑" panose="020B0503020204020204" pitchFamily="34" charset="-122"/>
              </a:rPr>
              <a:t>种。</a:t>
            </a:r>
            <a:endParaRPr lang="zh-CN" altLang="en-US" sz="1600" dirty="0">
              <a:solidFill>
                <a:schemeClr val="tx2"/>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E98FE73-7815-8695-6833-D9606D5B5E9A}"/>
              </a:ext>
            </a:extLst>
          </p:cNvPr>
          <p:cNvSpPr txBox="1"/>
          <p:nvPr/>
        </p:nvSpPr>
        <p:spPr>
          <a:xfrm>
            <a:off x="7244560" y="4610964"/>
            <a:ext cx="4626942" cy="253916"/>
          </a:xfrm>
          <a:prstGeom prst="rect">
            <a:avLst/>
          </a:prstGeom>
          <a:noFill/>
        </p:spPr>
        <p:txBody>
          <a:bodyPr wrap="square" rtlCol="0">
            <a:spAutoFit/>
          </a:bodyPr>
          <a:lstStyle/>
          <a:p>
            <a:pPr algn="ctr"/>
            <a:r>
              <a:rPr lang="en-US" altLang="zh-CN" sz="1050" dirty="0">
                <a:solidFill>
                  <a:schemeClr val="tx2"/>
                </a:solidFill>
                <a:latin typeface="微软雅黑" panose="020B0503020204020204" pitchFamily="34" charset="-122"/>
                <a:ea typeface="微软雅黑" panose="020B0503020204020204" pitchFamily="34" charset="-122"/>
              </a:rPr>
              <a:t>AlphaFold</a:t>
            </a:r>
            <a:r>
              <a:rPr lang="zh-CN" altLang="en-US" sz="1050" dirty="0">
                <a:solidFill>
                  <a:schemeClr val="tx2"/>
                </a:solidFill>
                <a:latin typeface="微软雅黑" panose="020B0503020204020204" pitchFamily="34" charset="-122"/>
                <a:ea typeface="微软雅黑" panose="020B0503020204020204" pitchFamily="34" charset="-122"/>
              </a:rPr>
              <a:t>框架中的</a:t>
            </a:r>
            <a:r>
              <a:rPr lang="en-US" altLang="zh-CN" sz="1050" dirty="0">
                <a:solidFill>
                  <a:schemeClr val="tx2"/>
                </a:solidFill>
                <a:latin typeface="微软雅黑" panose="020B0503020204020204" pitchFamily="34" charset="-122"/>
                <a:ea typeface="微软雅黑" panose="020B0503020204020204" pitchFamily="34" charset="-122"/>
              </a:rPr>
              <a:t>Attention</a:t>
            </a:r>
            <a:endParaRPr lang="zh-CN" altLang="en-US" sz="105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“万能“</a:t>
            </a:r>
            <a:r>
              <a:rPr lang="en-US" altLang="zh-CN" dirty="0"/>
              <a:t>Transformer</a:t>
            </a:r>
            <a:endParaRPr lang="zh-CN" altLang="en-US" dirty="0"/>
          </a:p>
        </p:txBody>
      </p:sp>
      <p:pic>
        <p:nvPicPr>
          <p:cNvPr id="3074" name="Picture 2" descr="Transformer models: an introduction and catalog — 2023 Edition - A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421" y="1882833"/>
            <a:ext cx="7809157" cy="378561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4859829" y="5720690"/>
            <a:ext cx="2563436" cy="307777"/>
          </a:xfrm>
          <a:prstGeom prst="rect">
            <a:avLst/>
          </a:prstGeom>
          <a:noFill/>
        </p:spPr>
        <p:txBody>
          <a:bodyPr wrap="square">
            <a:spAutoFit/>
          </a:bodyPr>
          <a:lstStyle/>
          <a:p>
            <a:r>
              <a:rPr lang="zh-CN" altLang="en-US" sz="1400" b="0" i="0" dirty="0">
                <a:solidFill>
                  <a:srgbClr val="424242"/>
                </a:solidFill>
                <a:effectLst/>
                <a:latin typeface="微软雅黑" panose="020B0503020204020204" pitchFamily="34" charset="-122"/>
                <a:ea typeface="微软雅黑" panose="020B0503020204020204" pitchFamily="34" charset="-122"/>
              </a:rPr>
              <a:t>基于 </a:t>
            </a:r>
            <a:r>
              <a:rPr lang="en-US" altLang="zh-CN" sz="1400" b="0" i="0" dirty="0">
                <a:solidFill>
                  <a:srgbClr val="424242"/>
                </a:solidFill>
                <a:effectLst/>
                <a:latin typeface="微软雅黑" panose="020B0503020204020204" pitchFamily="34" charset="-122"/>
                <a:ea typeface="微软雅黑" panose="020B0503020204020204" pitchFamily="34" charset="-122"/>
              </a:rPr>
              <a:t>Transformer </a:t>
            </a:r>
            <a:r>
              <a:rPr lang="zh-CN" altLang="en-US" sz="1400" b="0" i="0" dirty="0">
                <a:solidFill>
                  <a:srgbClr val="424242"/>
                </a:solidFill>
                <a:effectLst/>
                <a:latin typeface="微软雅黑" panose="020B0503020204020204" pitchFamily="34" charset="-122"/>
                <a:ea typeface="微软雅黑" panose="020B0503020204020204" pitchFamily="34" charset="-122"/>
              </a:rPr>
              <a:t>诞生的模型</a:t>
            </a:r>
            <a:endParaRPr lang="zh-CN" altLang="en-US" sz="1400" dirty="0"/>
          </a:p>
        </p:txBody>
      </p:sp>
      <p:sp>
        <p:nvSpPr>
          <p:cNvPr id="13" name="文本框 12"/>
          <p:cNvSpPr txBox="1"/>
          <p:nvPr/>
        </p:nvSpPr>
        <p:spPr>
          <a:xfrm>
            <a:off x="647526" y="991129"/>
            <a:ext cx="10896945" cy="662554"/>
          </a:xfrm>
          <a:prstGeom prst="rect">
            <a:avLst/>
          </a:prstGeom>
          <a:noFill/>
        </p:spPr>
        <p:txBody>
          <a:bodyPr wrap="square">
            <a:spAutoFit/>
          </a:bodyPr>
          <a:lstStyle/>
          <a:p>
            <a:pPr algn="ctr">
              <a:lnSpc>
                <a:spcPct val="150000"/>
              </a:lnSpc>
            </a:pPr>
            <a:r>
              <a:rPr lang="zh-CN" altLang="en-US" sz="2800" b="1" dirty="0">
                <a:solidFill>
                  <a:schemeClr val="tx2"/>
                </a:solidFill>
                <a:latin typeface="微软雅黑" panose="020B0503020204020204" pitchFamily="34" charset="-122"/>
                <a:ea typeface="微软雅黑" panose="020B0503020204020204" pitchFamily="34" charset="-122"/>
              </a:rPr>
              <a:t>？ “</a:t>
            </a:r>
            <a:r>
              <a:rPr lang="en-US" altLang="zh-CN" sz="2800" b="1" dirty="0">
                <a:solidFill>
                  <a:schemeClr val="tx2"/>
                </a:solidFill>
                <a:latin typeface="微软雅黑" panose="020B0503020204020204" pitchFamily="34" charset="-122"/>
                <a:ea typeface="微软雅黑" panose="020B0503020204020204" pitchFamily="34" charset="-122"/>
              </a:rPr>
              <a:t>=</a:t>
            </a:r>
            <a:r>
              <a:rPr lang="zh-CN" altLang="en-US" sz="2800" b="1" dirty="0">
                <a:solidFill>
                  <a:schemeClr val="tx2"/>
                </a:solidFill>
                <a:latin typeface="微软雅黑" panose="020B0503020204020204" pitchFamily="34" charset="-122"/>
                <a:ea typeface="微软雅黑" panose="020B0503020204020204" pitchFamily="34" charset="-122"/>
              </a:rPr>
              <a:t>”词</a:t>
            </a:r>
            <a:endParaRPr lang="en-US" altLang="zh-CN" sz="2800" b="1" dirty="0">
              <a:solidFill>
                <a:schemeClr val="tx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6998" y="6351998"/>
            <a:ext cx="10665179" cy="377283"/>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“Transformer models: an introduction and catalog.” ,</a:t>
            </a:r>
            <a:r>
              <a:rPr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https://amatria.in/blog/transformer-models-an-introduction-and-catalog-2d1e9039f376/.</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6532-8CF8-7CC8-893D-9054884D2D4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00B6109-743A-33C4-A287-7A1E05E72C7C}"/>
              </a:ext>
            </a:extLst>
          </p:cNvPr>
          <p:cNvSpPr>
            <a:spLocks noGrp="1"/>
          </p:cNvSpPr>
          <p:nvPr>
            <p:ph type="title"/>
          </p:nvPr>
        </p:nvSpPr>
        <p:spPr/>
        <p:txBody>
          <a:bodyPr/>
          <a:lstStyle/>
          <a:p>
            <a:pPr>
              <a:spcBef>
                <a:spcPts val="0"/>
              </a:spcBef>
              <a:buSzPct val="100000"/>
            </a:pP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代码简介</a:t>
            </a:r>
          </a:p>
        </p:txBody>
      </p:sp>
      <p:sp>
        <p:nvSpPr>
          <p:cNvPr id="2" name="文本框 1">
            <a:extLst>
              <a:ext uri="{FF2B5EF4-FFF2-40B4-BE49-F238E27FC236}">
                <a16:creationId xmlns:a16="http://schemas.microsoft.com/office/drawing/2014/main" id="{114D424B-660C-2D83-3B83-7BA94B7C3A4D}"/>
              </a:ext>
            </a:extLst>
          </p:cNvPr>
          <p:cNvSpPr txBox="1"/>
          <p:nvPr/>
        </p:nvSpPr>
        <p:spPr>
          <a:xfrm>
            <a:off x="380999" y="1012121"/>
            <a:ext cx="11255830" cy="4654608"/>
          </a:xfrm>
          <a:prstGeom prst="rect">
            <a:avLst/>
          </a:prstGeom>
          <a:noFill/>
        </p:spPr>
        <p:txBody>
          <a:bodyPr wrap="square" rtlCol="0">
            <a:spAutoFit/>
          </a:bodyPr>
          <a:lstStyle/>
          <a:p>
            <a:pPr fontAlgn="auto">
              <a:lnSpc>
                <a:spcPct val="150000"/>
              </a:lnSpc>
            </a:pPr>
            <a:endParaRPr lang="en-US" altLang="zh-CN" sz="2000" dirty="0">
              <a:hlinkClick r:id="rId2"/>
            </a:endParaRPr>
          </a:p>
          <a:p>
            <a:pPr fontAlgn="auto">
              <a:lnSpc>
                <a:spcPct val="150000"/>
              </a:lnSpc>
            </a:pPr>
            <a:endParaRPr lang="en-US" altLang="zh-CN" sz="2000" dirty="0">
              <a:hlinkClick r:id="rId2"/>
            </a:endParaRPr>
          </a:p>
          <a:p>
            <a:pPr fontAlgn="auto">
              <a:lnSpc>
                <a:spcPct val="150000"/>
              </a:lnSpc>
            </a:pPr>
            <a:endParaRPr lang="en-US" altLang="zh-CN" sz="2000" dirty="0">
              <a:hlinkClick r:id="rId2"/>
            </a:endParaRPr>
          </a:p>
          <a:p>
            <a:pPr fontAlgn="auto">
              <a:lnSpc>
                <a:spcPct val="150000"/>
              </a:lnSpc>
            </a:pPr>
            <a:endParaRPr lang="en-US" altLang="zh-CN" sz="2000" dirty="0">
              <a:hlinkClick r:id="rId2"/>
            </a:endParaRPr>
          </a:p>
          <a:p>
            <a:pPr fontAlgn="auto">
              <a:lnSpc>
                <a:spcPct val="150000"/>
              </a:lnSpc>
            </a:pPr>
            <a:endParaRPr lang="en-US" altLang="zh-CN" sz="2000" dirty="0">
              <a:hlinkClick r:id="rId2"/>
            </a:endParaRPr>
          </a:p>
          <a:p>
            <a:pPr fontAlgn="auto">
              <a:lnSpc>
                <a:spcPct val="150000"/>
              </a:lnSpc>
            </a:pPr>
            <a:r>
              <a:rPr lang="en-US" altLang="zh-CN" sz="2000" dirty="0">
                <a:hlinkClick r:id="rId2"/>
              </a:rPr>
              <a:t>MNIST_AND_MLP2 | Kaggle</a:t>
            </a:r>
            <a:endParaRPr lang="en-US" altLang="zh-CN" sz="2000" dirty="0"/>
          </a:p>
          <a:p>
            <a:pPr fontAlgn="auto">
              <a:lnSpc>
                <a:spcPct val="150000"/>
              </a:lnSpc>
            </a:pPr>
            <a:r>
              <a:rPr lang="zh-CN" altLang="en-US" sz="2000" dirty="0">
                <a:solidFill>
                  <a:schemeClr val="tx2"/>
                </a:solidFill>
                <a:latin typeface="微软雅黑" panose="020B0503020204020204" pitchFamily="34" charset="-122"/>
                <a:ea typeface="微软雅黑" panose="020B0503020204020204" pitchFamily="34" charset="-122"/>
              </a:rPr>
              <a:t>这个 </a:t>
            </a:r>
            <a:r>
              <a:rPr lang="en-US" altLang="zh-CN" sz="2000" dirty="0">
                <a:solidFill>
                  <a:schemeClr val="tx2"/>
                </a:solidFill>
                <a:latin typeface="微软雅黑" panose="020B0503020204020204" pitchFamily="34" charset="-122"/>
                <a:ea typeface="微软雅黑" panose="020B0503020204020204" pitchFamily="34" charset="-122"/>
              </a:rPr>
              <a:t>competition </a:t>
            </a:r>
            <a:r>
              <a:rPr lang="zh-CN" altLang="en-US" sz="2000" dirty="0">
                <a:solidFill>
                  <a:schemeClr val="tx2"/>
                </a:solidFill>
                <a:latin typeface="微软雅黑" panose="020B0503020204020204" pitchFamily="34" charset="-122"/>
                <a:ea typeface="微软雅黑" panose="020B0503020204020204" pitchFamily="34" charset="-122"/>
              </a:rPr>
              <a:t>实现了：</a:t>
            </a:r>
            <a:endParaRPr lang="en-US" altLang="zh-CN" sz="2000" dirty="0">
              <a:solidFill>
                <a:schemeClr val="tx2"/>
              </a:solidFill>
              <a:latin typeface="微软雅黑" panose="020B0503020204020204" pitchFamily="34" charset="-122"/>
              <a:ea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dirty="0">
                <a:solidFill>
                  <a:schemeClr val="tx2"/>
                </a:solidFill>
                <a:latin typeface="微软雅黑" panose="020B0503020204020204" pitchFamily="34" charset="-122"/>
                <a:ea typeface="微软雅黑" panose="020B0503020204020204" pitchFamily="34" charset="-122"/>
              </a:rPr>
              <a:t>读取加载 </a:t>
            </a:r>
            <a:r>
              <a:rPr lang="en-US" altLang="zh-CN" sz="2000" dirty="0">
                <a:solidFill>
                  <a:schemeClr val="tx2"/>
                </a:solidFill>
                <a:latin typeface="微软雅黑" panose="020B0503020204020204" pitchFamily="34" charset="-122"/>
                <a:ea typeface="微软雅黑" panose="020B0503020204020204" pitchFamily="34" charset="-122"/>
              </a:rPr>
              <a:t>MNIST </a:t>
            </a:r>
            <a:r>
              <a:rPr lang="zh-CN" altLang="en-US" sz="2000" dirty="0">
                <a:solidFill>
                  <a:schemeClr val="tx2"/>
                </a:solidFill>
                <a:latin typeface="微软雅黑" panose="020B0503020204020204" pitchFamily="34" charset="-122"/>
                <a:ea typeface="微软雅黑" panose="020B0503020204020204" pitchFamily="34" charset="-122"/>
              </a:rPr>
              <a:t>数据集</a:t>
            </a:r>
            <a:endParaRPr lang="en-US" altLang="zh-CN" sz="2000" dirty="0">
              <a:solidFill>
                <a:schemeClr val="tx2"/>
              </a:solidFill>
              <a:latin typeface="微软雅黑" panose="020B0503020204020204" pitchFamily="34" charset="-122"/>
              <a:ea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dirty="0">
                <a:solidFill>
                  <a:schemeClr val="tx2"/>
                </a:solidFill>
                <a:latin typeface="微软雅黑" panose="020B0503020204020204" pitchFamily="34" charset="-122"/>
                <a:ea typeface="微软雅黑" panose="020B0503020204020204" pitchFamily="34" charset="-122"/>
              </a:rPr>
              <a:t>根据超参数</a:t>
            </a:r>
            <a:endParaRPr lang="en-US" altLang="zh-CN" sz="2000" dirty="0">
              <a:solidFill>
                <a:schemeClr val="tx2"/>
              </a:solidFill>
              <a:latin typeface="微软雅黑" panose="020B0503020204020204" pitchFamily="34" charset="-122"/>
              <a:ea typeface="微软雅黑" panose="020B0503020204020204" pitchFamily="34" charset="-122"/>
            </a:endParaRPr>
          </a:p>
          <a:p>
            <a:pPr fontAlgn="auto">
              <a:lnSpc>
                <a:spcPct val="150000"/>
              </a:lnSpc>
            </a:pPr>
            <a:r>
              <a:rPr lang="zh-CN" altLang="en-US" sz="2000" dirty="0">
                <a:solidFill>
                  <a:schemeClr val="tx2"/>
                </a:solidFill>
                <a:latin typeface="微软雅黑" panose="020B0503020204020204" pitchFamily="34" charset="-122"/>
                <a:ea typeface="微软雅黑" panose="020B0503020204020204" pitchFamily="34" charset="-122"/>
              </a:rPr>
              <a:t>其他两个 </a:t>
            </a:r>
            <a:r>
              <a:rPr lang="en-US" altLang="zh-CN" sz="2000" dirty="0">
                <a:solidFill>
                  <a:schemeClr val="tx2"/>
                </a:solidFill>
                <a:latin typeface="微软雅黑" panose="020B0503020204020204" pitchFamily="34" charset="-122"/>
                <a:ea typeface="微软雅黑" panose="020B0503020204020204" pitchFamily="34" charset="-122"/>
              </a:rPr>
              <a:t>competition </a:t>
            </a:r>
            <a:r>
              <a:rPr lang="zh-CN" altLang="en-US" sz="2000" dirty="0">
                <a:solidFill>
                  <a:schemeClr val="tx2"/>
                </a:solidFill>
                <a:latin typeface="微软雅黑" panose="020B0503020204020204" pitchFamily="34" charset="-122"/>
                <a:ea typeface="微软雅黑" panose="020B0503020204020204" pitchFamily="34" charset="-122"/>
              </a:rPr>
              <a:t>同理</a:t>
            </a:r>
            <a:endParaRPr lang="en-US" altLang="zh-CN" sz="2000" dirty="0">
              <a:solidFill>
                <a:schemeClr val="tx2"/>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EAA9300-109C-FDF2-3D59-07740A81B219}"/>
              </a:ext>
            </a:extLst>
          </p:cNvPr>
          <p:cNvPicPr>
            <a:picLocks noChangeAspect="1"/>
          </p:cNvPicPr>
          <p:nvPr/>
        </p:nvPicPr>
        <p:blipFill>
          <a:blip r:embed="rId3"/>
          <a:stretch>
            <a:fillRect/>
          </a:stretch>
        </p:blipFill>
        <p:spPr>
          <a:xfrm>
            <a:off x="380999" y="823764"/>
            <a:ext cx="8314956" cy="2501500"/>
          </a:xfrm>
          <a:prstGeom prst="rect">
            <a:avLst/>
          </a:prstGeom>
        </p:spPr>
      </p:pic>
    </p:spTree>
    <p:extLst>
      <p:ext uri="{BB962C8B-B14F-4D97-AF65-F5344CB8AC3E}">
        <p14:creationId xmlns:p14="http://schemas.microsoft.com/office/powerpoint/2010/main" val="444560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6532-8CF8-7CC8-893D-9054884D2D4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00B6109-743A-33C4-A287-7A1E05E72C7C}"/>
              </a:ext>
            </a:extLst>
          </p:cNvPr>
          <p:cNvSpPr>
            <a:spLocks noGrp="1"/>
          </p:cNvSpPr>
          <p:nvPr>
            <p:ph type="title"/>
          </p:nvPr>
        </p:nvSpPr>
        <p:spPr/>
        <p:txBody>
          <a:bodyPr/>
          <a:lstStyle/>
          <a:p>
            <a:pPr>
              <a:spcBef>
                <a:spcPts val="0"/>
              </a:spcBef>
              <a:buSzPct val="100000"/>
            </a:pPr>
            <a:r>
              <a:rPr lang="en-US" altLang="zh-CN" spc="60" dirty="0">
                <a:ln w="3175">
                  <a:noFill/>
                  <a:prstDash val="dash"/>
                </a:ln>
                <a:latin typeface="微软雅黑" panose="020B0503020204020204" charset="-122"/>
                <a:ea typeface="微软雅黑" panose="020B0503020204020204" charset="-122"/>
                <a:cs typeface="微软雅黑" panose="020B0503020204020204" charset="-122"/>
                <a:sym typeface="+mn-ea"/>
              </a:rPr>
              <a:t>Kaggle</a:t>
            </a: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跑实验说明</a:t>
            </a:r>
          </a:p>
        </p:txBody>
      </p:sp>
      <p:sp>
        <p:nvSpPr>
          <p:cNvPr id="9" name="文本框 8">
            <a:extLst>
              <a:ext uri="{FF2B5EF4-FFF2-40B4-BE49-F238E27FC236}">
                <a16:creationId xmlns:a16="http://schemas.microsoft.com/office/drawing/2014/main" id="{B765885D-9A66-8992-07F0-541DB8536947}"/>
              </a:ext>
            </a:extLst>
          </p:cNvPr>
          <p:cNvSpPr txBox="1"/>
          <p:nvPr/>
        </p:nvSpPr>
        <p:spPr>
          <a:xfrm>
            <a:off x="380999" y="1012121"/>
            <a:ext cx="11255830" cy="3269613"/>
          </a:xfrm>
          <a:prstGeom prst="rect">
            <a:avLst/>
          </a:prstGeom>
          <a:noFill/>
        </p:spPr>
        <p:txBody>
          <a:bodyPr wrap="square" rtlCol="0">
            <a:spAutoFit/>
          </a:bodyPr>
          <a:lstStyle/>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进入 </a:t>
            </a:r>
            <a:r>
              <a:rPr lang="en-US" altLang="zh-CN" sz="2000" dirty="0">
                <a:solidFill>
                  <a:schemeClr val="tx2"/>
                </a:solidFill>
                <a:latin typeface="微软雅黑" panose="020B0503020204020204" pitchFamily="34" charset="-122"/>
                <a:ea typeface="微软雅黑" panose="020B0503020204020204" pitchFamily="34" charset="-122"/>
              </a:rPr>
              <a:t>Code</a:t>
            </a:r>
            <a:r>
              <a:rPr lang="zh-CN" altLang="en-US" sz="2000" dirty="0">
                <a:solidFill>
                  <a:schemeClr val="tx2"/>
                </a:solidFill>
                <a:latin typeface="微软雅黑" panose="020B0503020204020204" pitchFamily="34" charset="-122"/>
                <a:ea typeface="微软雅黑" panose="020B0503020204020204" pitchFamily="34" charset="-122"/>
              </a:rPr>
              <a:t>，选择 </a:t>
            </a:r>
            <a:r>
              <a:rPr lang="en-US" altLang="zh-CN" sz="2000" dirty="0">
                <a:solidFill>
                  <a:schemeClr val="tx2"/>
                </a:solidFill>
                <a:latin typeface="微软雅黑" panose="020B0503020204020204" pitchFamily="34" charset="-122"/>
                <a:ea typeface="微软雅黑" panose="020B0503020204020204" pitchFamily="34" charset="-122"/>
              </a:rPr>
              <a:t>example by teacher </a:t>
            </a:r>
            <a:r>
              <a:rPr lang="zh-CN" altLang="en-US" sz="2000" dirty="0">
                <a:solidFill>
                  <a:schemeClr val="tx2"/>
                </a:solidFill>
                <a:latin typeface="微软雅黑" panose="020B0503020204020204" pitchFamily="34" charset="-122"/>
                <a:ea typeface="微软雅黑" panose="020B0503020204020204" pitchFamily="34" charset="-122"/>
              </a:rPr>
              <a:t>的 </a:t>
            </a:r>
            <a:r>
              <a:rPr lang="en-US" altLang="zh-CN" sz="2000" dirty="0">
                <a:solidFill>
                  <a:schemeClr val="tx2"/>
                </a:solidFill>
                <a:latin typeface="微软雅黑" panose="020B0503020204020204" pitchFamily="34" charset="-122"/>
                <a:ea typeface="微软雅黑" panose="020B0503020204020204" pitchFamily="34" charset="-122"/>
              </a:rPr>
              <a:t>notebook</a:t>
            </a: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进入 </a:t>
            </a:r>
            <a:r>
              <a:rPr lang="en-US" altLang="zh-CN" sz="2000" dirty="0">
                <a:solidFill>
                  <a:schemeClr val="tx2"/>
                </a:solidFill>
                <a:latin typeface="微软雅黑" panose="020B0503020204020204" pitchFamily="34" charset="-122"/>
                <a:ea typeface="微软雅黑" panose="020B0503020204020204" pitchFamily="34" charset="-122"/>
              </a:rPr>
              <a:t>notebook </a:t>
            </a:r>
            <a:r>
              <a:rPr lang="zh-CN" altLang="en-US" sz="2000" dirty="0">
                <a:solidFill>
                  <a:schemeClr val="tx2"/>
                </a:solidFill>
                <a:latin typeface="微软雅黑" panose="020B0503020204020204" pitchFamily="34" charset="-122"/>
                <a:ea typeface="微软雅黑" panose="020B0503020204020204" pitchFamily="34" charset="-122"/>
              </a:rPr>
              <a:t>预览界面后，点击右上角三点展开，选择 </a:t>
            </a:r>
            <a:r>
              <a:rPr lang="en-US" altLang="zh-CN" sz="2000" dirty="0">
                <a:solidFill>
                  <a:schemeClr val="tx2"/>
                </a:solidFill>
                <a:latin typeface="微软雅黑" panose="020B0503020204020204" pitchFamily="34" charset="-122"/>
                <a:ea typeface="微软雅黑" panose="020B0503020204020204" pitchFamily="34" charset="-122"/>
              </a:rPr>
              <a:t>copy &amp; edit </a:t>
            </a:r>
            <a:r>
              <a:rPr lang="zh-CN" altLang="en-US" sz="2000" dirty="0">
                <a:solidFill>
                  <a:schemeClr val="tx2"/>
                </a:solidFill>
                <a:latin typeface="微软雅黑" panose="020B0503020204020204" pitchFamily="34" charset="-122"/>
                <a:ea typeface="微软雅黑" panose="020B0503020204020204" pitchFamily="34" charset="-122"/>
              </a:rPr>
              <a:t>将 </a:t>
            </a:r>
            <a:r>
              <a:rPr lang="en-US" altLang="zh-CN" sz="2000" dirty="0">
                <a:solidFill>
                  <a:schemeClr val="tx2"/>
                </a:solidFill>
                <a:latin typeface="微软雅黑" panose="020B0503020204020204" pitchFamily="34" charset="-122"/>
                <a:ea typeface="微软雅黑" panose="020B0503020204020204" pitchFamily="34" charset="-122"/>
              </a:rPr>
              <a:t>notebook </a:t>
            </a:r>
            <a:r>
              <a:rPr lang="zh-CN" altLang="en-US" sz="2000" dirty="0">
                <a:solidFill>
                  <a:schemeClr val="tx2"/>
                </a:solidFill>
                <a:latin typeface="微软雅黑" panose="020B0503020204020204" pitchFamily="34" charset="-122"/>
                <a:ea typeface="微软雅黑" panose="020B0503020204020204" pitchFamily="34" charset="-122"/>
              </a:rPr>
              <a:t>给自己复制一份再修改</a:t>
            </a: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进入 </a:t>
            </a:r>
            <a:r>
              <a:rPr lang="en-US" altLang="zh-CN" sz="2000" dirty="0">
                <a:solidFill>
                  <a:schemeClr val="tx2"/>
                </a:solidFill>
                <a:latin typeface="微软雅黑" panose="020B0503020204020204" pitchFamily="34" charset="-122"/>
                <a:ea typeface="微软雅黑" panose="020B0503020204020204" pitchFamily="34" charset="-122"/>
              </a:rPr>
              <a:t>notebook </a:t>
            </a:r>
            <a:r>
              <a:rPr lang="zh-CN" altLang="en-US" sz="2000" dirty="0">
                <a:solidFill>
                  <a:schemeClr val="tx2"/>
                </a:solidFill>
                <a:latin typeface="微软雅黑" panose="020B0503020204020204" pitchFamily="34" charset="-122"/>
                <a:ea typeface="微软雅黑" panose="020B0503020204020204" pitchFamily="34" charset="-122"/>
              </a:rPr>
              <a:t>编辑界面后，修改 </a:t>
            </a:r>
            <a:r>
              <a:rPr lang="en-US" altLang="zh-CN" sz="2000" dirty="0">
                <a:solidFill>
                  <a:schemeClr val="tx2"/>
                </a:solidFill>
                <a:latin typeface="微软雅黑" panose="020B0503020204020204" pitchFamily="34" charset="-122"/>
                <a:ea typeface="微软雅黑" panose="020B0503020204020204" pitchFamily="34" charset="-122"/>
              </a:rPr>
              <a:t>notebook </a:t>
            </a:r>
            <a:r>
              <a:rPr lang="zh-CN" altLang="en-US" sz="2000" dirty="0">
                <a:solidFill>
                  <a:schemeClr val="tx2"/>
                </a:solidFill>
                <a:latin typeface="微软雅黑" panose="020B0503020204020204" pitchFamily="34" charset="-122"/>
                <a:ea typeface="微软雅黑" panose="020B0503020204020204" pitchFamily="34" charset="-122"/>
              </a:rPr>
              <a:t>题目，并找到代码中可以修改的超参数部分</a:t>
            </a: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修改超参数，将 </a:t>
            </a:r>
            <a:r>
              <a:rPr lang="en-US" altLang="zh-CN" sz="2000" dirty="0">
                <a:solidFill>
                  <a:schemeClr val="tx2"/>
                </a:solidFill>
                <a:latin typeface="微软雅黑" panose="020B0503020204020204" pitchFamily="34" charset="-122"/>
                <a:ea typeface="微软雅黑" panose="020B0503020204020204" pitchFamily="34" charset="-122"/>
              </a:rPr>
              <a:t>setting </a:t>
            </a:r>
            <a:r>
              <a:rPr lang="zh-CN" altLang="en-US" sz="2000" dirty="0">
                <a:solidFill>
                  <a:schemeClr val="tx2"/>
                </a:solidFill>
                <a:latin typeface="微软雅黑" panose="020B0503020204020204" pitchFamily="34" charset="-122"/>
                <a:ea typeface="微软雅黑" panose="020B0503020204020204" pitchFamily="34" charset="-122"/>
              </a:rPr>
              <a:t>中设置为 </a:t>
            </a:r>
            <a:r>
              <a:rPr lang="en-US" altLang="zh-CN" sz="2000" dirty="0">
                <a:solidFill>
                  <a:schemeClr val="tx2"/>
                </a:solidFill>
                <a:latin typeface="微软雅黑" panose="020B0503020204020204" pitchFamily="34" charset="-122"/>
                <a:ea typeface="微软雅黑" panose="020B0503020204020204" pitchFamily="34" charset="-122"/>
              </a:rPr>
              <a:t>GPU P100 </a:t>
            </a:r>
            <a:r>
              <a:rPr lang="zh-CN" altLang="en-US" sz="2000" dirty="0">
                <a:solidFill>
                  <a:schemeClr val="tx2"/>
                </a:solidFill>
                <a:latin typeface="微软雅黑" panose="020B0503020204020204" pitchFamily="34" charset="-122"/>
                <a:ea typeface="微软雅黑" panose="020B0503020204020204" pitchFamily="34" charset="-122"/>
              </a:rPr>
              <a:t>后，选择 </a:t>
            </a:r>
            <a:r>
              <a:rPr lang="en-US" altLang="zh-CN" sz="2000" dirty="0">
                <a:solidFill>
                  <a:schemeClr val="tx2"/>
                </a:solidFill>
                <a:latin typeface="微软雅黑" panose="020B0503020204020204" pitchFamily="34" charset="-122"/>
                <a:ea typeface="微软雅黑" panose="020B0503020204020204" pitchFamily="34" charset="-122"/>
              </a:rPr>
              <a:t>run all               </a:t>
            </a:r>
            <a:r>
              <a:rPr lang="zh-CN" altLang="en-US" sz="2000" dirty="0">
                <a:solidFill>
                  <a:schemeClr val="tx2"/>
                </a:solidFill>
                <a:latin typeface="微软雅黑" panose="020B0503020204020204" pitchFamily="34" charset="-122"/>
                <a:ea typeface="微软雅黑" panose="020B0503020204020204" pitchFamily="34" charset="-122"/>
              </a:rPr>
              <a:t>运行所有的单元格</a:t>
            </a: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运行完毕后生成测试准确率</a:t>
            </a:r>
            <a:endParaRPr lang="en-US" altLang="zh-CN" sz="2000" dirty="0">
              <a:solidFill>
                <a:schemeClr val="tx2"/>
              </a:solidFill>
              <a:latin typeface="微软雅黑" panose="020B0503020204020204" pitchFamily="34" charset="-122"/>
              <a:ea typeface="微软雅黑" panose="020B0503020204020204" pitchFamily="34" charset="-122"/>
            </a:endParaRPr>
          </a:p>
          <a:p>
            <a:pPr fontAlgn="auto">
              <a:lnSpc>
                <a:spcPct val="150000"/>
              </a:lnSpc>
            </a:pPr>
            <a:r>
              <a:rPr lang="zh-CN" altLang="en-US" sz="2000" dirty="0">
                <a:solidFill>
                  <a:schemeClr val="tx2"/>
                </a:solidFill>
                <a:latin typeface="微软雅黑" panose="020B0503020204020204" pitchFamily="34" charset="-122"/>
                <a:ea typeface="微软雅黑" panose="020B0503020204020204" pitchFamily="34" charset="-122"/>
              </a:rPr>
              <a:t>（以上过程并不会提交作业，可以查看作业的效果）</a:t>
            </a:r>
            <a:endParaRPr lang="en-US" altLang="zh-CN" sz="2000" dirty="0">
              <a:solidFill>
                <a:schemeClr val="tx2"/>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endParaRPr>
          </a:p>
        </p:txBody>
      </p:sp>
      <p:pic>
        <p:nvPicPr>
          <p:cNvPr id="11" name="图片 10">
            <a:extLst>
              <a:ext uri="{FF2B5EF4-FFF2-40B4-BE49-F238E27FC236}">
                <a16:creationId xmlns:a16="http://schemas.microsoft.com/office/drawing/2014/main" id="{D172394F-30EB-9DE1-E94B-B30482243875}"/>
              </a:ext>
            </a:extLst>
          </p:cNvPr>
          <p:cNvPicPr>
            <a:picLocks noChangeAspect="1"/>
          </p:cNvPicPr>
          <p:nvPr/>
        </p:nvPicPr>
        <p:blipFill>
          <a:blip r:embed="rId3"/>
          <a:stretch>
            <a:fillRect/>
          </a:stretch>
        </p:blipFill>
        <p:spPr>
          <a:xfrm>
            <a:off x="7181440" y="3483019"/>
            <a:ext cx="4629318" cy="3356256"/>
          </a:xfrm>
          <a:prstGeom prst="rect">
            <a:avLst/>
          </a:prstGeom>
        </p:spPr>
      </p:pic>
      <p:sp>
        <p:nvSpPr>
          <p:cNvPr id="12" name="文本框 11">
            <a:extLst>
              <a:ext uri="{FF2B5EF4-FFF2-40B4-BE49-F238E27FC236}">
                <a16:creationId xmlns:a16="http://schemas.microsoft.com/office/drawing/2014/main" id="{389C1088-B965-2B56-FBBF-2CB3CA15173F}"/>
              </a:ext>
            </a:extLst>
          </p:cNvPr>
          <p:cNvSpPr txBox="1"/>
          <p:nvPr/>
        </p:nvSpPr>
        <p:spPr>
          <a:xfrm>
            <a:off x="8765810" y="3374981"/>
            <a:ext cx="312906" cy="400110"/>
          </a:xfrm>
          <a:prstGeom prst="rect">
            <a:avLst/>
          </a:prstGeom>
          <a:noFill/>
        </p:spPr>
        <p:txBody>
          <a:bodyPr wrap="none" rtlCol="0">
            <a:spAutoFit/>
          </a:bodyPr>
          <a:lstStyle/>
          <a:p>
            <a:pPr algn="l"/>
            <a:r>
              <a:rPr lang="en-US" altLang="zh-CN" sz="2000" dirty="0"/>
              <a:t>1</a:t>
            </a:r>
            <a:endParaRPr lang="zh-CN" altLang="en-US" sz="2000" dirty="0"/>
          </a:p>
        </p:txBody>
      </p:sp>
      <p:sp>
        <p:nvSpPr>
          <p:cNvPr id="13" name="文本框 12">
            <a:extLst>
              <a:ext uri="{FF2B5EF4-FFF2-40B4-BE49-F238E27FC236}">
                <a16:creationId xmlns:a16="http://schemas.microsoft.com/office/drawing/2014/main" id="{795E2901-FAB1-1D55-902E-9BE5DA227169}"/>
              </a:ext>
            </a:extLst>
          </p:cNvPr>
          <p:cNvSpPr txBox="1"/>
          <p:nvPr/>
        </p:nvSpPr>
        <p:spPr>
          <a:xfrm>
            <a:off x="9974421" y="5845879"/>
            <a:ext cx="312906" cy="400110"/>
          </a:xfrm>
          <a:prstGeom prst="rect">
            <a:avLst/>
          </a:prstGeom>
          <a:noFill/>
        </p:spPr>
        <p:txBody>
          <a:bodyPr wrap="none" rtlCol="0">
            <a:spAutoFit/>
          </a:bodyPr>
          <a:lstStyle/>
          <a:p>
            <a:pPr algn="l"/>
            <a:r>
              <a:rPr lang="en-US" altLang="zh-CN" sz="2000" dirty="0"/>
              <a:t>2</a:t>
            </a:r>
            <a:endParaRPr lang="zh-CN" altLang="en-US" sz="2000" dirty="0"/>
          </a:p>
        </p:txBody>
      </p:sp>
      <p:sp>
        <p:nvSpPr>
          <p:cNvPr id="14" name="文本框 13">
            <a:extLst>
              <a:ext uri="{FF2B5EF4-FFF2-40B4-BE49-F238E27FC236}">
                <a16:creationId xmlns:a16="http://schemas.microsoft.com/office/drawing/2014/main" id="{7010EF86-A2F7-DD2E-CB02-52416406B85D}"/>
              </a:ext>
            </a:extLst>
          </p:cNvPr>
          <p:cNvSpPr txBox="1"/>
          <p:nvPr/>
        </p:nvSpPr>
        <p:spPr>
          <a:xfrm>
            <a:off x="9908841" y="4453974"/>
            <a:ext cx="312906" cy="400110"/>
          </a:xfrm>
          <a:prstGeom prst="rect">
            <a:avLst/>
          </a:prstGeom>
          <a:noFill/>
        </p:spPr>
        <p:txBody>
          <a:bodyPr wrap="none" rtlCol="0">
            <a:spAutoFit/>
          </a:bodyPr>
          <a:lstStyle/>
          <a:p>
            <a:pPr algn="l"/>
            <a:r>
              <a:rPr lang="en-US" altLang="zh-CN" sz="2000" dirty="0"/>
              <a:t>3</a:t>
            </a:r>
            <a:endParaRPr lang="zh-CN" altLang="en-US" sz="2000" dirty="0"/>
          </a:p>
        </p:txBody>
      </p:sp>
      <p:pic>
        <p:nvPicPr>
          <p:cNvPr id="16" name="图片 15">
            <a:extLst>
              <a:ext uri="{FF2B5EF4-FFF2-40B4-BE49-F238E27FC236}">
                <a16:creationId xmlns:a16="http://schemas.microsoft.com/office/drawing/2014/main" id="{FDED9243-6F7B-8DE6-7A64-079BB3F3E75E}"/>
              </a:ext>
            </a:extLst>
          </p:cNvPr>
          <p:cNvPicPr>
            <a:picLocks noChangeAspect="1"/>
          </p:cNvPicPr>
          <p:nvPr/>
        </p:nvPicPr>
        <p:blipFill>
          <a:blip r:embed="rId4"/>
          <a:stretch>
            <a:fillRect/>
          </a:stretch>
        </p:blipFill>
        <p:spPr>
          <a:xfrm>
            <a:off x="8009538" y="2906867"/>
            <a:ext cx="1069178" cy="403912"/>
          </a:xfrm>
          <a:prstGeom prst="rect">
            <a:avLst/>
          </a:prstGeom>
        </p:spPr>
      </p:pic>
    </p:spTree>
    <p:extLst>
      <p:ext uri="{BB962C8B-B14F-4D97-AF65-F5344CB8AC3E}">
        <p14:creationId xmlns:p14="http://schemas.microsoft.com/office/powerpoint/2010/main" val="409119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6532-8CF8-7CC8-893D-9054884D2D4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00B6109-743A-33C4-A287-7A1E05E72C7C}"/>
              </a:ext>
            </a:extLst>
          </p:cNvPr>
          <p:cNvSpPr>
            <a:spLocks noGrp="1"/>
          </p:cNvSpPr>
          <p:nvPr>
            <p:ph type="title"/>
          </p:nvPr>
        </p:nvSpPr>
        <p:spPr/>
        <p:txBody>
          <a:bodyPr/>
          <a:lstStyle/>
          <a:p>
            <a:pPr>
              <a:spcBef>
                <a:spcPts val="0"/>
              </a:spcBef>
              <a:buSzPct val="100000"/>
            </a:pPr>
            <a:r>
              <a:rPr lang="en-US" altLang="zh-CN" spc="60" dirty="0">
                <a:ln w="3175">
                  <a:noFill/>
                  <a:prstDash val="dash"/>
                </a:ln>
                <a:latin typeface="微软雅黑" panose="020B0503020204020204" charset="-122"/>
                <a:ea typeface="微软雅黑" panose="020B0503020204020204" charset="-122"/>
                <a:cs typeface="微软雅黑" panose="020B0503020204020204" charset="-122"/>
                <a:sym typeface="+mn-ea"/>
              </a:rPr>
              <a:t>Kaggle</a:t>
            </a: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提交成绩</a:t>
            </a:r>
          </a:p>
        </p:txBody>
      </p:sp>
      <p:pic>
        <p:nvPicPr>
          <p:cNvPr id="4" name="图片 3">
            <a:extLst>
              <a:ext uri="{FF2B5EF4-FFF2-40B4-BE49-F238E27FC236}">
                <a16:creationId xmlns:a16="http://schemas.microsoft.com/office/drawing/2014/main" id="{0046EB0D-9B8F-1E78-F403-9F36179E8416}"/>
              </a:ext>
            </a:extLst>
          </p:cNvPr>
          <p:cNvPicPr>
            <a:picLocks noChangeAspect="1"/>
          </p:cNvPicPr>
          <p:nvPr/>
        </p:nvPicPr>
        <p:blipFill>
          <a:blip r:embed="rId2"/>
          <a:stretch>
            <a:fillRect/>
          </a:stretch>
        </p:blipFill>
        <p:spPr>
          <a:xfrm>
            <a:off x="2447865" y="1012121"/>
            <a:ext cx="2178749" cy="501911"/>
          </a:xfrm>
          <a:prstGeom prst="rect">
            <a:avLst/>
          </a:prstGeom>
        </p:spPr>
      </p:pic>
      <p:sp>
        <p:nvSpPr>
          <p:cNvPr id="5" name="文本框 4">
            <a:extLst>
              <a:ext uri="{FF2B5EF4-FFF2-40B4-BE49-F238E27FC236}">
                <a16:creationId xmlns:a16="http://schemas.microsoft.com/office/drawing/2014/main" id="{1B9ED0A3-A0B4-D262-5B96-D3CD81D9A35A}"/>
              </a:ext>
            </a:extLst>
          </p:cNvPr>
          <p:cNvSpPr txBox="1"/>
          <p:nvPr/>
        </p:nvSpPr>
        <p:spPr>
          <a:xfrm>
            <a:off x="380999" y="1012121"/>
            <a:ext cx="11255830" cy="2807948"/>
          </a:xfrm>
          <a:prstGeom prst="rect">
            <a:avLst/>
          </a:prstGeom>
          <a:noFill/>
        </p:spPr>
        <p:txBody>
          <a:bodyPr wrap="square" rtlCol="0">
            <a:spAutoFit/>
          </a:bodyPr>
          <a:lstStyle/>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选择右上角的                               在界面中点开 </a:t>
            </a:r>
            <a:r>
              <a:rPr lang="en-US" altLang="zh-CN" sz="2000" dirty="0">
                <a:solidFill>
                  <a:schemeClr val="tx2"/>
                </a:solidFill>
                <a:latin typeface="微软雅黑" panose="020B0503020204020204" pitchFamily="34" charset="-122"/>
                <a:ea typeface="微软雅黑" panose="020B0503020204020204" pitchFamily="34" charset="-122"/>
              </a:rPr>
              <a:t>Advanced Settings </a:t>
            </a:r>
            <a:r>
              <a:rPr lang="zh-CN" altLang="en-US" sz="2000" dirty="0">
                <a:solidFill>
                  <a:schemeClr val="tx2"/>
                </a:solidFill>
                <a:latin typeface="微软雅黑" panose="020B0503020204020204" pitchFamily="34" charset="-122"/>
                <a:ea typeface="微软雅黑" panose="020B0503020204020204" pitchFamily="34" charset="-122"/>
              </a:rPr>
              <a:t>并选择 </a:t>
            </a:r>
            <a:r>
              <a:rPr lang="en-US" altLang="zh-CN" sz="2000" dirty="0">
                <a:solidFill>
                  <a:schemeClr val="tx2"/>
                </a:solidFill>
                <a:latin typeface="微软雅黑" panose="020B0503020204020204" pitchFamily="34" charset="-122"/>
                <a:ea typeface="微软雅黑" panose="020B0503020204020204" pitchFamily="34" charset="-122"/>
              </a:rPr>
              <a:t>Run with GPU for all sessions</a:t>
            </a:r>
            <a:r>
              <a:rPr lang="zh-CN" altLang="en-US" sz="2000" dirty="0">
                <a:solidFill>
                  <a:schemeClr val="tx2"/>
                </a:solidFill>
                <a:latin typeface="微软雅黑" panose="020B0503020204020204" pitchFamily="34" charset="-122"/>
                <a:ea typeface="微软雅黑" panose="020B0503020204020204" pitchFamily="34" charset="-122"/>
              </a:rPr>
              <a:t> </a:t>
            </a: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此时左下角出现了运行中的提示，运行结束后会出现 </a:t>
            </a:r>
            <a:r>
              <a:rPr lang="en-US" altLang="zh-CN" sz="2000" dirty="0">
                <a:solidFill>
                  <a:schemeClr val="tx2"/>
                </a:solidFill>
                <a:latin typeface="微软雅黑" panose="020B0503020204020204" pitchFamily="34" charset="-122"/>
                <a:ea typeface="微软雅黑" panose="020B0503020204020204" pitchFamily="34" charset="-122"/>
              </a:rPr>
              <a:t>successful </a:t>
            </a:r>
            <a:r>
              <a:rPr lang="zh-CN" altLang="en-US" sz="2000" dirty="0">
                <a:solidFill>
                  <a:schemeClr val="tx2"/>
                </a:solidFill>
                <a:latin typeface="微软雅黑" panose="020B0503020204020204" pitchFamily="34" charset="-122"/>
                <a:ea typeface="微软雅黑" panose="020B0503020204020204" pitchFamily="34" charset="-122"/>
              </a:rPr>
              <a:t>或者 </a:t>
            </a:r>
            <a:r>
              <a:rPr lang="en-US" altLang="zh-CN" sz="2000" dirty="0">
                <a:solidFill>
                  <a:schemeClr val="tx2"/>
                </a:solidFill>
                <a:latin typeface="微软雅黑" panose="020B0503020204020204" pitchFamily="34" charset="-122"/>
                <a:ea typeface="微软雅黑" panose="020B0503020204020204" pitchFamily="34" charset="-122"/>
              </a:rPr>
              <a:t>failed </a:t>
            </a:r>
            <a:r>
              <a:rPr lang="zh-CN" altLang="en-US" sz="2000" dirty="0">
                <a:solidFill>
                  <a:schemeClr val="tx2"/>
                </a:solidFill>
                <a:latin typeface="微软雅黑" panose="020B0503020204020204" pitchFamily="34" charset="-122"/>
                <a:ea typeface="微软雅黑" panose="020B0503020204020204" pitchFamily="34" charset="-122"/>
              </a:rPr>
              <a:t>字样</a:t>
            </a: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点击运行结束的提示，进入 </a:t>
            </a:r>
            <a:r>
              <a:rPr lang="en-US" altLang="zh-CN" sz="2000" dirty="0">
                <a:solidFill>
                  <a:schemeClr val="tx2"/>
                </a:solidFill>
                <a:latin typeface="微软雅黑" panose="020B0503020204020204" pitchFamily="34" charset="-122"/>
                <a:ea typeface="微软雅黑" panose="020B0503020204020204" pitchFamily="34" charset="-122"/>
              </a:rPr>
              <a:t>notebook </a:t>
            </a:r>
            <a:r>
              <a:rPr lang="zh-CN" altLang="en-US" sz="2000" dirty="0">
                <a:solidFill>
                  <a:schemeClr val="tx2"/>
                </a:solidFill>
                <a:latin typeface="微软雅黑" panose="020B0503020204020204" pitchFamily="34" charset="-122"/>
                <a:ea typeface="微软雅黑" panose="020B0503020204020204" pitchFamily="34" charset="-122"/>
              </a:rPr>
              <a:t>预览界面</a:t>
            </a:r>
            <a:br>
              <a:rPr lang="en-US" altLang="zh-CN" sz="2000" dirty="0">
                <a:solidFill>
                  <a:schemeClr val="tx2"/>
                </a:solidFill>
                <a:latin typeface="微软雅黑" panose="020B0503020204020204" pitchFamily="34" charset="-122"/>
                <a:ea typeface="微软雅黑" panose="020B0503020204020204" pitchFamily="34" charset="-122"/>
              </a:rPr>
            </a:br>
            <a:r>
              <a:rPr lang="zh-CN" altLang="en-US" sz="2000" dirty="0">
                <a:solidFill>
                  <a:schemeClr val="tx2"/>
                </a:solidFill>
                <a:latin typeface="微软雅黑" panose="020B0503020204020204" pitchFamily="34" charset="-122"/>
                <a:ea typeface="微软雅黑" panose="020B0503020204020204" pitchFamily="34" charset="-122"/>
              </a:rPr>
              <a:t>点击右上角三个点，选择 </a:t>
            </a:r>
            <a:r>
              <a:rPr lang="en-US" altLang="zh-CN" sz="2000" dirty="0">
                <a:solidFill>
                  <a:schemeClr val="tx2"/>
                </a:solidFill>
                <a:latin typeface="微软雅黑" panose="020B0503020204020204" pitchFamily="34" charset="-122"/>
                <a:ea typeface="微软雅黑" panose="020B0503020204020204" pitchFamily="34" charset="-122"/>
              </a:rPr>
              <a:t>submit to competition</a:t>
            </a: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点击 </a:t>
            </a:r>
            <a:r>
              <a:rPr lang="en-US" altLang="zh-CN" sz="2000" dirty="0">
                <a:solidFill>
                  <a:schemeClr val="tx2"/>
                </a:solidFill>
                <a:latin typeface="微软雅黑" panose="020B0503020204020204" pitchFamily="34" charset="-122"/>
                <a:ea typeface="微软雅黑" panose="020B0503020204020204" pitchFamily="34" charset="-122"/>
              </a:rPr>
              <a:t>submit </a:t>
            </a:r>
            <a:r>
              <a:rPr lang="zh-CN" altLang="en-US" sz="2000" dirty="0">
                <a:solidFill>
                  <a:schemeClr val="tx2"/>
                </a:solidFill>
                <a:latin typeface="微软雅黑" panose="020B0503020204020204" pitchFamily="34" charset="-122"/>
                <a:ea typeface="微软雅黑" panose="020B0503020204020204" pitchFamily="34" charset="-122"/>
              </a:rPr>
              <a:t>即可提交，作业会显示在 </a:t>
            </a:r>
            <a:r>
              <a:rPr lang="en-US" altLang="zh-CN" sz="2000" dirty="0">
                <a:solidFill>
                  <a:schemeClr val="tx2"/>
                </a:solidFill>
                <a:latin typeface="微软雅黑" panose="020B0503020204020204" pitchFamily="34" charset="-122"/>
                <a:ea typeface="微软雅黑" panose="020B0503020204020204" pitchFamily="34" charset="-122"/>
              </a:rPr>
              <a:t>“submission”</a:t>
            </a:r>
            <a:r>
              <a:rPr lang="zh-CN" altLang="en-US" sz="2000" dirty="0">
                <a:solidFill>
                  <a:schemeClr val="tx2"/>
                </a:solidFill>
                <a:latin typeface="微软雅黑" panose="020B0503020204020204" pitchFamily="34" charset="-122"/>
                <a:ea typeface="微软雅黑" panose="020B0503020204020204" pitchFamily="34" charset="-122"/>
              </a:rPr>
              <a:t>选项卡下</a:t>
            </a:r>
            <a:endParaRPr lang="en-US" altLang="zh-CN" sz="2000" dirty="0">
              <a:solidFill>
                <a:schemeClr val="tx2"/>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p:txBody>
      </p:sp>
      <p:pic>
        <p:nvPicPr>
          <p:cNvPr id="7" name="图片 6">
            <a:extLst>
              <a:ext uri="{FF2B5EF4-FFF2-40B4-BE49-F238E27FC236}">
                <a16:creationId xmlns:a16="http://schemas.microsoft.com/office/drawing/2014/main" id="{C548657C-DC52-D8EC-6E03-2200AE18F473}"/>
              </a:ext>
            </a:extLst>
          </p:cNvPr>
          <p:cNvPicPr>
            <a:picLocks noChangeAspect="1"/>
          </p:cNvPicPr>
          <p:nvPr/>
        </p:nvPicPr>
        <p:blipFill>
          <a:blip r:embed="rId4"/>
          <a:stretch>
            <a:fillRect/>
          </a:stretch>
        </p:blipFill>
        <p:spPr>
          <a:xfrm>
            <a:off x="7519662" y="2536161"/>
            <a:ext cx="4428119" cy="892839"/>
          </a:xfrm>
          <a:prstGeom prst="rect">
            <a:avLst/>
          </a:prstGeom>
        </p:spPr>
      </p:pic>
      <p:pic>
        <p:nvPicPr>
          <p:cNvPr id="11" name="图片 10">
            <a:extLst>
              <a:ext uri="{FF2B5EF4-FFF2-40B4-BE49-F238E27FC236}">
                <a16:creationId xmlns:a16="http://schemas.microsoft.com/office/drawing/2014/main" id="{3888214C-4A56-899D-8E10-D267C5705F57}"/>
              </a:ext>
            </a:extLst>
          </p:cNvPr>
          <p:cNvPicPr>
            <a:picLocks noChangeAspect="1"/>
          </p:cNvPicPr>
          <p:nvPr/>
        </p:nvPicPr>
        <p:blipFill>
          <a:blip r:embed="rId5"/>
          <a:stretch>
            <a:fillRect/>
          </a:stretch>
        </p:blipFill>
        <p:spPr>
          <a:xfrm>
            <a:off x="6383062" y="4073054"/>
            <a:ext cx="5427696" cy="1759971"/>
          </a:xfrm>
          <a:prstGeom prst="rect">
            <a:avLst/>
          </a:prstGeom>
        </p:spPr>
      </p:pic>
    </p:spTree>
    <p:extLst>
      <p:ext uri="{BB962C8B-B14F-4D97-AF65-F5344CB8AC3E}">
        <p14:creationId xmlns:p14="http://schemas.microsoft.com/office/powerpoint/2010/main" val="1098297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3802B-2E03-40B7-B83B-7E0E5426062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00114A7-2D2D-D5DF-C672-145F28C09F83}"/>
              </a:ext>
            </a:extLst>
          </p:cNvPr>
          <p:cNvSpPr>
            <a:spLocks noGrp="1"/>
          </p:cNvSpPr>
          <p:nvPr>
            <p:ph type="title"/>
          </p:nvPr>
        </p:nvSpPr>
        <p:spPr>
          <a:xfrm>
            <a:off x="381242" y="2844289"/>
            <a:ext cx="11429516" cy="761979"/>
          </a:xfrm>
        </p:spPr>
        <p:txBody>
          <a:bodyPr/>
          <a:lstStyle/>
          <a:p>
            <a:pPr algn="ctr"/>
            <a:r>
              <a:rPr lang="zh-CN" altLang="en-US" dirty="0"/>
              <a:t>卷积神经网络</a:t>
            </a:r>
          </a:p>
        </p:txBody>
      </p:sp>
    </p:spTree>
    <p:extLst>
      <p:ext uri="{BB962C8B-B14F-4D97-AF65-F5344CB8AC3E}">
        <p14:creationId xmlns:p14="http://schemas.microsoft.com/office/powerpoint/2010/main" val="199618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图像数据集的特征</a:t>
            </a:r>
            <a:r>
              <a:rPr lang="en-US" altLang="zh-CN" dirty="0"/>
              <a:t>——</a:t>
            </a:r>
            <a:r>
              <a:rPr lang="zh-CN" altLang="en-US" dirty="0"/>
              <a:t>关联性</a:t>
            </a:r>
          </a:p>
        </p:txBody>
      </p:sp>
      <mc:AlternateContent xmlns:mc="http://schemas.openxmlformats.org/markup-compatibility/2006" xmlns:a14="http://schemas.microsoft.com/office/drawing/2010/main">
        <mc:Choice Requires="a14">
          <p:sp>
            <p:nvSpPr>
              <p:cNvPr id="10" name="文本框 9"/>
              <p:cNvSpPr txBox="1"/>
              <p:nvPr/>
            </p:nvSpPr>
            <p:spPr>
              <a:xfrm>
                <a:off x="380999" y="1012121"/>
                <a:ext cx="11811001" cy="2611549"/>
              </a:xfrm>
              <a:prstGeom prst="rect">
                <a:avLst/>
              </a:prstGeom>
              <a:noFill/>
            </p:spPr>
            <p:txBody>
              <a:bodyPr wrap="square" rtlCol="0">
                <a:spAutoFit/>
              </a:bodyPr>
              <a:lstStyle/>
              <a:p>
                <a:pPr indent="0" fontAlgn="auto">
                  <a:lnSpc>
                    <a:spcPct val="150000"/>
                  </a:lnSpc>
                </a:pPr>
                <a:r>
                  <a:rPr lang="zh-CN" altLang="en-US" sz="2000" b="1" dirty="0">
                    <a:solidFill>
                      <a:schemeClr val="tx2"/>
                    </a:solidFill>
                    <a:latin typeface="微软雅黑" panose="020B0503020204020204" pitchFamily="34" charset="-122"/>
                    <a:ea typeface="微软雅黑" panose="020B0503020204020204" pitchFamily="34" charset="-122"/>
                  </a:rPr>
                  <a:t>关联性：</a:t>
                </a:r>
                <a:r>
                  <a:rPr lang="zh-CN" altLang="en-US" sz="2000" dirty="0">
                    <a:solidFill>
                      <a:schemeClr val="tx2"/>
                    </a:solidFill>
                    <a:latin typeface="微软雅黑" panose="020B0503020204020204" pitchFamily="34" charset="-122"/>
                    <a:ea typeface="微软雅黑" panose="020B0503020204020204" pitchFamily="34" charset="-122"/>
                  </a:rPr>
                  <a:t>很多具有空间或者时间结构的数据都有局部关联的特点，也就是随着距离增长，两个空间点上的数据的关联强度不断下降</a:t>
                </a:r>
              </a:p>
              <a:p>
                <a:pPr indent="0" fontAlgn="auto">
                  <a:lnSpc>
                    <a:spcPct val="150000"/>
                  </a:lnSpc>
                </a:pPr>
                <a:r>
                  <a:rPr lang="zh-CN" altLang="en-US" sz="2000" b="1" dirty="0">
                    <a:solidFill>
                      <a:schemeClr val="tx2"/>
                    </a:solidFill>
                    <a:latin typeface="微软雅黑" panose="020B0503020204020204" pitchFamily="34" charset="-122"/>
                    <a:ea typeface="微软雅黑" panose="020B0503020204020204" pitchFamily="34" charset="-122"/>
                  </a:rPr>
                  <a:t>图像中的关联性：</a:t>
                </a:r>
                <a:r>
                  <a:rPr lang="zh-CN" altLang="en-US" sz="2000" dirty="0">
                    <a:solidFill>
                      <a:schemeClr val="tx2"/>
                    </a:solidFill>
                    <a:latin typeface="微软雅黑" panose="020B0503020204020204" pitchFamily="34" charset="-122"/>
                    <a:ea typeface="微软雅黑" panose="020B0503020204020204" pitchFamily="34" charset="-122"/>
                  </a:rPr>
                  <a:t>相邻像素通常具有相似的灰度值或颜色（现实世界中物体表面的连续性和光照的平滑变化）</a:t>
                </a:r>
              </a:p>
              <a:p>
                <a:pPr indent="0" fontAlgn="auto">
                  <a:lnSpc>
                    <a:spcPct val="150000"/>
                  </a:lnSpc>
                </a:pPr>
                <a:r>
                  <a:rPr lang="zh-CN" altLang="en-US" sz="2000" dirty="0">
                    <a:solidFill>
                      <a:schemeClr val="tx2"/>
                    </a:solidFill>
                    <a:latin typeface="微软雅黑" panose="020B0503020204020204" pitchFamily="34" charset="-122"/>
                    <a:ea typeface="微软雅黑" panose="020B0503020204020204" pitchFamily="34" charset="-122"/>
                  </a:rPr>
                  <a:t>两个常见的关联衰减模型：</a:t>
                </a:r>
                <a:r>
                  <a:rPr lang="zh-CN" altLang="en-US" sz="2000" b="1" dirty="0">
                    <a:solidFill>
                      <a:schemeClr val="tx2"/>
                    </a:solidFill>
                    <a:latin typeface="微软雅黑" panose="020B0503020204020204" pitchFamily="34" charset="-122"/>
                    <a:ea typeface="微软雅黑" panose="020B0503020204020204" pitchFamily="34" charset="-122"/>
                  </a:rPr>
                  <a:t>指数衰减</a:t>
                </a:r>
                <a:r>
                  <a:rPr lang="en-US" altLang="zh-CN" sz="2000" b="1" dirty="0">
                    <a:solidFill>
                      <a:schemeClr val="tx2"/>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1" i="1" smtClean="0">
                        <a:solidFill>
                          <a:schemeClr val="tx2"/>
                        </a:solidFill>
                        <a:latin typeface="Cambria Math" panose="02040503050406030204" pitchFamily="18" charset="0"/>
                        <a:ea typeface="微软雅黑" panose="020B0503020204020204" pitchFamily="34" charset="-122"/>
                      </a:rPr>
                      <m:t>𝒚</m:t>
                    </m:r>
                    <m:r>
                      <a:rPr lang="en-US" altLang="zh-CN" sz="2000" b="1" i="1" smtClean="0">
                        <a:solidFill>
                          <a:schemeClr val="tx2"/>
                        </a:solidFill>
                        <a:latin typeface="Cambria Math" panose="02040503050406030204" pitchFamily="18" charset="0"/>
                        <a:ea typeface="微软雅黑" panose="020B0503020204020204" pitchFamily="34" charset="-122"/>
                      </a:rPr>
                      <m:t>=</m:t>
                    </m:r>
                    <m:sSup>
                      <m:sSupPr>
                        <m:ctrlPr>
                          <a:rPr lang="en-US" altLang="zh-CN" sz="2000" b="1" i="1" smtClean="0">
                            <a:solidFill>
                              <a:schemeClr val="tx2"/>
                            </a:solidFill>
                            <a:latin typeface="Cambria Math" panose="02040503050406030204" pitchFamily="18" charset="0"/>
                            <a:ea typeface="微软雅黑" panose="020B0503020204020204" pitchFamily="34" charset="-122"/>
                          </a:rPr>
                        </m:ctrlPr>
                      </m:sSupPr>
                      <m:e>
                        <m:r>
                          <a:rPr lang="en-US" altLang="zh-CN" sz="2000" b="1" i="1" smtClean="0">
                            <a:solidFill>
                              <a:schemeClr val="tx2"/>
                            </a:solidFill>
                            <a:latin typeface="Cambria Math" panose="02040503050406030204" pitchFamily="18" charset="0"/>
                            <a:ea typeface="微软雅黑" panose="020B0503020204020204" pitchFamily="34" charset="-122"/>
                          </a:rPr>
                          <m:t>𝒆</m:t>
                        </m:r>
                      </m:e>
                      <m:sup>
                        <m:r>
                          <a:rPr lang="en-US" altLang="zh-CN" sz="2000" b="1" i="1" smtClean="0">
                            <a:solidFill>
                              <a:schemeClr val="tx2"/>
                            </a:solidFill>
                            <a:latin typeface="Cambria Math" panose="02040503050406030204" pitchFamily="18" charset="0"/>
                            <a:ea typeface="微软雅黑" panose="020B0503020204020204" pitchFamily="34" charset="-122"/>
                          </a:rPr>
                          <m:t>−</m:t>
                        </m:r>
                        <m:r>
                          <a:rPr lang="en-US" altLang="zh-CN" sz="2000" b="1" i="1" smtClean="0">
                            <a:solidFill>
                              <a:schemeClr val="tx2"/>
                            </a:solidFill>
                            <a:latin typeface="Cambria Math" panose="02040503050406030204" pitchFamily="18" charset="0"/>
                            <a:ea typeface="微软雅黑" panose="020B0503020204020204" pitchFamily="34" charset="-122"/>
                          </a:rPr>
                          <m:t>𝒌𝒙</m:t>
                        </m:r>
                      </m:sup>
                    </m:sSup>
                  </m:oMath>
                </a14:m>
                <a:r>
                  <a:rPr lang="zh-CN" altLang="en-US" sz="2000" dirty="0">
                    <a:solidFill>
                      <a:schemeClr val="tx2"/>
                    </a:solidFill>
                    <a:latin typeface="微软雅黑" panose="020B0503020204020204" pitchFamily="34" charset="-122"/>
                    <a:ea typeface="微软雅黑" panose="020B0503020204020204" pitchFamily="34" charset="-122"/>
                  </a:rPr>
                  <a:t> 和</a:t>
                </a:r>
                <a:r>
                  <a:rPr lang="zh-CN" altLang="en-US" sz="2000" b="1" dirty="0">
                    <a:solidFill>
                      <a:schemeClr val="tx2"/>
                    </a:solidFill>
                    <a:latin typeface="微软雅黑" panose="020B0503020204020204" pitchFamily="34" charset="-122"/>
                    <a:ea typeface="微软雅黑" panose="020B0503020204020204" pitchFamily="34" charset="-122"/>
                  </a:rPr>
                  <a:t>幂级数衰减</a:t>
                </a:r>
                <a:r>
                  <a:rPr lang="en-US" altLang="zh-CN" sz="2000" b="1" dirty="0">
                    <a:solidFill>
                      <a:schemeClr val="tx2"/>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1" i="1" smtClean="0">
                        <a:solidFill>
                          <a:schemeClr val="tx2"/>
                        </a:solidFill>
                        <a:latin typeface="Cambria Math" panose="02040503050406030204" pitchFamily="18" charset="0"/>
                        <a:ea typeface="微软雅黑" panose="020B0503020204020204" pitchFamily="34" charset="-122"/>
                      </a:rPr>
                      <m:t>𝒚</m:t>
                    </m:r>
                    <m:r>
                      <a:rPr lang="en-US" altLang="zh-CN" sz="2000" b="1" i="1" smtClean="0">
                        <a:solidFill>
                          <a:schemeClr val="tx2"/>
                        </a:solidFill>
                        <a:latin typeface="Cambria Math" panose="02040503050406030204" pitchFamily="18" charset="0"/>
                        <a:ea typeface="微软雅黑" panose="020B0503020204020204" pitchFamily="34" charset="-122"/>
                      </a:rPr>
                      <m:t>=</m:t>
                    </m:r>
                    <m:f>
                      <m:fPr>
                        <m:ctrlPr>
                          <a:rPr lang="en-US" altLang="zh-CN" sz="2000" b="1" i="1" smtClean="0">
                            <a:solidFill>
                              <a:schemeClr val="tx2"/>
                            </a:solidFill>
                            <a:latin typeface="Cambria Math" panose="02040503050406030204" pitchFamily="18" charset="0"/>
                            <a:ea typeface="微软雅黑" panose="020B0503020204020204" pitchFamily="34" charset="-122"/>
                          </a:rPr>
                        </m:ctrlPr>
                      </m:fPr>
                      <m:num>
                        <m:r>
                          <a:rPr lang="en-US" altLang="zh-CN" sz="2000" b="1" i="1" smtClean="0">
                            <a:solidFill>
                              <a:schemeClr val="tx2"/>
                            </a:solidFill>
                            <a:latin typeface="Cambria Math" panose="02040503050406030204" pitchFamily="18" charset="0"/>
                            <a:ea typeface="微软雅黑" panose="020B0503020204020204" pitchFamily="34" charset="-122"/>
                          </a:rPr>
                          <m:t>𝟏</m:t>
                        </m:r>
                      </m:num>
                      <m:den>
                        <m:sSup>
                          <m:sSupPr>
                            <m:ctrlPr>
                              <a:rPr lang="en-US" altLang="zh-CN" sz="2000" b="1" i="1" smtClean="0">
                                <a:solidFill>
                                  <a:schemeClr val="tx2"/>
                                </a:solidFill>
                                <a:latin typeface="Cambria Math" panose="02040503050406030204" pitchFamily="18" charset="0"/>
                                <a:ea typeface="微软雅黑" panose="020B0503020204020204" pitchFamily="34" charset="-122"/>
                              </a:rPr>
                            </m:ctrlPr>
                          </m:sSupPr>
                          <m:e>
                            <m:r>
                              <a:rPr lang="en-US" altLang="zh-CN" sz="2000" b="1" i="1" smtClean="0">
                                <a:solidFill>
                                  <a:schemeClr val="tx2"/>
                                </a:solidFill>
                                <a:latin typeface="Cambria Math" panose="02040503050406030204" pitchFamily="18" charset="0"/>
                                <a:ea typeface="微软雅黑" panose="020B0503020204020204" pitchFamily="34" charset="-122"/>
                              </a:rPr>
                              <m:t>𝒙</m:t>
                            </m:r>
                          </m:e>
                          <m:sup>
                            <m:r>
                              <a:rPr lang="en-US" altLang="zh-CN" sz="2000" b="1" i="1" smtClean="0">
                                <a:solidFill>
                                  <a:schemeClr val="tx2"/>
                                </a:solidFill>
                                <a:latin typeface="Cambria Math" panose="02040503050406030204" pitchFamily="18" charset="0"/>
                                <a:ea typeface="微软雅黑" panose="020B0503020204020204" pitchFamily="34" charset="-122"/>
                              </a:rPr>
                              <m:t>𝒌</m:t>
                            </m:r>
                          </m:sup>
                        </m:sSup>
                      </m:den>
                    </m:f>
                  </m:oMath>
                </a14:m>
                <a:endParaRPr lang="en-US" altLang="zh-CN" sz="2000" dirty="0">
                  <a:solidFill>
                    <a:schemeClr val="tx2"/>
                  </a:solidFill>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80999" y="1012121"/>
                <a:ext cx="11811001" cy="2611549"/>
              </a:xfrm>
              <a:prstGeom prst="rect">
                <a:avLst/>
              </a:prstGeom>
              <a:blipFill rotWithShape="1">
                <a:blip r:embed="rId2"/>
                <a:stretch>
                  <a:fillRect l="-5" t="-22" b="14"/>
                </a:stretch>
              </a:blipFill>
            </p:spPr>
            <p:txBody>
              <a:bodyPr/>
              <a:lstStyle/>
              <a:p>
                <a:r>
                  <a:rPr lang="zh-CN" altLang="en-US">
                    <a:noFill/>
                  </a:rPr>
                  <a:t> </a:t>
                </a:r>
              </a:p>
            </p:txBody>
          </p:sp>
        </mc:Fallback>
      </mc:AlternateContent>
      <p:pic>
        <p:nvPicPr>
          <p:cNvPr id="7" name="图片 6"/>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09320" y="3608798"/>
            <a:ext cx="10373360" cy="2743200"/>
          </a:xfrm>
          <a:prstGeom prst="rect">
            <a:avLst/>
          </a:prstGeom>
        </p:spPr>
      </p:pic>
      <p:sp>
        <p:nvSpPr>
          <p:cNvPr id="5" name="文本框 4"/>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B8EBB-C66E-AF3A-1E78-AA6AE6850F1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6E7C4AC-07D4-9331-DF2B-ACB2836A2597}"/>
              </a:ext>
            </a:extLst>
          </p:cNvPr>
          <p:cNvSpPr>
            <a:spLocks noGrp="1"/>
          </p:cNvSpPr>
          <p:nvPr>
            <p:ph type="title"/>
          </p:nvPr>
        </p:nvSpPr>
        <p:spPr/>
        <p:txBody>
          <a:bodyPr/>
          <a:lstStyle/>
          <a:p>
            <a:r>
              <a:rPr lang="zh-CN" altLang="en-US" dirty="0"/>
              <a:t>图像数据集的特征</a:t>
            </a:r>
            <a:r>
              <a:rPr lang="en-US" altLang="zh-CN" dirty="0"/>
              <a:t>——</a:t>
            </a:r>
            <a:r>
              <a:rPr lang="zh-CN" altLang="en-US" dirty="0"/>
              <a:t>关联性</a:t>
            </a:r>
          </a:p>
        </p:txBody>
      </p:sp>
      <p:sp>
        <p:nvSpPr>
          <p:cNvPr id="10" name="文本框 9">
            <a:extLst>
              <a:ext uri="{FF2B5EF4-FFF2-40B4-BE49-F238E27FC236}">
                <a16:creationId xmlns:a16="http://schemas.microsoft.com/office/drawing/2014/main" id="{E617182D-BA6A-D5D9-3FBD-1D126B3EA91F}"/>
              </a:ext>
            </a:extLst>
          </p:cNvPr>
          <p:cNvSpPr txBox="1"/>
          <p:nvPr/>
        </p:nvSpPr>
        <p:spPr>
          <a:xfrm>
            <a:off x="380999" y="1012121"/>
            <a:ext cx="11811001" cy="499624"/>
          </a:xfrm>
          <a:prstGeom prst="rect">
            <a:avLst/>
          </a:prstGeom>
          <a:noFill/>
        </p:spPr>
        <p:txBody>
          <a:bodyPr wrap="square" rtlCol="0">
            <a:spAutoFit/>
          </a:bodyPr>
          <a:lstStyle/>
          <a:p>
            <a:pPr indent="0" fontAlgn="auto">
              <a:lnSpc>
                <a:spcPct val="150000"/>
              </a:lnSpc>
            </a:pPr>
            <a:r>
              <a:rPr lang="en-US" altLang="zh-CN" sz="2000" b="1" dirty="0">
                <a:solidFill>
                  <a:schemeClr val="tx2"/>
                </a:solidFill>
                <a:latin typeface="微软雅黑" panose="020B0503020204020204" pitchFamily="34" charset="-122"/>
                <a:ea typeface="微软雅黑" panose="020B0503020204020204" pitchFamily="34" charset="-122"/>
              </a:rPr>
              <a:t>Power law/Scaling law</a:t>
            </a:r>
            <a:r>
              <a:rPr lang="zh-CN" altLang="en-US" sz="2000" b="1" dirty="0">
                <a:solidFill>
                  <a:schemeClr val="tx2"/>
                </a:solidFill>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幂级数衰减可以理解为有无穷多个半衰期的指数衰减的和</a:t>
            </a:r>
          </a:p>
        </p:txBody>
      </p:sp>
      <p:pic>
        <p:nvPicPr>
          <p:cNvPr id="7" name="图片 6">
            <a:extLst>
              <a:ext uri="{FF2B5EF4-FFF2-40B4-BE49-F238E27FC236}">
                <a16:creationId xmlns:a16="http://schemas.microsoft.com/office/drawing/2014/main" id="{1AC1C181-1B1F-5918-5188-3F11C697EA6B}"/>
              </a:ext>
            </a:extLst>
          </p:cNvPr>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09320" y="3608798"/>
            <a:ext cx="10373360" cy="2743200"/>
          </a:xfrm>
          <a:prstGeom prst="rect">
            <a:avLst/>
          </a:prstGeom>
        </p:spPr>
      </p:pic>
      <p:sp>
        <p:nvSpPr>
          <p:cNvPr id="5" name="文本框 4">
            <a:extLst>
              <a:ext uri="{FF2B5EF4-FFF2-40B4-BE49-F238E27FC236}">
                <a16:creationId xmlns:a16="http://schemas.microsoft.com/office/drawing/2014/main" id="{465726DD-5630-17CA-7FB5-4E80C2C1C7CA}"/>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19D1858-6830-38E8-AE88-A5678C3DCA81}"/>
                  </a:ext>
                </a:extLst>
              </p:cNvPr>
              <p:cNvSpPr txBox="1"/>
              <p:nvPr/>
            </p:nvSpPr>
            <p:spPr>
              <a:xfrm>
                <a:off x="2624667" y="1973410"/>
                <a:ext cx="6032500" cy="758349"/>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nary>
                        <m:naryPr>
                          <m:ctrlPr>
                            <a:rPr lang="zh-CN" altLang="en-US"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m:t>
                          </m:r>
                        </m:sup>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exp</m:t>
                              </m:r>
                            </m:fName>
                            <m:e>
                              <m:d>
                                <m:dPr>
                                  <m:ctrlPr>
                                    <a:rPr lang="en-US" altLang="zh-CN" sz="2000" b="0" i="1" smtClean="0">
                                      <a:latin typeface="Cambria Math" panose="02040503050406030204" pitchFamily="18" charset="0"/>
                                    </a:rPr>
                                  </m:ctrlPr>
                                </m:dPr>
                                <m:e>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𝑡</m:t>
                                  </m:r>
                                </m:den>
                              </m:f>
                            </m:e>
                          </m:func>
                        </m:e>
                      </m:nary>
                    </m:oMath>
                  </m:oMathPara>
                </a14:m>
                <a:endParaRPr lang="zh-CN" altLang="en-US" sz="2000" dirty="0"/>
              </a:p>
            </p:txBody>
          </p:sp>
        </mc:Choice>
        <mc:Fallback xmlns="">
          <p:sp>
            <p:nvSpPr>
              <p:cNvPr id="2" name="文本框 1">
                <a:extLst>
                  <a:ext uri="{FF2B5EF4-FFF2-40B4-BE49-F238E27FC236}">
                    <a16:creationId xmlns:a16="http://schemas.microsoft.com/office/drawing/2014/main" id="{F19D1858-6830-38E8-AE88-A5678C3DCA81}"/>
                  </a:ext>
                </a:extLst>
              </p:cNvPr>
              <p:cNvSpPr txBox="1">
                <a:spLocks noRot="1" noChangeAspect="1" noMove="1" noResize="1" noEditPoints="1" noAdjustHandles="1" noChangeArrowheads="1" noChangeShapeType="1" noTextEdit="1"/>
              </p:cNvSpPr>
              <p:nvPr/>
            </p:nvSpPr>
            <p:spPr>
              <a:xfrm>
                <a:off x="2624667" y="1973410"/>
                <a:ext cx="6032500" cy="758349"/>
              </a:xfrm>
              <a:prstGeom prst="rect">
                <a:avLst/>
              </a:prstGeom>
              <a:blipFill>
                <a:blip r:embed="rId3"/>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C3385D96-7189-F7D9-CDA5-F02950C11EED}"/>
              </a:ext>
            </a:extLst>
          </p:cNvPr>
          <p:cNvSpPr txBox="1"/>
          <p:nvPr/>
        </p:nvSpPr>
        <p:spPr>
          <a:xfrm>
            <a:off x="380999" y="2647509"/>
            <a:ext cx="11811001" cy="961289"/>
          </a:xfrm>
          <a:prstGeom prst="rect">
            <a:avLst/>
          </a:prstGeom>
          <a:noFill/>
        </p:spPr>
        <p:txBody>
          <a:bodyPr wrap="square" rtlCol="0">
            <a:spAutoFit/>
          </a:bodyPr>
          <a:lstStyle/>
          <a:p>
            <a:pPr marL="342900" indent="-342900" fontAlgn="auto">
              <a:lnSpc>
                <a:spcPct val="150000"/>
              </a:lnSpc>
              <a:buFont typeface="Arial" panose="020B0604020202020204" pitchFamily="34" charset="0"/>
              <a:buChar char="•"/>
            </a:pPr>
            <a:r>
              <a:rPr lang="zh-CN" altLang="en-US" sz="2000" dirty="0">
                <a:solidFill>
                  <a:schemeClr val="tx2"/>
                </a:solidFill>
                <a:latin typeface="微软雅黑" panose="020B0503020204020204" pitchFamily="34" charset="-122"/>
                <a:ea typeface="微软雅黑" panose="020B0503020204020204" pitchFamily="34" charset="-122"/>
              </a:rPr>
              <a:t>有无穷慢衰减的成分！</a:t>
            </a:r>
            <a:endParaRPr lang="en-US" altLang="zh-CN" sz="2000" dirty="0">
              <a:solidFill>
                <a:schemeClr val="tx2"/>
              </a:solidFill>
              <a:latin typeface="微软雅黑" panose="020B0503020204020204" pitchFamily="34" charset="-122"/>
              <a:ea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dirty="0">
                <a:solidFill>
                  <a:schemeClr val="tx2"/>
                </a:solidFill>
                <a:latin typeface="微软雅黑" panose="020B0503020204020204" pitchFamily="34" charset="-122"/>
                <a:ea typeface="微软雅黑" panose="020B0503020204020204" pitchFamily="34" charset="-122"/>
              </a:rPr>
              <a:t>当系统有多个子系统时，容易出现</a:t>
            </a:r>
          </a:p>
        </p:txBody>
      </p:sp>
    </p:spTree>
    <p:extLst>
      <p:ext uri="{BB962C8B-B14F-4D97-AF65-F5344CB8AC3E}">
        <p14:creationId xmlns:p14="http://schemas.microsoft.com/office/powerpoint/2010/main" val="2323087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图像数据集的特征</a:t>
            </a:r>
            <a:r>
              <a:rPr lang="en-US" altLang="zh-CN" dirty="0"/>
              <a:t>——</a:t>
            </a:r>
            <a:r>
              <a:rPr lang="zh-CN" altLang="en-US" dirty="0"/>
              <a:t>关联性</a:t>
            </a:r>
          </a:p>
        </p:txBody>
      </p:sp>
      <mc:AlternateContent xmlns:mc="http://schemas.openxmlformats.org/markup-compatibility/2006" xmlns:a14="http://schemas.microsoft.com/office/drawing/2010/main">
        <mc:Choice Requires="a14">
          <p:sp>
            <p:nvSpPr>
              <p:cNvPr id="10" name="文本框 9"/>
              <p:cNvSpPr txBox="1"/>
              <p:nvPr/>
            </p:nvSpPr>
            <p:spPr>
              <a:xfrm>
                <a:off x="336549" y="763121"/>
                <a:ext cx="11811001" cy="502895"/>
              </a:xfrm>
              <a:prstGeom prst="rect">
                <a:avLst/>
              </a:prstGeom>
              <a:noFill/>
            </p:spPr>
            <p:txBody>
              <a:bodyPr wrap="square" rtlCol="0">
                <a:spAutoFit/>
              </a:bodyPr>
              <a:lstStyle/>
              <a:p>
                <a:pPr indent="0" fontAlgn="auto">
                  <a:lnSpc>
                    <a:spcPct val="150000"/>
                  </a:lnSpc>
                </a:pPr>
                <a:r>
                  <a:rPr lang="zh-CN" altLang="en-US" sz="2000" dirty="0">
                    <a:solidFill>
                      <a:schemeClr val="tx2"/>
                    </a:solidFill>
                    <a:latin typeface="微软雅黑" panose="020B0503020204020204" pitchFamily="34" charset="-122"/>
                    <a:ea typeface="微软雅黑" panose="020B0503020204020204" pitchFamily="34" charset="-122"/>
                  </a:rPr>
                  <a:t>图像数据服从什么衰减规律？使用</a:t>
                </a:r>
                <a:r>
                  <a:rPr lang="zh-CN" altLang="en-US" sz="2000" b="1" dirty="0">
                    <a:solidFill>
                      <a:schemeClr val="tx2"/>
                    </a:solidFill>
                    <a:latin typeface="微软雅黑" panose="020B0503020204020204" pitchFamily="34" charset="-122"/>
                    <a:ea typeface="微软雅黑" panose="020B0503020204020204" pitchFamily="34" charset="-122"/>
                  </a:rPr>
                  <a:t>相关函数</a:t>
                </a:r>
                <a:r>
                  <a:rPr lang="zh-CN" altLang="en-US" sz="2000" dirty="0">
                    <a:solidFill>
                      <a:schemeClr val="tx2"/>
                    </a:solidFill>
                    <a:latin typeface="微软雅黑" panose="020B0503020204020204" pitchFamily="34" charset="-122"/>
                    <a:ea typeface="微软雅黑" panose="020B0503020204020204" pitchFamily="34" charset="-122"/>
                  </a:rPr>
                  <a:t>来研究</a:t>
                </a:r>
                <a:r>
                  <a:rPr lang="en-US" altLang="zh-CN" sz="2000" dirty="0">
                    <a:solidFill>
                      <a:schemeClr val="tx2"/>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000" i="1" smtClean="0">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𝜑</m:t>
                        </m:r>
                      </m:e>
                      <m:sub>
                        <m:r>
                          <a:rPr lang="en-US" altLang="zh-CN" sz="2000" i="1">
                            <a:solidFill>
                              <a:schemeClr val="tx2"/>
                            </a:solidFill>
                            <a:latin typeface="Cambria Math" panose="02040503050406030204" pitchFamily="18" charset="0"/>
                          </a:rPr>
                          <m:t>1</m:t>
                        </m:r>
                      </m:sub>
                    </m:sSub>
                    <m:r>
                      <a:rPr lang="en-US" altLang="zh-CN" sz="2000" i="1">
                        <a:solidFill>
                          <a:schemeClr val="tx2"/>
                        </a:solidFill>
                        <a:latin typeface="Cambria Math" panose="02040503050406030204" pitchFamily="18" charset="0"/>
                      </a:rPr>
                      <m:t>,</m:t>
                    </m:r>
                    <m:sSub>
                      <m:sSubPr>
                        <m:ctrlPr>
                          <a:rPr lang="en-US" altLang="zh-CN"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𝜑</m:t>
                        </m:r>
                      </m:e>
                      <m:sub>
                        <m:r>
                          <a:rPr lang="en-US" altLang="zh-CN" sz="2000" i="1">
                            <a:solidFill>
                              <a:schemeClr val="tx2"/>
                            </a:solidFill>
                            <a:latin typeface="Cambria Math" panose="02040503050406030204" pitchFamily="18" charset="0"/>
                          </a:rPr>
                          <m:t>2</m:t>
                        </m:r>
                      </m:sub>
                    </m:sSub>
                  </m:oMath>
                </a14:m>
                <a:r>
                  <a:rPr lang="zh-CN" altLang="en-US" sz="2000" dirty="0">
                    <a:solidFill>
                      <a:schemeClr val="tx2"/>
                    </a:solidFill>
                    <a:latin typeface="微软雅黑" panose="020B0503020204020204" pitchFamily="34" charset="-122"/>
                    <a:ea typeface="微软雅黑" panose="020B0503020204020204" pitchFamily="34" charset="-122"/>
                  </a:rPr>
                  <a:t> 是两个像素点</a:t>
                </a:r>
              </a:p>
            </p:txBody>
          </p:sp>
        </mc:Choice>
        <mc:Fallback xmlns="">
          <p:sp>
            <p:nvSpPr>
              <p:cNvPr id="10" name="文本框 9"/>
              <p:cNvSpPr txBox="1">
                <a:spLocks noRot="1" noChangeAspect="1" noMove="1" noResize="1" noEditPoints="1" noAdjustHandles="1" noChangeArrowheads="1" noChangeShapeType="1" noTextEdit="1"/>
              </p:cNvSpPr>
              <p:nvPr/>
            </p:nvSpPr>
            <p:spPr>
              <a:xfrm>
                <a:off x="336549" y="763121"/>
                <a:ext cx="11811001" cy="502895"/>
              </a:xfrm>
              <a:prstGeom prst="rect">
                <a:avLst/>
              </a:prstGeom>
              <a:blipFill>
                <a:blip r:embed="rId2"/>
                <a:stretch>
                  <a:fillRect l="-516" b="-19277"/>
                </a:stretch>
              </a:blipFill>
            </p:spPr>
            <p:txBody>
              <a:bodyPr/>
              <a:lstStyle/>
              <a:p>
                <a:r>
                  <a:rPr lang="zh-CN" altLang="en-US">
                    <a:noFill/>
                  </a:rPr>
                  <a:t> </a:t>
                </a:r>
              </a:p>
            </p:txBody>
          </p:sp>
        </mc:Fallback>
      </mc:AlternateContent>
      <p:sp>
        <p:nvSpPr>
          <p:cNvPr id="6" name="文本框 5"/>
          <p:cNvSpPr txBox="1"/>
          <p:nvPr/>
        </p:nvSpPr>
        <p:spPr>
          <a:xfrm>
            <a:off x="6497320" y="1382444"/>
            <a:ext cx="1703070" cy="337185"/>
          </a:xfrm>
          <a:prstGeom prst="rect">
            <a:avLst/>
          </a:prstGeom>
          <a:noFill/>
        </p:spPr>
        <p:txBody>
          <a:bodyPr wrap="square"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rPr>
              <a:t>联合概率分布</a:t>
            </a:r>
          </a:p>
        </p:txBody>
      </p:sp>
      <p:cxnSp>
        <p:nvCxnSpPr>
          <p:cNvPr id="4" name="直接箭头连接符 3"/>
          <p:cNvCxnSpPr>
            <a:stCxn id="6" idx="2"/>
          </p:cNvCxnSpPr>
          <p:nvPr/>
        </p:nvCxnSpPr>
        <p:spPr>
          <a:xfrm>
            <a:off x="7348855" y="1719629"/>
            <a:ext cx="382905" cy="178481"/>
          </a:xfrm>
          <a:prstGeom prst="straightConnector1">
            <a:avLst/>
          </a:prstGeom>
          <a:ln>
            <a:solidFill>
              <a:schemeClr val="tx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8427402" y="1213851"/>
            <a:ext cx="991870" cy="337185"/>
          </a:xfrm>
          <a:prstGeom prst="rect">
            <a:avLst/>
          </a:prstGeom>
          <a:noFill/>
        </p:spPr>
        <p:txBody>
          <a:bodyPr wrap="square"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rPr>
              <a:t>灰度值</a:t>
            </a:r>
          </a:p>
        </p:txBody>
      </p:sp>
      <p:cxnSp>
        <p:nvCxnSpPr>
          <p:cNvPr id="12" name="直接箭头连接符 11"/>
          <p:cNvCxnSpPr/>
          <p:nvPr/>
        </p:nvCxnSpPr>
        <p:spPr>
          <a:xfrm flipH="1">
            <a:off x="8150860" y="1515016"/>
            <a:ext cx="617220" cy="394394"/>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flipH="1">
            <a:off x="8514945" y="1515016"/>
            <a:ext cx="253136" cy="346527"/>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380999" y="2501924"/>
                <a:ext cx="4346644" cy="400110"/>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当两个点相关时</a:t>
                </a:r>
                <a14:m>
                  <m:oMath xmlns:m="http://schemas.openxmlformats.org/officeDocument/2006/math">
                    <m:r>
                      <a:rPr lang="en-US" altLang="zh-CN" sz="2000" i="1" dirty="0" smtClean="0">
                        <a:solidFill>
                          <a:schemeClr val="tx2"/>
                        </a:solidFill>
                        <a:latin typeface="Cambria Math" panose="02040503050406030204" pitchFamily="18" charset="0"/>
                      </a:rPr>
                      <m:t>𝐼</m:t>
                    </m:r>
                    <m:r>
                      <a:rPr lang="en-US" altLang="zh-CN" sz="2000" i="1" dirty="0" smtClean="0">
                        <a:solidFill>
                          <a:schemeClr val="tx2"/>
                        </a:solidFill>
                        <a:latin typeface="Cambria Math" panose="02040503050406030204" pitchFamily="18" charset="0"/>
                      </a:rPr>
                      <m:t>&gt;</m:t>
                    </m:r>
                    <m:r>
                      <a:rPr lang="en-US" altLang="zh-CN" sz="2000" i="1" dirty="0" smtClean="0">
                        <a:solidFill>
                          <a:schemeClr val="tx2"/>
                        </a:solidFill>
                        <a:latin typeface="Cambria Math" panose="02040503050406030204" pitchFamily="18" charset="0"/>
                      </a:rPr>
                      <m:t>0</m:t>
                    </m:r>
                  </m:oMath>
                </a14:m>
                <a:r>
                  <a:rPr lang="zh-CN" altLang="en-US" sz="2000" dirty="0">
                    <a:solidFill>
                      <a:schemeClr val="tx2"/>
                    </a:solidFill>
                    <a:latin typeface="微软雅黑" panose="020B0503020204020204" pitchFamily="34" charset="-122"/>
                    <a:ea typeface="微软雅黑" panose="020B0503020204020204" pitchFamily="34" charset="-122"/>
                  </a:rPr>
                  <a:t>，独立时</a:t>
                </a:r>
                <a14:m>
                  <m:oMath xmlns:m="http://schemas.openxmlformats.org/officeDocument/2006/math">
                    <m:r>
                      <a:rPr lang="en-US" altLang="zh-CN" sz="2000" i="1" dirty="0" smtClean="0">
                        <a:solidFill>
                          <a:schemeClr val="tx2"/>
                        </a:solidFill>
                        <a:latin typeface="Cambria Math" panose="02040503050406030204" pitchFamily="18" charset="0"/>
                      </a:rPr>
                      <m:t>𝐼</m:t>
                    </m:r>
                    <m:r>
                      <a:rPr lang="en-US" altLang="zh-CN" sz="2000" i="1" dirty="0" smtClean="0">
                        <a:solidFill>
                          <a:schemeClr val="tx2"/>
                        </a:solidFill>
                        <a:latin typeface="Cambria Math" panose="02040503050406030204" pitchFamily="18" charset="0"/>
                      </a:rPr>
                      <m:t>=</m:t>
                    </m:r>
                    <m:r>
                      <a:rPr lang="en-US" altLang="zh-CN" sz="2000" i="1" dirty="0" smtClean="0">
                        <a:solidFill>
                          <a:schemeClr val="tx2"/>
                        </a:solidFill>
                        <a:latin typeface="Cambria Math" panose="02040503050406030204" pitchFamily="18" charset="0"/>
                      </a:rPr>
                      <m:t>0</m:t>
                    </m:r>
                  </m:oMath>
                </a14:m>
                <a:r>
                  <a:rPr lang="zh-CN" altLang="en-US" sz="2000" dirty="0">
                    <a:solidFill>
                      <a:schemeClr val="tx2"/>
                    </a:solidFill>
                    <a:latin typeface="微软雅黑" panose="020B0503020204020204" pitchFamily="34" charset="-122"/>
                    <a:ea typeface="微软雅黑" panose="020B0503020204020204" pitchFamily="34" charset="-122"/>
                  </a:rPr>
                  <a:t>。</a:t>
                </a:r>
              </a:p>
            </p:txBody>
          </p:sp>
        </mc:Choice>
        <mc:Fallback xmlns="">
          <p:sp>
            <p:nvSpPr>
              <p:cNvPr id="15" name="文本框 14"/>
              <p:cNvSpPr txBox="1">
                <a:spLocks noRot="1" noChangeAspect="1" noMove="1" noResize="1" noEditPoints="1" noAdjustHandles="1" noChangeArrowheads="1" noChangeShapeType="1" noTextEdit="1"/>
              </p:cNvSpPr>
              <p:nvPr/>
            </p:nvSpPr>
            <p:spPr>
              <a:xfrm>
                <a:off x="380999" y="2501924"/>
                <a:ext cx="4346644" cy="400110"/>
              </a:xfrm>
              <a:prstGeom prst="rect">
                <a:avLst/>
              </a:prstGeom>
              <a:blipFill rotWithShape="1">
                <a:blip r:embed="rId3"/>
                <a:stretch>
                  <a:fillRect l="-15" t="-6" r="2" b="21"/>
                </a:stretch>
              </a:blipFill>
            </p:spPr>
            <p:txBody>
              <a:bodyPr/>
              <a:lstStyle/>
              <a:p>
                <a:r>
                  <a:rPr lang="zh-CN" altLang="en-US">
                    <a:noFill/>
                  </a:rPr>
                  <a:t> </a:t>
                </a:r>
              </a:p>
            </p:txBody>
          </p:sp>
        </mc:Fallback>
      </mc:AlternateContent>
      <p:sp>
        <p:nvSpPr>
          <p:cNvPr id="16" name="文本框 15"/>
          <p:cNvSpPr txBox="1"/>
          <p:nvPr/>
        </p:nvSpPr>
        <p:spPr>
          <a:xfrm>
            <a:off x="380999" y="3091815"/>
            <a:ext cx="10246361" cy="400110"/>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也可以通过</a:t>
            </a:r>
            <a:r>
              <a:rPr lang="zh-CN" altLang="en-US" sz="2000" b="1" dirty="0">
                <a:solidFill>
                  <a:schemeClr val="tx2"/>
                </a:solidFill>
                <a:latin typeface="微软雅黑" panose="020B0503020204020204" pitchFamily="34" charset="-122"/>
                <a:ea typeface="微软雅黑" panose="020B0503020204020204" pitchFamily="34" charset="-122"/>
              </a:rPr>
              <a:t>频谱图</a:t>
            </a:r>
            <a:r>
              <a:rPr lang="zh-CN" altLang="en-US" sz="2000" dirty="0">
                <a:solidFill>
                  <a:schemeClr val="tx2"/>
                </a:solidFill>
                <a:latin typeface="微软雅黑" panose="020B0503020204020204" pitchFamily="34" charset="-122"/>
                <a:ea typeface="微软雅黑" panose="020B0503020204020204" pitchFamily="34" charset="-122"/>
              </a:rPr>
              <a:t>来研究：对图像进行傅里叶变换，然后计算每个频率分量的模长平方</a:t>
            </a:r>
          </a:p>
        </p:txBody>
      </p:sp>
      <p:pic>
        <p:nvPicPr>
          <p:cNvPr id="17" name="图片 16"/>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3002280" y="3681706"/>
            <a:ext cx="6187440" cy="2679700"/>
          </a:xfrm>
          <a:prstGeom prst="rect">
            <a:avLst/>
          </a:prstGeom>
        </p:spPr>
      </p:pic>
      <p:pic>
        <p:nvPicPr>
          <p:cNvPr id="18" name="图片 17"/>
          <p:cNvPicPr>
            <a:picLocks noChangeAspect="1"/>
          </p:cNvPicPr>
          <p:nvPr/>
        </p:nvPicPr>
        <p:blipFill>
          <a:blip r:embed="rId5">
            <a:clrChange>
              <a:clrFrom>
                <a:srgbClr val="FEFEFE">
                  <a:alpha val="100000"/>
                </a:srgbClr>
              </a:clrFrom>
              <a:clrTo>
                <a:srgbClr val="FEFEFE">
                  <a:alpha val="100000"/>
                  <a:alpha val="0"/>
                </a:srgbClr>
              </a:clrTo>
            </a:clrChange>
          </a:blip>
          <a:stretch>
            <a:fillRect/>
          </a:stretch>
        </p:blipFill>
        <p:spPr>
          <a:xfrm>
            <a:off x="9434830" y="1115870"/>
            <a:ext cx="2657475" cy="2036445"/>
          </a:xfrm>
          <a:prstGeom prst="rect">
            <a:avLst/>
          </a:prstGeom>
        </p:spPr>
      </p:pic>
      <p:sp>
        <p:nvSpPr>
          <p:cNvPr id="19" name="文本框 18"/>
          <p:cNvSpPr txBox="1"/>
          <p:nvPr/>
        </p:nvSpPr>
        <p:spPr>
          <a:xfrm>
            <a:off x="9769475" y="4466590"/>
            <a:ext cx="2209800" cy="337185"/>
          </a:xfrm>
          <a:prstGeom prst="rect">
            <a:avLst/>
          </a:prstGeom>
          <a:noFill/>
        </p:spPr>
        <p:txBody>
          <a:bodyPr wrap="square"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rPr>
              <a:t>图像服从幂律分布</a:t>
            </a:r>
          </a:p>
        </p:txBody>
      </p:sp>
      <p:cxnSp>
        <p:nvCxnSpPr>
          <p:cNvPr id="20" name="直接箭头连接符 19"/>
          <p:cNvCxnSpPr/>
          <p:nvPr/>
        </p:nvCxnSpPr>
        <p:spPr>
          <a:xfrm flipH="1">
            <a:off x="8582660" y="4692650"/>
            <a:ext cx="1186815" cy="111125"/>
          </a:xfrm>
          <a:prstGeom prst="straightConnector1">
            <a:avLst/>
          </a:prstGeom>
          <a:ln>
            <a:solidFill>
              <a:schemeClr val="tx2"/>
            </a:solidFill>
            <a:tailEnd type="arrow"/>
          </a:ln>
        </p:spPr>
        <p:style>
          <a:lnRef idx="1">
            <a:schemeClr val="accent2"/>
          </a:lnRef>
          <a:fillRef idx="0">
            <a:schemeClr val="accent2"/>
          </a:fillRef>
          <a:effectRef idx="0">
            <a:schemeClr val="accent2"/>
          </a:effectRef>
          <a:fontRef idx="minor">
            <a:schemeClr val="tx1"/>
          </a:fontRef>
        </p:style>
      </p:cxnSp>
      <p:cxnSp>
        <p:nvCxnSpPr>
          <p:cNvPr id="21" name="直接箭头连接符 20"/>
          <p:cNvCxnSpPr/>
          <p:nvPr/>
        </p:nvCxnSpPr>
        <p:spPr>
          <a:xfrm flipV="1">
            <a:off x="10712767" y="3252818"/>
            <a:ext cx="310833" cy="1228203"/>
          </a:xfrm>
          <a:prstGeom prst="straightConnector1">
            <a:avLst/>
          </a:prstGeom>
          <a:ln>
            <a:solidFill>
              <a:schemeClr val="tx2"/>
            </a:solidFill>
            <a:tailEnd type="arrow"/>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 name="文本框 1"/>
              <p:cNvSpPr txBox="1"/>
              <p:nvPr/>
            </p:nvSpPr>
            <p:spPr>
              <a:xfrm>
                <a:off x="3139499" y="1772689"/>
                <a:ext cx="6929025" cy="899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2"/>
                          </a:solidFill>
                          <a:latin typeface="Cambria Math" panose="02040503050406030204" pitchFamily="18" charset="0"/>
                        </a:rPr>
                        <m:t>𝐼</m:t>
                      </m:r>
                      <m:r>
                        <a:rPr lang="en-US" altLang="zh-CN" sz="2000" b="0" i="1" smtClean="0">
                          <a:solidFill>
                            <a:schemeClr val="tx2"/>
                          </a:solidFill>
                          <a:latin typeface="Cambria Math" panose="02040503050406030204" pitchFamily="18" charset="0"/>
                        </a:rPr>
                        <m:t>=</m:t>
                      </m:r>
                      <m:nary>
                        <m:naryPr>
                          <m:limLoc m:val="undOvr"/>
                          <m:subHide m:val="on"/>
                          <m:supHide m:val="on"/>
                          <m:ctrlPr>
                            <a:rPr lang="en-US" altLang="zh-CN" sz="2000" b="0" i="1" smtClean="0">
                              <a:solidFill>
                                <a:schemeClr val="tx2"/>
                              </a:solidFill>
                              <a:latin typeface="Cambria Math" panose="02040503050406030204" pitchFamily="18" charset="0"/>
                            </a:rPr>
                          </m:ctrlPr>
                        </m:naryPr>
                        <m:sub/>
                        <m:sup/>
                        <m:e>
                          <m:r>
                            <a:rPr lang="en-US" altLang="zh-CN" sz="2000" b="0" i="1" smtClean="0">
                              <a:solidFill>
                                <a:schemeClr val="tx2"/>
                              </a:solidFill>
                              <a:latin typeface="Cambria Math" panose="02040503050406030204" pitchFamily="18" charset="0"/>
                            </a:rPr>
                            <m:t>𝑑</m:t>
                          </m:r>
                          <m:sSub>
                            <m:sSubPr>
                              <m:ctrlPr>
                                <a:rPr lang="en-US" altLang="zh-CN" sz="2000" b="0" i="1" smtClean="0">
                                  <a:solidFill>
                                    <a:schemeClr val="tx2"/>
                                  </a:solidFill>
                                  <a:latin typeface="Cambria Math" panose="02040503050406030204" pitchFamily="18" charset="0"/>
                                </a:rPr>
                              </m:ctrlPr>
                            </m:sSubPr>
                            <m:e>
                              <m:r>
                                <a:rPr lang="zh-CN" altLang="en-US" sz="2000" b="0" i="1" smtClean="0">
                                  <a:solidFill>
                                    <a:schemeClr val="tx2"/>
                                  </a:solidFill>
                                  <a:latin typeface="Cambria Math" panose="02040503050406030204" pitchFamily="18" charset="0"/>
                                </a:rPr>
                                <m:t>𝜑</m:t>
                              </m:r>
                            </m:e>
                            <m:sub>
                              <m:r>
                                <a:rPr lang="en-US" altLang="zh-CN" sz="2000" b="0" i="1" smtClean="0">
                                  <a:solidFill>
                                    <a:schemeClr val="tx2"/>
                                  </a:solidFill>
                                  <a:latin typeface="Cambria Math" panose="02040503050406030204" pitchFamily="18" charset="0"/>
                                </a:rPr>
                                <m:t>1</m:t>
                              </m:r>
                            </m:sub>
                          </m:sSub>
                          <m:r>
                            <a:rPr lang="en-US" altLang="zh-CN" sz="2000" i="1">
                              <a:solidFill>
                                <a:schemeClr val="tx2"/>
                              </a:solidFill>
                              <a:latin typeface="Cambria Math" panose="02040503050406030204" pitchFamily="18" charset="0"/>
                            </a:rPr>
                            <m:t>𝑑</m:t>
                          </m:r>
                          <m:sSub>
                            <m:sSubPr>
                              <m:ctrlPr>
                                <a:rPr lang="en-US" altLang="zh-CN"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𝜑</m:t>
                              </m:r>
                            </m:e>
                            <m:sub>
                              <m:r>
                                <a:rPr lang="en-US" altLang="zh-CN" sz="2000" b="0" i="1" smtClean="0">
                                  <a:solidFill>
                                    <a:schemeClr val="tx2"/>
                                  </a:solidFill>
                                  <a:latin typeface="Cambria Math" panose="02040503050406030204" pitchFamily="18" charset="0"/>
                                </a:rPr>
                                <m:t>2</m:t>
                              </m:r>
                            </m:sub>
                          </m:sSub>
                          <m:sSub>
                            <m:sSubPr>
                              <m:ctrlPr>
                                <a:rPr lang="en-US" altLang="zh-CN" sz="200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𝑝</m:t>
                              </m:r>
                            </m:e>
                            <m:sub>
                              <m:r>
                                <a:rPr lang="en-US" altLang="zh-CN" sz="2000" b="0" i="1" smtClean="0">
                                  <a:solidFill>
                                    <a:schemeClr val="tx2"/>
                                  </a:solidFill>
                                  <a:latin typeface="Cambria Math" panose="02040503050406030204" pitchFamily="18" charset="0"/>
                                </a:rPr>
                                <m:t>2</m:t>
                              </m:r>
                            </m:sub>
                          </m:sSub>
                          <m:d>
                            <m:dPr>
                              <m:ctrlPr>
                                <a:rPr lang="en-US" altLang="zh-CN" sz="2000" b="0" i="1" smtClean="0">
                                  <a:solidFill>
                                    <a:schemeClr val="tx2"/>
                                  </a:solidFill>
                                  <a:latin typeface="Cambria Math" panose="02040503050406030204" pitchFamily="18" charset="0"/>
                                </a:rPr>
                              </m:ctrlPr>
                            </m:dPr>
                            <m:e>
                              <m:sSub>
                                <m:sSubPr>
                                  <m:ctrlPr>
                                    <a:rPr lang="en-US" altLang="zh-CN"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𝜑</m:t>
                                  </m:r>
                                </m:e>
                                <m:sub>
                                  <m:r>
                                    <a:rPr lang="en-US" altLang="zh-CN" sz="2000" b="0" i="1" smtClean="0">
                                      <a:solidFill>
                                        <a:schemeClr val="tx2"/>
                                      </a:solidFill>
                                      <a:latin typeface="Cambria Math" panose="02040503050406030204" pitchFamily="18" charset="0"/>
                                    </a:rPr>
                                    <m:t>1</m:t>
                                  </m:r>
                                </m:sub>
                              </m:sSub>
                              <m:r>
                                <a:rPr lang="en-US" altLang="zh-CN" sz="2000" b="0" i="1" smtClean="0">
                                  <a:solidFill>
                                    <a:schemeClr val="tx2"/>
                                  </a:solidFill>
                                  <a:latin typeface="Cambria Math" panose="02040503050406030204" pitchFamily="18" charset="0"/>
                                </a:rPr>
                                <m:t>,</m:t>
                              </m:r>
                              <m:sSub>
                                <m:sSubPr>
                                  <m:ctrlPr>
                                    <a:rPr lang="en-US" altLang="zh-CN"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𝜑</m:t>
                                  </m:r>
                                </m:e>
                                <m:sub>
                                  <m:r>
                                    <a:rPr lang="en-US" altLang="zh-CN" sz="2000" i="1">
                                      <a:solidFill>
                                        <a:schemeClr val="tx2"/>
                                      </a:solidFill>
                                      <a:latin typeface="Cambria Math" panose="02040503050406030204" pitchFamily="18" charset="0"/>
                                    </a:rPr>
                                    <m:t>2</m:t>
                                  </m:r>
                                </m:sub>
                              </m:sSub>
                            </m:e>
                          </m:d>
                          <m:sSub>
                            <m:sSubPr>
                              <m:ctrlPr>
                                <a:rPr lang="en-US" altLang="zh-CN" sz="2000" b="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𝑙𝑜𝑔</m:t>
                              </m:r>
                            </m:e>
                            <m:sub>
                              <m:r>
                                <a:rPr lang="en-US" altLang="zh-CN" sz="2000" b="0" i="1" smtClean="0">
                                  <a:solidFill>
                                    <a:schemeClr val="tx2"/>
                                  </a:solidFill>
                                  <a:latin typeface="Cambria Math" panose="02040503050406030204" pitchFamily="18" charset="0"/>
                                </a:rPr>
                                <m:t>2</m:t>
                              </m:r>
                            </m:sub>
                          </m:sSub>
                          <m:f>
                            <m:fPr>
                              <m:ctrlPr>
                                <a:rPr lang="en-US" altLang="zh-CN" sz="2000" b="0" i="1" smtClean="0">
                                  <a:solidFill>
                                    <a:schemeClr val="tx2"/>
                                  </a:solidFill>
                                  <a:latin typeface="Cambria Math" panose="02040503050406030204" pitchFamily="18" charset="0"/>
                                </a:rPr>
                              </m:ctrlPr>
                            </m:fPr>
                            <m:num>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𝑝</m:t>
                                  </m:r>
                                </m:e>
                                <m:sub>
                                  <m:r>
                                    <a:rPr lang="en-US" altLang="zh-CN" sz="2000" i="1">
                                      <a:solidFill>
                                        <a:schemeClr val="tx2"/>
                                      </a:solidFill>
                                      <a:latin typeface="Cambria Math" panose="02040503050406030204" pitchFamily="18" charset="0"/>
                                    </a:rPr>
                                    <m:t>2</m:t>
                                  </m:r>
                                </m:sub>
                              </m:sSub>
                              <m:d>
                                <m:dPr>
                                  <m:ctrlPr>
                                    <a:rPr lang="en-US" altLang="zh-CN" sz="2000" i="1">
                                      <a:solidFill>
                                        <a:schemeClr val="tx2"/>
                                      </a:solidFill>
                                      <a:latin typeface="Cambria Math" panose="02040503050406030204" pitchFamily="18" charset="0"/>
                                    </a:rPr>
                                  </m:ctrlPr>
                                </m:dPr>
                                <m:e>
                                  <m:sSub>
                                    <m:sSubPr>
                                      <m:ctrlPr>
                                        <a:rPr lang="en-US" altLang="zh-CN"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𝜑</m:t>
                                      </m:r>
                                    </m:e>
                                    <m:sub>
                                      <m:r>
                                        <a:rPr lang="en-US" altLang="zh-CN" sz="2000" i="1">
                                          <a:solidFill>
                                            <a:schemeClr val="tx2"/>
                                          </a:solidFill>
                                          <a:latin typeface="Cambria Math" panose="02040503050406030204" pitchFamily="18" charset="0"/>
                                        </a:rPr>
                                        <m:t>1</m:t>
                                      </m:r>
                                    </m:sub>
                                  </m:sSub>
                                  <m:r>
                                    <a:rPr lang="en-US" altLang="zh-CN" sz="2000" i="1">
                                      <a:solidFill>
                                        <a:schemeClr val="tx2"/>
                                      </a:solidFill>
                                      <a:latin typeface="Cambria Math" panose="02040503050406030204" pitchFamily="18" charset="0"/>
                                    </a:rPr>
                                    <m:t>,</m:t>
                                  </m:r>
                                  <m:sSub>
                                    <m:sSubPr>
                                      <m:ctrlPr>
                                        <a:rPr lang="en-US" altLang="zh-CN"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𝜑</m:t>
                                      </m:r>
                                    </m:e>
                                    <m:sub>
                                      <m:r>
                                        <a:rPr lang="en-US" altLang="zh-CN" sz="2000" i="1">
                                          <a:solidFill>
                                            <a:schemeClr val="tx2"/>
                                          </a:solidFill>
                                          <a:latin typeface="Cambria Math" panose="02040503050406030204" pitchFamily="18" charset="0"/>
                                        </a:rPr>
                                        <m:t>2</m:t>
                                      </m:r>
                                    </m:sub>
                                  </m:sSub>
                                </m:e>
                              </m:d>
                            </m:num>
                            <m:den>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𝑝</m:t>
                                  </m:r>
                                </m:e>
                                <m:sub>
                                  <m:r>
                                    <a:rPr lang="en-US" altLang="zh-CN" sz="2000" b="0" i="1" smtClean="0">
                                      <a:solidFill>
                                        <a:schemeClr val="tx2"/>
                                      </a:solidFill>
                                      <a:latin typeface="Cambria Math" panose="02040503050406030204" pitchFamily="18" charset="0"/>
                                    </a:rPr>
                                    <m:t>1</m:t>
                                  </m:r>
                                </m:sub>
                              </m:sSub>
                              <m:d>
                                <m:dPr>
                                  <m:ctrlPr>
                                    <a:rPr lang="en-US" altLang="zh-CN" sz="2000" i="1">
                                      <a:solidFill>
                                        <a:schemeClr val="tx2"/>
                                      </a:solidFill>
                                      <a:latin typeface="Cambria Math" panose="02040503050406030204" pitchFamily="18" charset="0"/>
                                    </a:rPr>
                                  </m:ctrlPr>
                                </m:dPr>
                                <m:e>
                                  <m:sSub>
                                    <m:sSubPr>
                                      <m:ctrlPr>
                                        <a:rPr lang="en-US" altLang="zh-CN"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𝜑</m:t>
                                      </m:r>
                                    </m:e>
                                    <m:sub>
                                      <m:r>
                                        <a:rPr lang="en-US" altLang="zh-CN" sz="2000" i="1">
                                          <a:solidFill>
                                            <a:schemeClr val="tx2"/>
                                          </a:solidFill>
                                          <a:latin typeface="Cambria Math" panose="02040503050406030204" pitchFamily="18" charset="0"/>
                                        </a:rPr>
                                        <m:t>1</m:t>
                                      </m:r>
                                    </m:sub>
                                  </m:sSub>
                                </m:e>
                              </m:d>
                              <m:sSub>
                                <m:sSubPr>
                                  <m:ctrlPr>
                                    <a:rPr lang="en-US" altLang="zh-CN" sz="2000" i="1">
                                      <a:solidFill>
                                        <a:schemeClr val="tx2"/>
                                      </a:solidFill>
                                      <a:latin typeface="Cambria Math" panose="02040503050406030204" pitchFamily="18" charset="0"/>
                                    </a:rPr>
                                  </m:ctrlPr>
                                </m:sSubPr>
                                <m:e>
                                  <m:r>
                                    <a:rPr lang="en-US" altLang="zh-CN" sz="2000" i="1">
                                      <a:solidFill>
                                        <a:schemeClr val="tx2"/>
                                      </a:solidFill>
                                      <a:latin typeface="Cambria Math" panose="02040503050406030204" pitchFamily="18" charset="0"/>
                                    </a:rPr>
                                    <m:t>𝑝</m:t>
                                  </m:r>
                                </m:e>
                                <m:sub>
                                  <m:r>
                                    <a:rPr lang="en-US" altLang="zh-CN" sz="2000" b="0" i="1" smtClean="0">
                                      <a:solidFill>
                                        <a:schemeClr val="tx2"/>
                                      </a:solidFill>
                                      <a:latin typeface="Cambria Math" panose="02040503050406030204" pitchFamily="18" charset="0"/>
                                    </a:rPr>
                                    <m:t>1</m:t>
                                  </m:r>
                                </m:sub>
                              </m:sSub>
                              <m:d>
                                <m:dPr>
                                  <m:ctrlPr>
                                    <a:rPr lang="en-US" altLang="zh-CN" sz="2000" i="1">
                                      <a:solidFill>
                                        <a:schemeClr val="tx2"/>
                                      </a:solidFill>
                                      <a:latin typeface="Cambria Math" panose="02040503050406030204" pitchFamily="18" charset="0"/>
                                    </a:rPr>
                                  </m:ctrlPr>
                                </m:dPr>
                                <m:e>
                                  <m:sSub>
                                    <m:sSubPr>
                                      <m:ctrlPr>
                                        <a:rPr lang="en-US" altLang="zh-CN"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𝜑</m:t>
                                      </m:r>
                                    </m:e>
                                    <m:sub>
                                      <m:r>
                                        <a:rPr lang="en-US" altLang="zh-CN" sz="2000" i="1">
                                          <a:solidFill>
                                            <a:schemeClr val="tx2"/>
                                          </a:solidFill>
                                          <a:latin typeface="Cambria Math" panose="02040503050406030204" pitchFamily="18" charset="0"/>
                                        </a:rPr>
                                        <m:t>2</m:t>
                                      </m:r>
                                    </m:sub>
                                  </m:sSub>
                                </m:e>
                              </m:d>
                            </m:den>
                          </m:f>
                        </m:e>
                      </m:nary>
                    </m:oMath>
                  </m:oMathPara>
                </a14:m>
                <a:endParaRPr lang="zh-CN" altLang="en-US" sz="2000" dirty="0">
                  <a:solidFill>
                    <a:schemeClr val="tx2"/>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139499" y="1772689"/>
                <a:ext cx="6929025" cy="899670"/>
              </a:xfrm>
              <a:prstGeom prst="rect">
                <a:avLst/>
              </a:prstGeom>
              <a:blipFill rotWithShape="1">
                <a:blip r:embed="rId6"/>
                <a:stretch>
                  <a:fillRect l="-1" t="-45" r="9" b="31"/>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9881BDD4-B5C5-4DF0-987F-17EA36BE7614}"/>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908E074F-1DB4-BA42-5DF0-931E66763482}"/>
              </a:ext>
            </a:extLst>
          </p:cNvPr>
          <p:cNvSpPr txBox="1"/>
          <p:nvPr/>
        </p:nvSpPr>
        <p:spPr>
          <a:xfrm>
            <a:off x="10068524" y="5410164"/>
            <a:ext cx="1778000" cy="707886"/>
          </a:xfrm>
          <a:prstGeom prst="rect">
            <a:avLst/>
          </a:prstGeom>
          <a:noFill/>
        </p:spPr>
        <p:txBody>
          <a:bodyPr wrap="square" rtlCol="0">
            <a:spAutoFit/>
          </a:bodyPr>
          <a:lstStyle/>
          <a:p>
            <a:pPr algn="l"/>
            <a:r>
              <a:rPr lang="zh-CN" altLang="en-US" sz="2000" dirty="0"/>
              <a:t>横坐标是两个像素点的距离</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935" y="144826"/>
            <a:ext cx="2576687" cy="337358"/>
          </a:xfrm>
        </p:spPr>
        <p:txBody>
          <a:bodyPr/>
          <a:lstStyle/>
          <a:p>
            <a:r>
              <a:rPr lang="zh-CN" altLang="en-US" sz="2800"/>
              <a:t>目录</a:t>
            </a:r>
          </a:p>
        </p:txBody>
      </p:sp>
      <p:sp>
        <p:nvSpPr>
          <p:cNvPr id="14" name="文本框 13"/>
          <p:cNvSpPr txBox="1"/>
          <p:nvPr/>
        </p:nvSpPr>
        <p:spPr>
          <a:xfrm>
            <a:off x="4822931" y="1338742"/>
            <a:ext cx="1980029" cy="523220"/>
          </a:xfrm>
          <a:prstGeom prst="rect">
            <a:avLst/>
          </a:prstGeom>
          <a:noFill/>
        </p:spPr>
        <p:txBody>
          <a:bodyPr wrap="none" rtlCol="0">
            <a:spAutoFit/>
          </a:bodyPr>
          <a:lstStyle/>
          <a:p>
            <a:pPr algn="l"/>
            <a:r>
              <a:rPr lang="zh-CN" altLang="en-US" sz="2800" b="1" dirty="0">
                <a:solidFill>
                  <a:srgbClr val="C00000"/>
                </a:solidFill>
                <a:latin typeface="微软雅黑" panose="020B0503020204020204" pitchFamily="34" charset="-122"/>
                <a:ea typeface="微软雅黑" panose="020B0503020204020204" pitchFamily="34" charset="-122"/>
              </a:rPr>
              <a:t>全连接网络</a:t>
            </a:r>
          </a:p>
        </p:txBody>
      </p:sp>
      <p:sp>
        <p:nvSpPr>
          <p:cNvPr id="15" name="文本框 14"/>
          <p:cNvSpPr txBox="1"/>
          <p:nvPr/>
        </p:nvSpPr>
        <p:spPr>
          <a:xfrm>
            <a:off x="4822931" y="2807520"/>
            <a:ext cx="2339102" cy="523220"/>
          </a:xfrm>
          <a:prstGeom prst="rect">
            <a:avLst/>
          </a:prstGeom>
          <a:noFill/>
        </p:spPr>
        <p:txBody>
          <a:bodyPr wrap="none" rtlCol="0">
            <a:spAutoFit/>
          </a:bodyPr>
          <a:lstStyle/>
          <a:p>
            <a:pPr algn="l"/>
            <a:r>
              <a:rPr lang="zh-CN" altLang="en-US" sz="2800" b="1" dirty="0">
                <a:solidFill>
                  <a:srgbClr val="C00000"/>
                </a:solidFill>
                <a:latin typeface="微软雅黑" panose="020B0503020204020204" pitchFamily="34" charset="-122"/>
                <a:ea typeface="微软雅黑" panose="020B0503020204020204" pitchFamily="34" charset="-122"/>
              </a:rPr>
              <a:t>残差神经网络</a:t>
            </a:r>
          </a:p>
        </p:txBody>
      </p:sp>
      <p:sp>
        <p:nvSpPr>
          <p:cNvPr id="16" name="文本框 15"/>
          <p:cNvSpPr txBox="1"/>
          <p:nvPr/>
        </p:nvSpPr>
        <p:spPr>
          <a:xfrm>
            <a:off x="4822931" y="4123677"/>
            <a:ext cx="2339102" cy="523220"/>
          </a:xfrm>
          <a:prstGeom prst="rect">
            <a:avLst/>
          </a:prstGeom>
          <a:noFill/>
        </p:spPr>
        <p:txBody>
          <a:bodyPr wrap="none" rtlCol="0">
            <a:spAutoFit/>
          </a:bodyPr>
          <a:lstStyle/>
          <a:p>
            <a:pPr algn="l"/>
            <a:r>
              <a:rPr lang="zh-CN" altLang="en-US" sz="2800" b="1" dirty="0">
                <a:solidFill>
                  <a:srgbClr val="C00000"/>
                </a:solidFill>
                <a:latin typeface="微软雅黑" panose="020B0503020204020204" pitchFamily="34" charset="-122"/>
                <a:ea typeface="微软雅黑" panose="020B0503020204020204" pitchFamily="34" charset="-122"/>
              </a:rPr>
              <a:t>循环神经网络</a:t>
            </a:r>
          </a:p>
        </p:txBody>
      </p:sp>
      <p:sp>
        <p:nvSpPr>
          <p:cNvPr id="20" name="文本框 19"/>
          <p:cNvSpPr txBox="1"/>
          <p:nvPr/>
        </p:nvSpPr>
        <p:spPr>
          <a:xfrm>
            <a:off x="4822931" y="4834467"/>
            <a:ext cx="2396938" cy="523220"/>
          </a:xfrm>
          <a:prstGeom prst="rect">
            <a:avLst/>
          </a:prstGeom>
          <a:noFill/>
        </p:spPr>
        <p:txBody>
          <a:bodyPr wrap="none" rtlCol="0">
            <a:spAutoFit/>
          </a:bodyPr>
          <a:lstStyle/>
          <a:p>
            <a:pPr algn="l"/>
            <a:r>
              <a:rPr lang="en-US" altLang="zh-CN" sz="2800" b="1" dirty="0">
                <a:solidFill>
                  <a:srgbClr val="C00000"/>
                </a:solidFill>
                <a:latin typeface="微软雅黑" panose="020B0503020204020204" pitchFamily="34" charset="-122"/>
                <a:ea typeface="微软雅黑" panose="020B0503020204020204" pitchFamily="34" charset="-122"/>
              </a:rPr>
              <a:t>Transformer</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A96D3E5-4AFD-82A0-6C9A-BCEAE709BDE9}"/>
              </a:ext>
            </a:extLst>
          </p:cNvPr>
          <p:cNvSpPr txBox="1"/>
          <p:nvPr/>
        </p:nvSpPr>
        <p:spPr>
          <a:xfrm>
            <a:off x="4822931" y="2073131"/>
            <a:ext cx="2339102" cy="523220"/>
          </a:xfrm>
          <a:prstGeom prst="rect">
            <a:avLst/>
          </a:prstGeom>
          <a:noFill/>
        </p:spPr>
        <p:txBody>
          <a:bodyPr wrap="none" rtlCol="0">
            <a:spAutoFit/>
          </a:bodyPr>
          <a:lstStyle/>
          <a:p>
            <a:pPr algn="l"/>
            <a:r>
              <a:rPr lang="zh-CN" altLang="en-US" sz="2800" b="1" dirty="0">
                <a:solidFill>
                  <a:srgbClr val="C00000"/>
                </a:solidFill>
                <a:latin typeface="微软雅黑" panose="020B0503020204020204" pitchFamily="34" charset="-122"/>
                <a:ea typeface="微软雅黑" panose="020B0503020204020204" pitchFamily="34" charset="-122"/>
              </a:rPr>
              <a:t>卷积神经网络</a:t>
            </a:r>
          </a:p>
        </p:txBody>
      </p:sp>
      <p:sp>
        <p:nvSpPr>
          <p:cNvPr id="4" name="文本框 3">
            <a:extLst>
              <a:ext uri="{FF2B5EF4-FFF2-40B4-BE49-F238E27FC236}">
                <a16:creationId xmlns:a16="http://schemas.microsoft.com/office/drawing/2014/main" id="{5289BADC-88A8-E632-2A56-D68A8E484A01}"/>
              </a:ext>
            </a:extLst>
          </p:cNvPr>
          <p:cNvSpPr txBox="1"/>
          <p:nvPr/>
        </p:nvSpPr>
        <p:spPr>
          <a:xfrm>
            <a:off x="4822931" y="3465598"/>
            <a:ext cx="1612942" cy="523220"/>
          </a:xfrm>
          <a:prstGeom prst="rect">
            <a:avLst/>
          </a:prstGeom>
          <a:noFill/>
        </p:spPr>
        <p:txBody>
          <a:bodyPr wrap="none" rtlCol="0">
            <a:spAutoFit/>
          </a:bodyPr>
          <a:lstStyle/>
          <a:p>
            <a:pPr algn="l"/>
            <a:r>
              <a:rPr lang="zh-CN" altLang="en-US" sz="2800" b="1">
                <a:solidFill>
                  <a:srgbClr val="C00000"/>
                </a:solidFill>
                <a:latin typeface="微软雅黑" panose="020B0503020204020204" pitchFamily="34" charset="-122"/>
                <a:ea typeface="微软雅黑" panose="020B0503020204020204" pitchFamily="34" charset="-122"/>
              </a:rPr>
              <a:t>语言任务</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图像数据集的特征</a:t>
            </a:r>
            <a:r>
              <a:rPr lang="en-US" altLang="zh-CN" dirty="0"/>
              <a:t>——</a:t>
            </a:r>
            <a:r>
              <a:rPr lang="zh-CN" altLang="en-US" dirty="0"/>
              <a:t>不变性</a:t>
            </a:r>
          </a:p>
        </p:txBody>
      </p:sp>
      <p:pic>
        <p:nvPicPr>
          <p:cNvPr id="5" name="图片 4" descr="image_invariance"/>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802890" y="1004570"/>
            <a:ext cx="6586220" cy="4848860"/>
          </a:xfrm>
          <a:prstGeom prst="rect">
            <a:avLst/>
          </a:prstGeom>
        </p:spPr>
      </p:pic>
      <p:sp>
        <p:nvSpPr>
          <p:cNvPr id="6" name="文本框 5">
            <a:extLst>
              <a:ext uri="{FF2B5EF4-FFF2-40B4-BE49-F238E27FC236}">
                <a16:creationId xmlns:a16="http://schemas.microsoft.com/office/drawing/2014/main" id="{2A585AED-E218-49C0-9585-9B392859E86D}"/>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大脑如何处理图像数据？</a:t>
            </a:r>
          </a:p>
        </p:txBody>
      </p:sp>
      <p:sp>
        <p:nvSpPr>
          <p:cNvPr id="4" name="文本框 3"/>
          <p:cNvSpPr txBox="1"/>
          <p:nvPr/>
        </p:nvSpPr>
        <p:spPr>
          <a:xfrm>
            <a:off x="381242" y="853419"/>
            <a:ext cx="10542905" cy="2405851"/>
          </a:xfrm>
          <a:prstGeom prst="rect">
            <a:avLst/>
          </a:prstGeom>
          <a:noFill/>
        </p:spPr>
        <p:txBody>
          <a:bodyPr wrap="square" rtlCol="0">
            <a:spAutoFit/>
          </a:bodyPr>
          <a:lstStyle/>
          <a:p>
            <a:pPr fontAlgn="auto">
              <a:lnSpc>
                <a:spcPct val="150000"/>
              </a:lnSpc>
            </a:pPr>
            <a:r>
              <a:rPr lang="zh-CN" altLang="en-US" sz="2400" dirty="0">
                <a:solidFill>
                  <a:schemeClr val="tx2"/>
                </a:solidFill>
                <a:latin typeface="微软雅黑" panose="020B0503020204020204" pitchFamily="34" charset="-122"/>
                <a:ea typeface="微软雅黑" panose="020B0503020204020204" pitchFamily="34" charset="-122"/>
              </a:rPr>
              <a:t>初级视觉皮层（</a:t>
            </a:r>
            <a:r>
              <a:rPr lang="en-US" altLang="zh-CN" sz="2400" dirty="0">
                <a:solidFill>
                  <a:schemeClr val="tx2"/>
                </a:solidFill>
                <a:latin typeface="微软雅黑" panose="020B0503020204020204" pitchFamily="34" charset="-122"/>
                <a:ea typeface="微软雅黑" panose="020B0503020204020204" pitchFamily="34" charset="-122"/>
              </a:rPr>
              <a:t>V1</a:t>
            </a:r>
            <a:r>
              <a:rPr lang="zh-CN" altLang="en-US" sz="2400" dirty="0">
                <a:solidFill>
                  <a:schemeClr val="tx2"/>
                </a:solidFill>
                <a:latin typeface="微软雅黑" panose="020B0503020204020204" pitchFamily="34" charset="-122"/>
                <a:ea typeface="微软雅黑" panose="020B0503020204020204" pitchFamily="34" charset="-122"/>
              </a:rPr>
              <a:t>）中存在简单细胞和复杂细胞</a:t>
            </a:r>
          </a:p>
          <a:p>
            <a:pPr marL="742950" lvl="1" indent="-285750" fontAlgn="auto">
              <a:lnSpc>
                <a:spcPct val="150000"/>
              </a:lnSpc>
              <a:buFont typeface="Wingdings" panose="05000000000000000000" charset="0"/>
              <a:buChar char="p"/>
            </a:pPr>
            <a:r>
              <a:rPr lang="zh-CN" altLang="en-US" sz="2000" dirty="0">
                <a:solidFill>
                  <a:schemeClr val="tx2"/>
                </a:solidFill>
                <a:latin typeface="微软雅黑" panose="020B0503020204020204" pitchFamily="34" charset="-122"/>
                <a:ea typeface="微软雅黑" panose="020B0503020204020204" pitchFamily="34" charset="-122"/>
              </a:rPr>
              <a:t>简单细胞：对位置和边缘信息非常敏感，不同简单细胞有不同的感受野，以识别特定的形状</a:t>
            </a:r>
          </a:p>
          <a:p>
            <a:pPr marL="742950" lvl="1" indent="-285750" fontAlgn="auto">
              <a:lnSpc>
                <a:spcPct val="150000"/>
              </a:lnSpc>
              <a:buFont typeface="Wingdings" panose="05000000000000000000" charset="0"/>
              <a:buChar char="p"/>
            </a:pPr>
            <a:r>
              <a:rPr lang="zh-CN" altLang="en-US" sz="2000" dirty="0">
                <a:solidFill>
                  <a:schemeClr val="tx2"/>
                </a:solidFill>
                <a:latin typeface="微软雅黑" panose="020B0503020204020204" pitchFamily="34" charset="-122"/>
                <a:ea typeface="微软雅黑" panose="020B0503020204020204" pitchFamily="34" charset="-122"/>
              </a:rPr>
              <a:t>复杂细胞：整合来自多个简单细胞的输入</a:t>
            </a:r>
          </a:p>
          <a:p>
            <a:pPr indent="0" fontAlgn="auto">
              <a:lnSpc>
                <a:spcPct val="150000"/>
              </a:lnSpc>
            </a:pPr>
            <a:endParaRPr lang="zh-CN" altLang="en-US" dirty="0"/>
          </a:p>
        </p:txBody>
      </p: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840922" y="2798486"/>
            <a:ext cx="2510155" cy="2486025"/>
          </a:xfrm>
          <a:prstGeom prst="rect">
            <a:avLst/>
          </a:prstGeom>
        </p:spPr>
      </p:pic>
      <p:sp>
        <p:nvSpPr>
          <p:cNvPr id="7" name="文本框 6"/>
          <p:cNvSpPr txBox="1"/>
          <p:nvPr/>
        </p:nvSpPr>
        <p:spPr>
          <a:xfrm>
            <a:off x="1845232" y="5419806"/>
            <a:ext cx="8706035" cy="874407"/>
          </a:xfrm>
          <a:prstGeom prst="rect">
            <a:avLst/>
          </a:prstGeom>
          <a:noFill/>
        </p:spPr>
        <p:txBody>
          <a:bodyPr wrap="square" rtlCol="0">
            <a:spAutoFit/>
          </a:bodyPr>
          <a:lstStyle/>
          <a:p>
            <a:pPr algn="ctr">
              <a:lnSpc>
                <a:spcPct val="150000"/>
              </a:lnSpc>
            </a:pPr>
            <a:r>
              <a:rPr lang="zh-CN" altLang="en-US" dirty="0">
                <a:solidFill>
                  <a:schemeClr val="tx2"/>
                </a:solidFill>
                <a:latin typeface="微软雅黑" panose="020B0503020204020204" pitchFamily="34" charset="-122"/>
                <a:ea typeface="微软雅黑" panose="020B0503020204020204" pitchFamily="34" charset="-122"/>
              </a:rPr>
              <a:t>简单细胞的感受野示意图。当视觉刺激与该细胞的感受野结构相匹配时, 即亮区落在 on 区、暗区落在 off 区, 该细胞就会被激活。可以看到，这个细胞倾向于识别竖线。</a:t>
            </a:r>
          </a:p>
        </p:txBody>
      </p:sp>
      <p:sp>
        <p:nvSpPr>
          <p:cNvPr id="9" name="文本框 8">
            <a:extLst>
              <a:ext uri="{FF2B5EF4-FFF2-40B4-BE49-F238E27FC236}">
                <a16:creationId xmlns:a16="http://schemas.microsoft.com/office/drawing/2014/main" id="{8962F178-DA2B-4DF5-986E-504C1602B36B}"/>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卷积神经网络</a:t>
            </a:r>
            <a:r>
              <a:rPr lang="en-US" altLang="zh-CN" dirty="0"/>
              <a:t>——</a:t>
            </a:r>
            <a:r>
              <a:rPr lang="zh-CN" altLang="en-US" dirty="0"/>
              <a:t>类视皮层设计</a:t>
            </a:r>
          </a:p>
        </p:txBody>
      </p:sp>
      <p:sp>
        <p:nvSpPr>
          <p:cNvPr id="8" name="文本框 7"/>
          <p:cNvSpPr txBox="1"/>
          <p:nvPr/>
        </p:nvSpPr>
        <p:spPr>
          <a:xfrm>
            <a:off x="381242" y="866775"/>
            <a:ext cx="11739638" cy="2170018"/>
          </a:xfrm>
          <a:prstGeom prst="rect">
            <a:avLst/>
          </a:prstGeom>
          <a:noFill/>
        </p:spPr>
        <p:txBody>
          <a:bodyPr wrap="square" rtlCol="0">
            <a:spAutoFit/>
          </a:bodyPr>
          <a:lstStyle/>
          <a:p>
            <a:pPr fontAlgn="auto">
              <a:lnSpc>
                <a:spcPct val="150000"/>
              </a:lnSpc>
            </a:pPr>
            <a:r>
              <a:rPr lang="zh-CN" altLang="en-US" sz="2000" dirty="0">
                <a:solidFill>
                  <a:schemeClr val="tx2"/>
                </a:solidFill>
                <a:latin typeface="微软雅黑" panose="020B0503020204020204" pitchFamily="34" charset="-122"/>
                <a:ea typeface="微软雅黑" panose="020B0503020204020204" pitchFamily="34" charset="-122"/>
              </a:rPr>
              <a:t>一个标准的卷积神经网络（</a:t>
            </a:r>
            <a:r>
              <a:rPr lang="en-US" altLang="zh-CN" sz="2000" dirty="0">
                <a:solidFill>
                  <a:schemeClr val="tx2"/>
                </a:solidFill>
                <a:latin typeface="微软雅黑" panose="020B0503020204020204" pitchFamily="34" charset="-122"/>
                <a:ea typeface="微软雅黑" panose="020B0503020204020204" pitchFamily="34" charset="-122"/>
              </a:rPr>
              <a:t>Convolutional Neural Network, CNN</a:t>
            </a:r>
            <a:r>
              <a:rPr lang="zh-CN" altLang="en-US" sz="2000" dirty="0">
                <a:solidFill>
                  <a:schemeClr val="tx2"/>
                </a:solidFill>
                <a:latin typeface="微软雅黑" panose="020B0503020204020204" pitchFamily="34" charset="-122"/>
                <a:ea typeface="微软雅黑" panose="020B0503020204020204" pitchFamily="34" charset="-122"/>
              </a:rPr>
              <a:t>）通常由以下几个模块构成：</a:t>
            </a:r>
          </a:p>
          <a:p>
            <a:pPr marL="742950" lvl="1" indent="-285750" fontAlgn="auto">
              <a:lnSpc>
                <a:spcPct val="150000"/>
              </a:lnSpc>
              <a:buFont typeface="Wingdings" panose="05000000000000000000" charset="0"/>
              <a:buChar char="p"/>
            </a:pPr>
            <a:r>
              <a:rPr lang="zh-CN" altLang="en-US" dirty="0">
                <a:solidFill>
                  <a:schemeClr val="tx2"/>
                </a:solidFill>
                <a:latin typeface="微软雅黑" panose="020B0503020204020204" pitchFamily="34" charset="-122"/>
                <a:ea typeface="微软雅黑" panose="020B0503020204020204" pitchFamily="34" charset="-122"/>
              </a:rPr>
              <a:t>卷积层（</a:t>
            </a:r>
            <a:r>
              <a:rPr lang="en-US" altLang="zh-CN" dirty="0">
                <a:solidFill>
                  <a:schemeClr val="tx2"/>
                </a:solidFill>
                <a:latin typeface="微软雅黑" panose="020B0503020204020204" pitchFamily="34" charset="-122"/>
                <a:ea typeface="微软雅黑" panose="020B0503020204020204" pitchFamily="34" charset="-122"/>
              </a:rPr>
              <a:t>Convolutional Layer</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        ——   </a:t>
            </a:r>
            <a:r>
              <a:rPr lang="zh-CN" altLang="en-US" dirty="0">
                <a:solidFill>
                  <a:schemeClr val="tx2"/>
                </a:solidFill>
                <a:latin typeface="微软雅黑" panose="020B0503020204020204" pitchFamily="34" charset="-122"/>
                <a:ea typeface="微软雅黑" panose="020B0503020204020204" pitchFamily="34" charset="-122"/>
              </a:rPr>
              <a:t>简单细胞</a:t>
            </a:r>
          </a:p>
          <a:p>
            <a:pPr marL="742950" lvl="1" indent="-285750" fontAlgn="auto">
              <a:lnSpc>
                <a:spcPct val="150000"/>
              </a:lnSpc>
              <a:buFont typeface="Wingdings" panose="05000000000000000000" charset="0"/>
              <a:buChar char="p"/>
            </a:pPr>
            <a:r>
              <a:rPr lang="zh-CN" altLang="en-US" dirty="0">
                <a:solidFill>
                  <a:schemeClr val="tx2"/>
                </a:solidFill>
                <a:latin typeface="微软雅黑" panose="020B0503020204020204" pitchFamily="34" charset="-122"/>
                <a:ea typeface="微软雅黑" panose="020B0503020204020204" pitchFamily="34" charset="-122"/>
              </a:rPr>
              <a:t>池化层（</a:t>
            </a:r>
            <a:r>
              <a:rPr lang="en-US" altLang="zh-CN" dirty="0">
                <a:solidFill>
                  <a:schemeClr val="tx2"/>
                </a:solidFill>
                <a:latin typeface="微软雅黑" panose="020B0503020204020204" pitchFamily="34" charset="-122"/>
                <a:ea typeface="微软雅黑" panose="020B0503020204020204" pitchFamily="34" charset="-122"/>
              </a:rPr>
              <a:t>Pooling Layer</a:t>
            </a:r>
            <a:r>
              <a:rPr lang="zh-CN" altLang="en-US" dirty="0">
                <a:solidFill>
                  <a:schemeClr val="tx2"/>
                </a:solidFill>
                <a:latin typeface="微软雅黑" panose="020B0503020204020204" pitchFamily="34" charset="-122"/>
                <a:ea typeface="微软雅黑" panose="020B0503020204020204" pitchFamily="34" charset="-122"/>
              </a:rPr>
              <a:t>）</a:t>
            </a:r>
          </a:p>
          <a:p>
            <a:pPr marL="742950" lvl="1" indent="-285750" fontAlgn="auto">
              <a:lnSpc>
                <a:spcPct val="150000"/>
              </a:lnSpc>
              <a:buFont typeface="Wingdings" panose="05000000000000000000" charset="0"/>
              <a:buChar char="p"/>
            </a:pPr>
            <a:r>
              <a:rPr lang="zh-CN" altLang="en-US" dirty="0">
                <a:solidFill>
                  <a:schemeClr val="tx2"/>
                </a:solidFill>
                <a:latin typeface="微软雅黑" panose="020B0503020204020204" pitchFamily="34" charset="-122"/>
                <a:ea typeface="微软雅黑" panose="020B0503020204020204" pitchFamily="34" charset="-122"/>
              </a:rPr>
              <a:t>全连接层（</a:t>
            </a:r>
            <a:r>
              <a:rPr lang="en-US" altLang="zh-CN" dirty="0">
                <a:solidFill>
                  <a:schemeClr val="tx2"/>
                </a:solidFill>
                <a:latin typeface="微软雅黑" panose="020B0503020204020204" pitchFamily="34" charset="-122"/>
                <a:ea typeface="微软雅黑" panose="020B0503020204020204" pitchFamily="34" charset="-122"/>
              </a:rPr>
              <a:t>Fully-Connected Layer</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   </a:t>
            </a:r>
            <a:r>
              <a:rPr lang="zh-CN" altLang="en-US" dirty="0">
                <a:solidFill>
                  <a:schemeClr val="tx2"/>
                </a:solidFill>
                <a:latin typeface="微软雅黑" panose="020B0503020204020204" pitchFamily="34" charset="-122"/>
                <a:ea typeface="微软雅黑" panose="020B0503020204020204" pitchFamily="34" charset="-122"/>
              </a:rPr>
              <a:t>复杂细胞</a:t>
            </a:r>
          </a:p>
          <a:p>
            <a:pPr marL="742950" lvl="1" indent="-285750" fontAlgn="auto">
              <a:lnSpc>
                <a:spcPct val="150000"/>
              </a:lnSpc>
              <a:buFont typeface="Wingdings" panose="05000000000000000000" charset="0"/>
              <a:buChar char="p"/>
            </a:pPr>
            <a:r>
              <a:rPr lang="zh-CN" altLang="en-US" dirty="0">
                <a:solidFill>
                  <a:schemeClr val="tx2"/>
                </a:solidFill>
                <a:latin typeface="微软雅黑" panose="020B0503020204020204" pitchFamily="34" charset="-122"/>
                <a:ea typeface="微软雅黑" panose="020B0503020204020204" pitchFamily="34" charset="-122"/>
              </a:rPr>
              <a:t>输出层（</a:t>
            </a:r>
            <a:r>
              <a:rPr lang="en-US" altLang="zh-CN" dirty="0">
                <a:solidFill>
                  <a:schemeClr val="tx2"/>
                </a:solidFill>
                <a:latin typeface="微软雅黑" panose="020B0503020204020204" pitchFamily="34" charset="-122"/>
                <a:ea typeface="微软雅黑" panose="020B0503020204020204" pitchFamily="34" charset="-122"/>
              </a:rPr>
              <a:t>Output Layer</a:t>
            </a:r>
            <a:r>
              <a:rPr lang="zh-CN" altLang="en-US" dirty="0">
                <a:solidFill>
                  <a:schemeClr val="tx2"/>
                </a:solidFill>
                <a:latin typeface="微软雅黑" panose="020B0503020204020204" pitchFamily="34" charset="-122"/>
                <a:ea typeface="微软雅黑" panose="020B0503020204020204" pitchFamily="34" charset="-122"/>
              </a:rPr>
              <a:t>）</a:t>
            </a:r>
          </a:p>
        </p:txBody>
      </p:sp>
      <p:pic>
        <p:nvPicPr>
          <p:cNvPr id="9" name="图片 8"/>
          <p:cNvPicPr>
            <a:picLocks noChangeAspect="1"/>
          </p:cNvPicPr>
          <p:nvPr/>
        </p:nvPicPr>
        <p:blipFill rotWithShape="1">
          <a:blip r:embed="rId2">
            <a:clrChange>
              <a:clrFrom>
                <a:srgbClr val="FFFFFF">
                  <a:alpha val="100000"/>
                </a:srgbClr>
              </a:clrFrom>
              <a:clrTo>
                <a:srgbClr val="FFFFFF">
                  <a:alpha val="100000"/>
                  <a:alpha val="0"/>
                </a:srgbClr>
              </a:clrTo>
            </a:clrChange>
          </a:blip>
          <a:srcRect l="3017" r="7408"/>
          <a:stretch>
            <a:fillRect/>
          </a:stretch>
        </p:blipFill>
        <p:spPr>
          <a:xfrm>
            <a:off x="2520950" y="3464560"/>
            <a:ext cx="2394585" cy="2392045"/>
          </a:xfrm>
          <a:prstGeom prst="rect">
            <a:avLst/>
          </a:prstGeom>
          <a:ln w="25400">
            <a:solidFill>
              <a:schemeClr val="tx2"/>
            </a:solidFill>
          </a:ln>
        </p:spPr>
      </p:pic>
      <p:sp>
        <p:nvSpPr>
          <p:cNvPr id="10" name="右箭头 8"/>
          <p:cNvSpPr/>
          <p:nvPr/>
        </p:nvSpPr>
        <p:spPr>
          <a:xfrm>
            <a:off x="5770880" y="4582794"/>
            <a:ext cx="650240" cy="155575"/>
          </a:xfrm>
          <a:prstGeom prst="rightArrow">
            <a:avLst>
              <a:gd name="adj1" fmla="val 50000"/>
              <a:gd name="adj2" fmla="val 92653"/>
            </a:avLst>
          </a:prstGeom>
          <a:solidFill>
            <a:srgbClr val="000000">
              <a:alpha val="0"/>
            </a:srgbClr>
          </a:solidFill>
          <a:ln w="12700" cap="flat" cmpd="sng" algn="ctr">
            <a:solidFill>
              <a:schemeClr val="tx2"/>
            </a:solidFill>
            <a:prstDash val="solid"/>
            <a:miter lim="800000"/>
          </a:ln>
        </p:spPr>
        <p:txBody>
          <a:bodyPr rtlCol="0" anchor="ctr"/>
          <a:lstStyle/>
          <a:p>
            <a:pPr algn="just"/>
            <a:endParaRPr lang="zh-CN" altLang="en-US" dirty="0"/>
          </a:p>
        </p:txBody>
      </p:sp>
      <p:pic>
        <p:nvPicPr>
          <p:cNvPr id="11" name="图片 10"/>
          <p:cNvPicPr>
            <a:picLocks noChangeAspect="1"/>
          </p:cNvPicPr>
          <p:nvPr/>
        </p:nvPicPr>
        <p:blipFill>
          <a:blip r:embed="rId3"/>
          <a:stretch>
            <a:fillRect/>
          </a:stretch>
        </p:blipFill>
        <p:spPr>
          <a:xfrm>
            <a:off x="7276465" y="3329940"/>
            <a:ext cx="2529205" cy="2526665"/>
          </a:xfrm>
          <a:prstGeom prst="rect">
            <a:avLst/>
          </a:prstGeom>
        </p:spPr>
      </p:pic>
      <p:sp>
        <p:nvSpPr>
          <p:cNvPr id="12" name="文本框 11">
            <a:extLst>
              <a:ext uri="{FF2B5EF4-FFF2-40B4-BE49-F238E27FC236}">
                <a16:creationId xmlns:a16="http://schemas.microsoft.com/office/drawing/2014/main" id="{8C60E44E-9750-45F6-A60D-1D0C391785A5}"/>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卷积运算</a:t>
            </a:r>
          </a:p>
        </p:txBody>
      </p:sp>
      <p:sp>
        <p:nvSpPr>
          <p:cNvPr id="7" name="矩形 6"/>
          <p:cNvSpPr/>
          <p:nvPr/>
        </p:nvSpPr>
        <p:spPr>
          <a:xfrm>
            <a:off x="7906970" y="139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2" name="矩形 11"/>
          <p:cNvSpPr/>
          <p:nvPr/>
        </p:nvSpPr>
        <p:spPr>
          <a:xfrm>
            <a:off x="7906970" y="211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3" name="矩形 12"/>
          <p:cNvSpPr/>
          <p:nvPr/>
        </p:nvSpPr>
        <p:spPr>
          <a:xfrm>
            <a:off x="7906970" y="283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nvSpPr>
        <p:spPr>
          <a:xfrm>
            <a:off x="7906970" y="355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5" name="矩形 14"/>
          <p:cNvSpPr/>
          <p:nvPr/>
        </p:nvSpPr>
        <p:spPr>
          <a:xfrm>
            <a:off x="7906970" y="427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nvSpPr>
        <p:spPr>
          <a:xfrm>
            <a:off x="8626970" y="139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矩形 16"/>
          <p:cNvSpPr/>
          <p:nvPr/>
        </p:nvSpPr>
        <p:spPr>
          <a:xfrm>
            <a:off x="8626970" y="2115553"/>
            <a:ext cx="720000" cy="720000"/>
          </a:xfrm>
          <a:prstGeom prst="rect">
            <a:avLst/>
          </a:prstGeom>
          <a:solidFill>
            <a:schemeClr val="tx1">
              <a:lumMod val="60000"/>
              <a:lumOff val="4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18" name="矩形 17"/>
          <p:cNvSpPr/>
          <p:nvPr/>
        </p:nvSpPr>
        <p:spPr>
          <a:xfrm>
            <a:off x="8626970" y="283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6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矩形 18"/>
          <p:cNvSpPr/>
          <p:nvPr/>
        </p:nvSpPr>
        <p:spPr>
          <a:xfrm>
            <a:off x="8626970" y="3555553"/>
            <a:ext cx="720000" cy="720000"/>
          </a:xfrm>
          <a:prstGeom prst="rect">
            <a:avLst/>
          </a:prstGeom>
          <a:solidFill>
            <a:schemeClr val="accent3"/>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0" name="矩形 19"/>
          <p:cNvSpPr/>
          <p:nvPr/>
        </p:nvSpPr>
        <p:spPr>
          <a:xfrm>
            <a:off x="8626970" y="427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矩形 20"/>
          <p:cNvSpPr/>
          <p:nvPr/>
        </p:nvSpPr>
        <p:spPr>
          <a:xfrm>
            <a:off x="9346970" y="139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2" name="矩形 21"/>
          <p:cNvSpPr/>
          <p:nvPr/>
        </p:nvSpPr>
        <p:spPr>
          <a:xfrm>
            <a:off x="9346970" y="2115553"/>
            <a:ext cx="720000" cy="720000"/>
          </a:xfrm>
          <a:prstGeom prst="rect">
            <a:avLst/>
          </a:prstGeom>
          <a:solidFill>
            <a:schemeClr val="tx1">
              <a:lumMod val="60000"/>
              <a:lumOff val="4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3" name="矩形 22"/>
          <p:cNvSpPr/>
          <p:nvPr/>
        </p:nvSpPr>
        <p:spPr>
          <a:xfrm>
            <a:off x="9346970" y="283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4" name="矩形 23"/>
          <p:cNvSpPr/>
          <p:nvPr/>
        </p:nvSpPr>
        <p:spPr>
          <a:xfrm>
            <a:off x="9346970" y="3555553"/>
            <a:ext cx="720000" cy="720000"/>
          </a:xfrm>
          <a:prstGeom prst="rect">
            <a:avLst/>
          </a:prstGeom>
          <a:solidFill>
            <a:schemeClr val="accent3"/>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5" name="矩形 24"/>
          <p:cNvSpPr/>
          <p:nvPr/>
        </p:nvSpPr>
        <p:spPr>
          <a:xfrm>
            <a:off x="9346970" y="427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6" name="矩形 25"/>
          <p:cNvSpPr/>
          <p:nvPr/>
        </p:nvSpPr>
        <p:spPr>
          <a:xfrm>
            <a:off x="10066970" y="139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7" name="矩形 26"/>
          <p:cNvSpPr/>
          <p:nvPr/>
        </p:nvSpPr>
        <p:spPr>
          <a:xfrm>
            <a:off x="10066970" y="2115553"/>
            <a:ext cx="720000" cy="720000"/>
          </a:xfrm>
          <a:prstGeom prst="rect">
            <a:avLst/>
          </a:prstGeom>
          <a:solidFill>
            <a:schemeClr val="tx1">
              <a:lumMod val="60000"/>
              <a:lumOff val="4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8" name="矩形 27"/>
          <p:cNvSpPr/>
          <p:nvPr/>
        </p:nvSpPr>
        <p:spPr>
          <a:xfrm>
            <a:off x="10066970" y="283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10066970" y="3555553"/>
            <a:ext cx="720000" cy="720000"/>
          </a:xfrm>
          <a:prstGeom prst="rect">
            <a:avLst/>
          </a:prstGeom>
          <a:solidFill>
            <a:schemeClr val="accent3"/>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0" name="矩形 29"/>
          <p:cNvSpPr/>
          <p:nvPr/>
        </p:nvSpPr>
        <p:spPr>
          <a:xfrm>
            <a:off x="10066970" y="427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1" name="矩形 30"/>
          <p:cNvSpPr/>
          <p:nvPr/>
        </p:nvSpPr>
        <p:spPr>
          <a:xfrm>
            <a:off x="10786970" y="139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2" name="矩形 31"/>
          <p:cNvSpPr/>
          <p:nvPr/>
        </p:nvSpPr>
        <p:spPr>
          <a:xfrm>
            <a:off x="10786970" y="211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矩形 32"/>
          <p:cNvSpPr/>
          <p:nvPr/>
        </p:nvSpPr>
        <p:spPr>
          <a:xfrm>
            <a:off x="10786970" y="283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矩形 33"/>
          <p:cNvSpPr/>
          <p:nvPr/>
        </p:nvSpPr>
        <p:spPr>
          <a:xfrm>
            <a:off x="10786970" y="355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矩形 34"/>
          <p:cNvSpPr/>
          <p:nvPr/>
        </p:nvSpPr>
        <p:spPr>
          <a:xfrm>
            <a:off x="10786970" y="4275553"/>
            <a:ext cx="720000" cy="720000"/>
          </a:xfrm>
          <a:prstGeom prst="rect">
            <a:avLst/>
          </a:prstGeom>
          <a:solidFill>
            <a:srgbClr val="4472C4">
              <a:lumMod val="60000"/>
              <a:lumOff val="40000"/>
            </a:srgb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6" name="矩形 35"/>
          <p:cNvSpPr/>
          <p:nvPr/>
        </p:nvSpPr>
        <p:spPr>
          <a:xfrm>
            <a:off x="5327325" y="2115553"/>
            <a:ext cx="720000" cy="720000"/>
          </a:xfrm>
          <a:prstGeom prst="rect">
            <a:avLst/>
          </a:prstGeom>
          <a:solidFill>
            <a:schemeClr val="tx1">
              <a:lumMod val="60000"/>
              <a:lumOff val="4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7" name="矩形 36"/>
          <p:cNvSpPr/>
          <p:nvPr/>
        </p:nvSpPr>
        <p:spPr>
          <a:xfrm>
            <a:off x="5327325" y="2835553"/>
            <a:ext cx="720000" cy="720000"/>
          </a:xfrm>
          <a:prstGeom prst="rect">
            <a:avLst/>
          </a:prstGeom>
          <a:solidFill>
            <a:schemeClr val="bg2">
              <a:lumMod val="40000"/>
              <a:lumOff val="6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8" name="矩形 37"/>
          <p:cNvSpPr/>
          <p:nvPr/>
        </p:nvSpPr>
        <p:spPr>
          <a:xfrm>
            <a:off x="5327325" y="3555553"/>
            <a:ext cx="720000" cy="720000"/>
          </a:xfrm>
          <a:prstGeom prst="rect">
            <a:avLst/>
          </a:prstGeom>
          <a:solidFill>
            <a:schemeClr val="accent3">
              <a:lumMod val="60000"/>
              <a:lumOff val="4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9" name="矩形 38"/>
          <p:cNvSpPr/>
          <p:nvPr/>
        </p:nvSpPr>
        <p:spPr>
          <a:xfrm>
            <a:off x="6047325" y="2115553"/>
            <a:ext cx="720000" cy="720000"/>
          </a:xfrm>
          <a:prstGeom prst="rect">
            <a:avLst/>
          </a:prstGeom>
          <a:solidFill>
            <a:schemeClr val="tx1">
              <a:lumMod val="60000"/>
              <a:lumOff val="4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0" name="矩形 39"/>
          <p:cNvSpPr/>
          <p:nvPr/>
        </p:nvSpPr>
        <p:spPr>
          <a:xfrm>
            <a:off x="6047325" y="2835553"/>
            <a:ext cx="720000" cy="720000"/>
          </a:xfrm>
          <a:prstGeom prst="rect">
            <a:avLst/>
          </a:prstGeom>
          <a:solidFill>
            <a:schemeClr val="bg2">
              <a:lumMod val="40000"/>
              <a:lumOff val="6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1" name="矩形 40"/>
          <p:cNvSpPr/>
          <p:nvPr/>
        </p:nvSpPr>
        <p:spPr>
          <a:xfrm>
            <a:off x="6047325" y="3555553"/>
            <a:ext cx="720000" cy="720000"/>
          </a:xfrm>
          <a:prstGeom prst="rect">
            <a:avLst/>
          </a:prstGeom>
          <a:solidFill>
            <a:schemeClr val="accent3">
              <a:lumMod val="60000"/>
              <a:lumOff val="4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2" name="矩形 41"/>
          <p:cNvSpPr/>
          <p:nvPr/>
        </p:nvSpPr>
        <p:spPr>
          <a:xfrm>
            <a:off x="6767325" y="2115553"/>
            <a:ext cx="720000" cy="720000"/>
          </a:xfrm>
          <a:prstGeom prst="rect">
            <a:avLst/>
          </a:prstGeom>
          <a:solidFill>
            <a:schemeClr val="tx1">
              <a:lumMod val="60000"/>
              <a:lumOff val="4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3" name="矩形 42"/>
          <p:cNvSpPr/>
          <p:nvPr/>
        </p:nvSpPr>
        <p:spPr>
          <a:xfrm>
            <a:off x="6767325" y="2835553"/>
            <a:ext cx="720000" cy="720000"/>
          </a:xfrm>
          <a:prstGeom prst="rect">
            <a:avLst/>
          </a:prstGeom>
          <a:solidFill>
            <a:schemeClr val="bg2">
              <a:lumMod val="40000"/>
              <a:lumOff val="6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p:nvSpPr>
        <p:spPr>
          <a:xfrm>
            <a:off x="6767325" y="3555553"/>
            <a:ext cx="720000" cy="720000"/>
          </a:xfrm>
          <a:prstGeom prst="rect">
            <a:avLst/>
          </a:prstGeom>
          <a:solidFill>
            <a:schemeClr val="accent3">
              <a:lumMod val="60000"/>
              <a:lumOff val="40000"/>
            </a:schemeClr>
          </a:solidFill>
          <a:ln w="254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8581249" y="233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(x-1,y+1)</a:t>
            </a:r>
          </a:p>
        </p:txBody>
      </p:sp>
      <p:sp>
        <p:nvSpPr>
          <p:cNvPr id="46" name="文本框 45"/>
          <p:cNvSpPr txBox="1"/>
          <p:nvPr/>
        </p:nvSpPr>
        <p:spPr>
          <a:xfrm>
            <a:off x="9301249" y="233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(x,y+1)</a:t>
            </a:r>
          </a:p>
        </p:txBody>
      </p:sp>
      <p:sp>
        <p:nvSpPr>
          <p:cNvPr id="47" name="文本框 46"/>
          <p:cNvSpPr txBox="1"/>
          <p:nvPr/>
        </p:nvSpPr>
        <p:spPr>
          <a:xfrm>
            <a:off x="10021249" y="233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(x+1,y+1)</a:t>
            </a:r>
          </a:p>
        </p:txBody>
      </p:sp>
      <p:sp>
        <p:nvSpPr>
          <p:cNvPr id="48" name="文本框 47"/>
          <p:cNvSpPr txBox="1"/>
          <p:nvPr/>
        </p:nvSpPr>
        <p:spPr>
          <a:xfrm>
            <a:off x="8581249" y="305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(x-1,y)</a:t>
            </a:r>
          </a:p>
        </p:txBody>
      </p:sp>
      <p:sp>
        <p:nvSpPr>
          <p:cNvPr id="49" name="文本框 48"/>
          <p:cNvSpPr txBox="1"/>
          <p:nvPr/>
        </p:nvSpPr>
        <p:spPr>
          <a:xfrm>
            <a:off x="9301249" y="305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(x,y)</a:t>
            </a:r>
          </a:p>
        </p:txBody>
      </p:sp>
      <p:sp>
        <p:nvSpPr>
          <p:cNvPr id="50" name="文本框 49"/>
          <p:cNvSpPr txBox="1"/>
          <p:nvPr/>
        </p:nvSpPr>
        <p:spPr>
          <a:xfrm>
            <a:off x="10021249" y="305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(x+1,y)</a:t>
            </a:r>
          </a:p>
        </p:txBody>
      </p:sp>
      <p:sp>
        <p:nvSpPr>
          <p:cNvPr id="51" name="文本框 50"/>
          <p:cNvSpPr txBox="1"/>
          <p:nvPr/>
        </p:nvSpPr>
        <p:spPr>
          <a:xfrm>
            <a:off x="8581249" y="377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(x-1,y-1)</a:t>
            </a:r>
          </a:p>
        </p:txBody>
      </p:sp>
      <p:sp>
        <p:nvSpPr>
          <p:cNvPr id="52" name="文本框 51"/>
          <p:cNvSpPr txBox="1"/>
          <p:nvPr/>
        </p:nvSpPr>
        <p:spPr>
          <a:xfrm>
            <a:off x="9301249" y="377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(x,y-1)</a:t>
            </a:r>
          </a:p>
        </p:txBody>
      </p:sp>
      <p:sp>
        <p:nvSpPr>
          <p:cNvPr id="53" name="文本框 52"/>
          <p:cNvSpPr txBox="1"/>
          <p:nvPr/>
        </p:nvSpPr>
        <p:spPr>
          <a:xfrm>
            <a:off x="10021249" y="377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(x+1,y-1)</a:t>
            </a:r>
          </a:p>
        </p:txBody>
      </p:sp>
      <p:sp>
        <p:nvSpPr>
          <p:cNvPr id="54" name="文本框 53"/>
          <p:cNvSpPr txBox="1"/>
          <p:nvPr/>
        </p:nvSpPr>
        <p:spPr>
          <a:xfrm>
            <a:off x="5279440" y="233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g(-1,1)</a:t>
            </a:r>
          </a:p>
        </p:txBody>
      </p:sp>
      <p:sp>
        <p:nvSpPr>
          <p:cNvPr id="55" name="文本框 54"/>
          <p:cNvSpPr txBox="1"/>
          <p:nvPr/>
        </p:nvSpPr>
        <p:spPr>
          <a:xfrm>
            <a:off x="5999440" y="233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g(0,1)</a:t>
            </a:r>
          </a:p>
        </p:txBody>
      </p:sp>
      <p:sp>
        <p:nvSpPr>
          <p:cNvPr id="56" name="文本框 55"/>
          <p:cNvSpPr txBox="1"/>
          <p:nvPr/>
        </p:nvSpPr>
        <p:spPr>
          <a:xfrm>
            <a:off x="6719440" y="233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g(1,1)</a:t>
            </a:r>
          </a:p>
        </p:txBody>
      </p:sp>
      <p:sp>
        <p:nvSpPr>
          <p:cNvPr id="57" name="文本框 56"/>
          <p:cNvSpPr txBox="1"/>
          <p:nvPr/>
        </p:nvSpPr>
        <p:spPr>
          <a:xfrm>
            <a:off x="5288148" y="305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g(-1,0)</a:t>
            </a:r>
          </a:p>
        </p:txBody>
      </p:sp>
      <p:sp>
        <p:nvSpPr>
          <p:cNvPr id="58" name="文本框 57"/>
          <p:cNvSpPr txBox="1"/>
          <p:nvPr/>
        </p:nvSpPr>
        <p:spPr>
          <a:xfrm>
            <a:off x="6008148" y="305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g(0,0)</a:t>
            </a:r>
          </a:p>
        </p:txBody>
      </p:sp>
      <p:sp>
        <p:nvSpPr>
          <p:cNvPr id="59" name="文本框 58"/>
          <p:cNvSpPr txBox="1"/>
          <p:nvPr/>
        </p:nvSpPr>
        <p:spPr>
          <a:xfrm>
            <a:off x="6728148" y="3057053"/>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g(1,0)</a:t>
            </a:r>
          </a:p>
        </p:txBody>
      </p:sp>
      <p:sp>
        <p:nvSpPr>
          <p:cNvPr id="60" name="文本框 59"/>
          <p:cNvSpPr txBox="1"/>
          <p:nvPr/>
        </p:nvSpPr>
        <p:spPr>
          <a:xfrm>
            <a:off x="5296856" y="3765489"/>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g(-1,-1)</a:t>
            </a:r>
          </a:p>
        </p:txBody>
      </p:sp>
      <p:sp>
        <p:nvSpPr>
          <p:cNvPr id="61" name="文本框 60"/>
          <p:cNvSpPr txBox="1"/>
          <p:nvPr/>
        </p:nvSpPr>
        <p:spPr>
          <a:xfrm>
            <a:off x="6016856" y="3765489"/>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g(0,-1)</a:t>
            </a:r>
          </a:p>
        </p:txBody>
      </p:sp>
      <p:sp>
        <p:nvSpPr>
          <p:cNvPr id="62" name="文本框 61"/>
          <p:cNvSpPr txBox="1"/>
          <p:nvPr/>
        </p:nvSpPr>
        <p:spPr>
          <a:xfrm>
            <a:off x="6736856" y="3765489"/>
            <a:ext cx="811441" cy="245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g(1,-1)</a:t>
            </a:r>
          </a:p>
        </p:txBody>
      </p:sp>
      <p:sp>
        <p:nvSpPr>
          <p:cNvPr id="63" name="文本框 62"/>
          <p:cNvSpPr txBox="1"/>
          <p:nvPr/>
        </p:nvSpPr>
        <p:spPr>
          <a:xfrm>
            <a:off x="5839595" y="1447850"/>
            <a:ext cx="1130935" cy="461665"/>
          </a:xfrm>
          <a:prstGeom prst="rect">
            <a:avLst/>
          </a:prstGeom>
          <a:noFill/>
        </p:spPr>
        <p:txBody>
          <a:bodyPr wrap="square"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卷积核</a:t>
            </a:r>
          </a:p>
        </p:txBody>
      </p:sp>
      <p:sp>
        <p:nvSpPr>
          <p:cNvPr id="64" name="文本框 63"/>
          <p:cNvSpPr txBox="1"/>
          <p:nvPr/>
        </p:nvSpPr>
        <p:spPr>
          <a:xfrm>
            <a:off x="9222464" y="847933"/>
            <a:ext cx="969010" cy="461665"/>
          </a:xfrm>
          <a:prstGeom prst="rect">
            <a:avLst/>
          </a:prstGeom>
          <a:noFill/>
        </p:spPr>
        <p:txBody>
          <a:bodyPr wrap="square" rtlCol="0">
            <a:spAutoFit/>
          </a:bodyPr>
          <a:lstStyle/>
          <a:p>
            <a:pPr algn="ctr"/>
            <a:r>
              <a:rPr lang="zh-CN" altLang="en-US" sz="2400" dirty="0">
                <a:solidFill>
                  <a:schemeClr val="tx2"/>
                </a:solidFill>
                <a:latin typeface="微软雅黑" panose="020B0503020204020204" pitchFamily="34" charset="-122"/>
                <a:ea typeface="微软雅黑" panose="020B0503020204020204" pitchFamily="34" charset="-122"/>
              </a:rPr>
              <a:t>图像</a:t>
            </a:r>
          </a:p>
        </p:txBody>
      </p:sp>
      <mc:AlternateContent xmlns:mc="http://schemas.openxmlformats.org/markup-compatibility/2006" xmlns:a14="http://schemas.microsoft.com/office/drawing/2010/main">
        <mc:Choice Requires="a14">
          <p:sp>
            <p:nvSpPr>
              <p:cNvPr id="2" name="文本框 1"/>
              <p:cNvSpPr txBox="1"/>
              <p:nvPr/>
            </p:nvSpPr>
            <p:spPr>
              <a:xfrm>
                <a:off x="126236" y="2426567"/>
                <a:ext cx="5346148" cy="1670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2"/>
                          </a:solidFill>
                          <a:latin typeface="Cambria Math" panose="02040503050406030204" pitchFamily="18" charset="0"/>
                        </a:rPr>
                        <m:t>𝐹</m:t>
                      </m:r>
                      <m:d>
                        <m:dPr>
                          <m:ctrlPr>
                            <a:rPr lang="en-US" altLang="zh-CN" sz="2000" b="0" i="1" smtClean="0">
                              <a:solidFill>
                                <a:schemeClr val="tx2"/>
                              </a:solidFill>
                              <a:latin typeface="Cambria Math" panose="02040503050406030204" pitchFamily="18" charset="0"/>
                            </a:rPr>
                          </m:ctrlPr>
                        </m:dPr>
                        <m:e>
                          <m:r>
                            <a:rPr lang="en-US" altLang="zh-CN" sz="2000" b="1" i="1" smtClean="0">
                              <a:solidFill>
                                <a:schemeClr val="tx2"/>
                              </a:solidFill>
                              <a:latin typeface="Cambria Math" panose="02040503050406030204" pitchFamily="18" charset="0"/>
                            </a:rPr>
                            <m:t>𝒙</m:t>
                          </m:r>
                          <m:r>
                            <a:rPr lang="en-US" altLang="zh-CN" sz="2000" b="0" i="1" smtClean="0">
                              <a:solidFill>
                                <a:schemeClr val="tx2"/>
                              </a:solidFill>
                              <a:latin typeface="Cambria Math" panose="02040503050406030204" pitchFamily="18" charset="0"/>
                            </a:rPr>
                            <m:t>,</m:t>
                          </m:r>
                          <m:r>
                            <a:rPr lang="en-US" altLang="zh-CN" sz="2000" b="1" i="1" smtClean="0">
                              <a:solidFill>
                                <a:schemeClr val="tx2"/>
                              </a:solidFill>
                              <a:latin typeface="Cambria Math" panose="02040503050406030204" pitchFamily="18" charset="0"/>
                            </a:rPr>
                            <m:t>𝒚</m:t>
                          </m:r>
                        </m:e>
                      </m:d>
                      <m:r>
                        <a:rPr lang="en-US" altLang="zh-CN" sz="2000" b="1" i="1" smtClean="0">
                          <a:solidFill>
                            <a:schemeClr val="tx2"/>
                          </a:solidFill>
                          <a:latin typeface="Cambria Math" panose="02040503050406030204" pitchFamily="18" charset="0"/>
                        </a:rPr>
                        <m:t>=</m:t>
                      </m:r>
                      <m:nary>
                        <m:naryPr>
                          <m:chr m:val="∑"/>
                          <m:supHide m:val="on"/>
                          <m:ctrlPr>
                            <a:rPr lang="en-US" altLang="zh-CN" sz="2000" b="1" i="1" smtClean="0">
                              <a:solidFill>
                                <a:schemeClr val="tx2"/>
                              </a:solidFill>
                              <a:latin typeface="Cambria Math" panose="02040503050406030204" pitchFamily="18" charset="0"/>
                            </a:rPr>
                          </m:ctrlPr>
                        </m:naryPr>
                        <m:sub>
                          <m:r>
                            <m:rPr>
                              <m:brk m:alnAt="7"/>
                            </m:rPr>
                            <a:rPr lang="en-US" altLang="zh-CN" sz="2000" b="1" i="1" smtClean="0">
                              <a:solidFill>
                                <a:schemeClr val="tx2"/>
                              </a:solidFill>
                              <a:latin typeface="Cambria Math" panose="02040503050406030204" pitchFamily="18" charset="0"/>
                            </a:rPr>
                            <m:t>𝒖</m:t>
                          </m:r>
                          <m:r>
                            <a:rPr lang="en-US" altLang="zh-CN" sz="2000" b="1" i="1" smtClean="0">
                              <a:solidFill>
                                <a:schemeClr val="tx2"/>
                              </a:solidFill>
                              <a:latin typeface="Cambria Math" panose="02040503050406030204" pitchFamily="18" charset="0"/>
                            </a:rPr>
                            <m:t>,</m:t>
                          </m:r>
                          <m:r>
                            <a:rPr lang="en-US" altLang="zh-CN" sz="2000" b="1" i="1" smtClean="0">
                              <a:solidFill>
                                <a:schemeClr val="tx2"/>
                              </a:solidFill>
                              <a:latin typeface="Cambria Math" panose="02040503050406030204" pitchFamily="18" charset="0"/>
                            </a:rPr>
                            <m:t>𝒗</m:t>
                          </m:r>
                        </m:sub>
                        <m:sup/>
                        <m:e>
                          <m:r>
                            <a:rPr lang="en-US" altLang="zh-CN" sz="2000" b="0" i="1" smtClean="0">
                              <a:solidFill>
                                <a:schemeClr val="tx2"/>
                              </a:solidFill>
                              <a:latin typeface="Cambria Math" panose="02040503050406030204" pitchFamily="18" charset="0"/>
                            </a:rPr>
                            <m:t>𝑓</m:t>
                          </m:r>
                          <m:d>
                            <m:dPr>
                              <m:ctrlPr>
                                <a:rPr lang="en-US" altLang="zh-CN" sz="2000" b="0" i="1" smtClean="0">
                                  <a:solidFill>
                                    <a:schemeClr val="tx2"/>
                                  </a:solidFill>
                                  <a:latin typeface="Cambria Math" panose="02040503050406030204" pitchFamily="18" charset="0"/>
                                </a:rPr>
                              </m:ctrlPr>
                            </m:dPr>
                            <m:e>
                              <m:r>
                                <a:rPr lang="en-US" altLang="zh-CN" sz="2000" b="1" i="1" smtClean="0">
                                  <a:solidFill>
                                    <a:schemeClr val="tx2"/>
                                  </a:solidFill>
                                  <a:latin typeface="Cambria Math" panose="02040503050406030204" pitchFamily="18" charset="0"/>
                                </a:rPr>
                                <m:t>𝒙</m:t>
                              </m:r>
                              <m:r>
                                <a:rPr lang="en-US" altLang="zh-CN" sz="2000" b="0" i="1" smtClean="0">
                                  <a:solidFill>
                                    <a:schemeClr val="tx2"/>
                                  </a:solidFill>
                                  <a:latin typeface="Cambria Math" panose="02040503050406030204" pitchFamily="18" charset="0"/>
                                </a:rPr>
                                <m:t>−</m:t>
                              </m:r>
                              <m:r>
                                <a:rPr lang="en-US" altLang="zh-CN" sz="2000" b="1" i="1" smtClean="0">
                                  <a:solidFill>
                                    <a:schemeClr val="tx2"/>
                                  </a:solidFill>
                                  <a:latin typeface="Cambria Math" panose="02040503050406030204" pitchFamily="18" charset="0"/>
                                </a:rPr>
                                <m:t>𝒖</m:t>
                              </m:r>
                              <m:r>
                                <a:rPr lang="en-US" altLang="zh-CN" sz="2000" b="1" i="1" smtClean="0">
                                  <a:solidFill>
                                    <a:schemeClr val="tx2"/>
                                  </a:solidFill>
                                  <a:latin typeface="Cambria Math" panose="02040503050406030204" pitchFamily="18" charset="0"/>
                                </a:rPr>
                                <m:t>,</m:t>
                              </m:r>
                              <m:r>
                                <a:rPr lang="en-US" altLang="zh-CN" sz="2000" b="1" i="1" smtClean="0">
                                  <a:solidFill>
                                    <a:schemeClr val="tx2"/>
                                  </a:solidFill>
                                  <a:latin typeface="Cambria Math" panose="02040503050406030204" pitchFamily="18" charset="0"/>
                                </a:rPr>
                                <m:t>𝒚</m:t>
                              </m:r>
                              <m:r>
                                <a:rPr lang="en-US" altLang="zh-CN" sz="2000" b="1" i="1" smtClean="0">
                                  <a:solidFill>
                                    <a:schemeClr val="tx2"/>
                                  </a:solidFill>
                                  <a:latin typeface="Cambria Math" panose="02040503050406030204" pitchFamily="18" charset="0"/>
                                </a:rPr>
                                <m:t>−</m:t>
                              </m:r>
                              <m:r>
                                <a:rPr lang="en-US" altLang="zh-CN" sz="2000" b="1" i="1" smtClean="0">
                                  <a:solidFill>
                                    <a:schemeClr val="tx2"/>
                                  </a:solidFill>
                                  <a:latin typeface="Cambria Math" panose="02040503050406030204" pitchFamily="18" charset="0"/>
                                </a:rPr>
                                <m:t>𝒗</m:t>
                              </m:r>
                            </m:e>
                          </m:d>
                          <m:r>
                            <a:rPr lang="en-US" altLang="zh-CN" sz="2000" b="0" i="1" smtClean="0">
                              <a:solidFill>
                                <a:schemeClr val="tx2"/>
                              </a:solidFill>
                              <a:latin typeface="Cambria Math" panose="02040503050406030204" pitchFamily="18" charset="0"/>
                            </a:rPr>
                            <m:t>𝑔</m:t>
                          </m:r>
                          <m:r>
                            <a:rPr lang="en-US" altLang="zh-CN" sz="2000" b="0" i="1" smtClean="0">
                              <a:solidFill>
                                <a:schemeClr val="tx2"/>
                              </a:solidFill>
                              <a:latin typeface="Cambria Math" panose="02040503050406030204" pitchFamily="18" charset="0"/>
                            </a:rPr>
                            <m:t>(</m:t>
                          </m:r>
                          <m:r>
                            <a:rPr lang="en-US" altLang="zh-CN" sz="2000" b="1" i="1" smtClean="0">
                              <a:solidFill>
                                <a:schemeClr val="tx2"/>
                              </a:solidFill>
                              <a:latin typeface="Cambria Math" panose="02040503050406030204" pitchFamily="18" charset="0"/>
                            </a:rPr>
                            <m:t>𝒖</m:t>
                          </m:r>
                          <m:r>
                            <a:rPr lang="en-US" altLang="zh-CN" sz="2000" b="1" i="1" smtClean="0">
                              <a:solidFill>
                                <a:schemeClr val="tx2"/>
                              </a:solidFill>
                              <a:latin typeface="Cambria Math" panose="02040503050406030204" pitchFamily="18" charset="0"/>
                            </a:rPr>
                            <m:t>,</m:t>
                          </m:r>
                          <m:r>
                            <a:rPr lang="en-US" altLang="zh-CN" sz="2000" b="1" i="1" smtClean="0">
                              <a:solidFill>
                                <a:schemeClr val="tx2"/>
                              </a:solidFill>
                              <a:latin typeface="Cambria Math" panose="02040503050406030204" pitchFamily="18" charset="0"/>
                            </a:rPr>
                            <m:t>𝒗</m:t>
                          </m:r>
                          <m:r>
                            <a:rPr lang="en-US" altLang="zh-CN" sz="2000" b="0" i="1" smtClean="0">
                              <a:solidFill>
                                <a:schemeClr val="tx2"/>
                              </a:solidFill>
                              <a:latin typeface="Cambria Math" panose="02040503050406030204" pitchFamily="18" charset="0"/>
                            </a:rPr>
                            <m:t>)</m:t>
                          </m:r>
                        </m:e>
                      </m:nary>
                    </m:oMath>
                  </m:oMathPara>
                </a14:m>
                <a:endParaRPr lang="en-US" altLang="zh-CN" sz="2000" b="1" dirty="0"/>
              </a:p>
              <a:p>
                <a:pPr/>
                <a14:m>
                  <m:oMathPara xmlns:m="http://schemas.openxmlformats.org/officeDocument/2006/math">
                    <m:oMathParaPr>
                      <m:jc m:val="centerGroup"/>
                    </m:oMathParaPr>
                    <m:oMath xmlns:m="http://schemas.openxmlformats.org/officeDocument/2006/math">
                      <m:r>
                        <a:rPr lang="en-US" altLang="zh-CN" sz="2000" i="1">
                          <a:solidFill>
                            <a:schemeClr val="tx2"/>
                          </a:solidFill>
                          <a:latin typeface="Cambria Math" panose="02040503050406030204" pitchFamily="18" charset="0"/>
                        </a:rPr>
                        <m:t>𝐹</m:t>
                      </m:r>
                      <m:d>
                        <m:dPr>
                          <m:ctrlPr>
                            <a:rPr lang="en-US" altLang="zh-CN" sz="2000" i="1">
                              <a:solidFill>
                                <a:schemeClr val="tx2"/>
                              </a:solidFill>
                              <a:latin typeface="Cambria Math" panose="02040503050406030204" pitchFamily="18" charset="0"/>
                            </a:rPr>
                          </m:ctrlPr>
                        </m:dPr>
                        <m:e>
                          <m:r>
                            <a:rPr lang="en-US" altLang="zh-CN" sz="2000" b="1" i="1">
                              <a:solidFill>
                                <a:schemeClr val="tx2"/>
                              </a:solidFill>
                              <a:latin typeface="Cambria Math" panose="02040503050406030204" pitchFamily="18" charset="0"/>
                            </a:rPr>
                            <m:t>𝒙</m:t>
                          </m:r>
                          <m:r>
                            <a:rPr lang="en-US" altLang="zh-CN" sz="2000" i="1">
                              <a:solidFill>
                                <a:schemeClr val="tx2"/>
                              </a:solidFill>
                              <a:latin typeface="Cambria Math" panose="02040503050406030204" pitchFamily="18" charset="0"/>
                            </a:rPr>
                            <m:t>,</m:t>
                          </m:r>
                          <m:r>
                            <a:rPr lang="en-US" altLang="zh-CN" sz="2000" b="1" i="1">
                              <a:solidFill>
                                <a:schemeClr val="tx2"/>
                              </a:solidFill>
                              <a:latin typeface="Cambria Math" panose="02040503050406030204" pitchFamily="18" charset="0"/>
                            </a:rPr>
                            <m:t>𝒚</m:t>
                          </m:r>
                        </m:e>
                      </m:d>
                      <m:r>
                        <a:rPr lang="en-US" altLang="zh-CN" sz="2000" b="1" i="1">
                          <a:solidFill>
                            <a:schemeClr val="tx2"/>
                          </a:solidFill>
                          <a:latin typeface="Cambria Math" panose="02040503050406030204" pitchFamily="18" charset="0"/>
                        </a:rPr>
                        <m:t>=</m:t>
                      </m:r>
                      <m:nary>
                        <m:naryPr>
                          <m:limLoc m:val="undOvr"/>
                          <m:subHide m:val="on"/>
                          <m:supHide m:val="on"/>
                          <m:ctrlPr>
                            <a:rPr lang="en-US" altLang="zh-CN" sz="2000" b="1" i="1" smtClean="0">
                              <a:solidFill>
                                <a:schemeClr val="tx2"/>
                              </a:solidFill>
                              <a:latin typeface="Cambria Math" panose="02040503050406030204" pitchFamily="18" charset="0"/>
                            </a:rPr>
                          </m:ctrlPr>
                        </m:naryPr>
                        <m:sub/>
                        <m:sup/>
                        <m:e>
                          <m:r>
                            <a:rPr lang="en-US" altLang="zh-CN" sz="2000" i="1">
                              <a:solidFill>
                                <a:schemeClr val="tx2"/>
                              </a:solidFill>
                              <a:latin typeface="Cambria Math" panose="02040503050406030204" pitchFamily="18" charset="0"/>
                            </a:rPr>
                            <m:t>𝑓</m:t>
                          </m:r>
                          <m:d>
                            <m:dPr>
                              <m:ctrlPr>
                                <a:rPr lang="en-US" altLang="zh-CN" sz="2000" i="1">
                                  <a:solidFill>
                                    <a:schemeClr val="tx2"/>
                                  </a:solidFill>
                                  <a:latin typeface="Cambria Math" panose="02040503050406030204" pitchFamily="18" charset="0"/>
                                </a:rPr>
                              </m:ctrlPr>
                            </m:dPr>
                            <m:e>
                              <m:r>
                                <a:rPr lang="en-US" altLang="zh-CN" sz="2000" b="1" i="1">
                                  <a:solidFill>
                                    <a:schemeClr val="tx2"/>
                                  </a:solidFill>
                                  <a:latin typeface="Cambria Math" panose="02040503050406030204" pitchFamily="18" charset="0"/>
                                </a:rPr>
                                <m:t>𝒙</m:t>
                              </m:r>
                              <m:r>
                                <a:rPr lang="en-US" altLang="zh-CN" sz="2000" i="1">
                                  <a:solidFill>
                                    <a:schemeClr val="tx2"/>
                                  </a:solidFill>
                                  <a:latin typeface="Cambria Math" panose="02040503050406030204" pitchFamily="18" charset="0"/>
                                </a:rPr>
                                <m:t>−</m:t>
                              </m:r>
                              <m:r>
                                <a:rPr lang="en-US" altLang="zh-CN" sz="2000" b="1" i="1">
                                  <a:solidFill>
                                    <a:schemeClr val="tx2"/>
                                  </a:solidFill>
                                  <a:latin typeface="Cambria Math" panose="02040503050406030204" pitchFamily="18" charset="0"/>
                                </a:rPr>
                                <m:t>𝒖</m:t>
                              </m:r>
                              <m:r>
                                <a:rPr lang="en-US" altLang="zh-CN" sz="2000" b="1" i="1">
                                  <a:solidFill>
                                    <a:schemeClr val="tx2"/>
                                  </a:solidFill>
                                  <a:latin typeface="Cambria Math" panose="02040503050406030204" pitchFamily="18" charset="0"/>
                                </a:rPr>
                                <m:t>,</m:t>
                              </m:r>
                              <m:r>
                                <a:rPr lang="en-US" altLang="zh-CN" sz="2000" b="1" i="1">
                                  <a:solidFill>
                                    <a:schemeClr val="tx2"/>
                                  </a:solidFill>
                                  <a:latin typeface="Cambria Math" panose="02040503050406030204" pitchFamily="18" charset="0"/>
                                </a:rPr>
                                <m:t>𝒚</m:t>
                              </m:r>
                              <m:r>
                                <a:rPr lang="en-US" altLang="zh-CN" sz="2000" b="1" i="1">
                                  <a:solidFill>
                                    <a:schemeClr val="tx2"/>
                                  </a:solidFill>
                                  <a:latin typeface="Cambria Math" panose="02040503050406030204" pitchFamily="18" charset="0"/>
                                </a:rPr>
                                <m:t>−</m:t>
                              </m:r>
                              <m:r>
                                <a:rPr lang="en-US" altLang="zh-CN" sz="2000" b="1" i="1">
                                  <a:solidFill>
                                    <a:schemeClr val="tx2"/>
                                  </a:solidFill>
                                  <a:latin typeface="Cambria Math" panose="02040503050406030204" pitchFamily="18" charset="0"/>
                                </a:rPr>
                                <m:t>𝒗</m:t>
                              </m:r>
                            </m:e>
                          </m:d>
                          <m:r>
                            <a:rPr lang="en-US" altLang="zh-CN" sz="2000" i="1">
                              <a:solidFill>
                                <a:schemeClr val="tx2"/>
                              </a:solidFill>
                              <a:latin typeface="Cambria Math" panose="02040503050406030204" pitchFamily="18" charset="0"/>
                            </a:rPr>
                            <m:t>𝑔</m:t>
                          </m:r>
                          <m:d>
                            <m:dPr>
                              <m:ctrlPr>
                                <a:rPr lang="en-US" altLang="zh-CN" sz="2000" i="1">
                                  <a:solidFill>
                                    <a:schemeClr val="tx2"/>
                                  </a:solidFill>
                                  <a:latin typeface="Cambria Math" panose="02040503050406030204" pitchFamily="18" charset="0"/>
                                </a:rPr>
                              </m:ctrlPr>
                            </m:dPr>
                            <m:e>
                              <m:r>
                                <a:rPr lang="en-US" altLang="zh-CN" sz="2000" b="1" i="1">
                                  <a:solidFill>
                                    <a:schemeClr val="tx2"/>
                                  </a:solidFill>
                                  <a:latin typeface="Cambria Math" panose="02040503050406030204" pitchFamily="18" charset="0"/>
                                </a:rPr>
                                <m:t>𝒖</m:t>
                              </m:r>
                              <m:r>
                                <a:rPr lang="en-US" altLang="zh-CN" sz="2000" b="1" i="1">
                                  <a:solidFill>
                                    <a:schemeClr val="tx2"/>
                                  </a:solidFill>
                                  <a:latin typeface="Cambria Math" panose="02040503050406030204" pitchFamily="18" charset="0"/>
                                </a:rPr>
                                <m:t>,</m:t>
                              </m:r>
                              <m:r>
                                <a:rPr lang="en-US" altLang="zh-CN" sz="2000" b="1" i="1">
                                  <a:solidFill>
                                    <a:schemeClr val="tx2"/>
                                  </a:solidFill>
                                  <a:latin typeface="Cambria Math" panose="02040503050406030204" pitchFamily="18" charset="0"/>
                                </a:rPr>
                                <m:t>𝒗</m:t>
                              </m:r>
                            </m:e>
                          </m:d>
                          <m:r>
                            <m:rPr>
                              <m:sty m:val="p"/>
                            </m:rPr>
                            <a:rPr lang="en-US" altLang="zh-CN" sz="2000" b="0" i="0" smtClean="0">
                              <a:solidFill>
                                <a:schemeClr val="tx2"/>
                              </a:solidFill>
                              <a:latin typeface="Cambria Math" panose="02040503050406030204" pitchFamily="18" charset="0"/>
                            </a:rPr>
                            <m:t>d</m:t>
                          </m:r>
                          <m:r>
                            <a:rPr lang="en-US" altLang="zh-CN" sz="2000" b="1" i="1" smtClean="0">
                              <a:solidFill>
                                <a:schemeClr val="tx2"/>
                              </a:solidFill>
                              <a:latin typeface="Cambria Math" panose="02040503050406030204" pitchFamily="18" charset="0"/>
                            </a:rPr>
                            <m:t>𝒖</m:t>
                          </m:r>
                          <m:r>
                            <m:rPr>
                              <m:sty m:val="p"/>
                            </m:rPr>
                            <a:rPr lang="en-US" altLang="zh-CN" sz="2000" b="0" i="0" smtClean="0">
                              <a:solidFill>
                                <a:schemeClr val="tx2"/>
                              </a:solidFill>
                              <a:latin typeface="Cambria Math" panose="02040503050406030204" pitchFamily="18" charset="0"/>
                            </a:rPr>
                            <m:t>d</m:t>
                          </m:r>
                          <m:r>
                            <a:rPr lang="en-US" altLang="zh-CN" sz="2000" b="1" i="1" smtClean="0">
                              <a:solidFill>
                                <a:schemeClr val="tx2"/>
                              </a:solidFill>
                              <a:latin typeface="Cambria Math" panose="02040503050406030204" pitchFamily="18" charset="0"/>
                            </a:rPr>
                            <m:t>𝒗</m:t>
                          </m:r>
                        </m:e>
                      </m:nary>
                    </m:oMath>
                  </m:oMathPara>
                </a14:m>
                <a:endParaRPr lang="zh-CN" altLang="en-US" sz="2000" b="1" dirty="0"/>
              </a:p>
            </p:txBody>
          </p:sp>
        </mc:Choice>
        <mc:Fallback xmlns="">
          <p:sp>
            <p:nvSpPr>
              <p:cNvPr id="2" name="文本框 1"/>
              <p:cNvSpPr txBox="1">
                <a:spLocks noRot="1" noChangeAspect="1" noMove="1" noResize="1" noEditPoints="1" noAdjustHandles="1" noChangeArrowheads="1" noChangeShapeType="1" noTextEdit="1"/>
              </p:cNvSpPr>
              <p:nvPr/>
            </p:nvSpPr>
            <p:spPr>
              <a:xfrm>
                <a:off x="126236" y="2426567"/>
                <a:ext cx="5346148" cy="1670137"/>
              </a:xfrm>
              <a:prstGeom prst="rect">
                <a:avLst/>
              </a:prstGeom>
              <a:blipFill rotWithShape="1">
                <a:blip r:embed="rId2"/>
                <a:stretch>
                  <a:fillRect l="-9" t="-14" r="11"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063688" y="5230396"/>
                <a:ext cx="9967273" cy="923330"/>
              </a:xfrm>
              <a:prstGeom prst="rect">
                <a:avLst/>
              </a:prstGeom>
              <a:noFill/>
            </p:spPr>
            <p:txBody>
              <a:bodyPr wrap="square" rtlCol="0">
                <a:spAutoFit/>
              </a:bodyPr>
              <a:lstStyle/>
              <a:p>
                <a14:m>
                  <m:oMath xmlns:m="http://schemas.openxmlformats.org/officeDocument/2006/math">
                    <m:r>
                      <a:rPr lang="en-US" altLang="zh-CN" b="0" i="1" smtClean="0">
                        <a:solidFill>
                          <a:schemeClr val="tx2"/>
                        </a:solidFill>
                        <a:latin typeface="Cambria Math" panose="02040503050406030204" pitchFamily="18" charset="0"/>
                      </a:rPr>
                      <m:t>𝐹</m:t>
                    </m:r>
                    <m:r>
                      <a:rPr lang="en-US" altLang="zh-CN" b="0" i="1" smtClean="0">
                        <a:solidFill>
                          <a:schemeClr val="tx2"/>
                        </a:solidFill>
                        <a:latin typeface="Cambria Math" panose="02040503050406030204" pitchFamily="18" charset="0"/>
                      </a:rPr>
                      <m:t>(</m:t>
                    </m:r>
                    <m:r>
                      <a:rPr lang="en-US" altLang="zh-CN" b="0" i="1" smtClean="0">
                        <a:solidFill>
                          <a:schemeClr val="tx2"/>
                        </a:solidFill>
                        <a:latin typeface="Cambria Math" panose="02040503050406030204" pitchFamily="18" charset="0"/>
                      </a:rPr>
                      <m:t>𝑥</m:t>
                    </m:r>
                    <m:r>
                      <a:rPr lang="en-US" altLang="zh-CN" b="0" i="1" smtClean="0">
                        <a:solidFill>
                          <a:schemeClr val="tx2"/>
                        </a:solidFill>
                        <a:latin typeface="Cambria Math" panose="02040503050406030204" pitchFamily="18" charset="0"/>
                      </a:rPr>
                      <m:t>,</m:t>
                    </m:r>
                    <m:r>
                      <a:rPr lang="en-US" altLang="zh-CN" b="0" i="1" smtClean="0">
                        <a:solidFill>
                          <a:schemeClr val="tx2"/>
                        </a:solidFill>
                        <a:latin typeface="Cambria Math" panose="02040503050406030204" pitchFamily="18" charset="0"/>
                      </a:rPr>
                      <m:t>𝑦</m:t>
                    </m:r>
                    <m:r>
                      <a:rPr lang="en-US" altLang="zh-CN" b="0" i="1" smtClean="0">
                        <a:solidFill>
                          <a:schemeClr val="tx2"/>
                        </a:solidFill>
                        <a:latin typeface="Cambria Math" panose="02040503050406030204" pitchFamily="18" charset="0"/>
                      </a:rPr>
                      <m:t>)</m:t>
                    </m:r>
                  </m:oMath>
                </a14:m>
                <a:r>
                  <a:rPr lang="en-US" altLang="zh-CN" b="0" dirty="0">
                    <a:solidFill>
                      <a:schemeClr val="tx2"/>
                    </a:solidFill>
                  </a:rPr>
                  <a:t> </a:t>
                </a:r>
                <a14:m>
                  <m:oMath xmlns:m="http://schemas.openxmlformats.org/officeDocument/2006/math">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𝑓</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𝑥</m:t>
                        </m:r>
                        <m:r>
                          <a:rPr lang="en-US" altLang="zh-CN" b="0" i="1" smtClean="0">
                            <a:solidFill>
                              <a:schemeClr val="accent1"/>
                            </a:solidFill>
                            <a:latin typeface="Cambria Math" panose="02040503050406030204" pitchFamily="18" charset="0"/>
                          </a:rPr>
                          <m:t>−1,</m:t>
                        </m:r>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+1</m:t>
                        </m:r>
                      </m:e>
                    </m:d>
                    <m:r>
                      <a:rPr lang="en-US" altLang="zh-CN" b="0" i="1" smtClean="0">
                        <a:solidFill>
                          <a:schemeClr val="accent1"/>
                        </a:solidFill>
                        <a:latin typeface="Cambria Math" panose="02040503050406030204" pitchFamily="18" charset="0"/>
                      </a:rPr>
                      <m:t> </m:t>
                    </m:r>
                    <m:r>
                      <a:rPr lang="en-US" altLang="zh-CN" b="0" i="1" smtClean="0">
                        <a:solidFill>
                          <a:schemeClr val="accent1"/>
                        </a:solidFill>
                        <a:latin typeface="Cambria Math" panose="02040503050406030204" pitchFamily="18" charset="0"/>
                      </a:rPr>
                      <m:t>𝑔</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−1,   1</m:t>
                        </m:r>
                      </m:e>
                    </m:d>
                    <m:r>
                      <a:rPr lang="en-US" altLang="zh-CN" b="0" i="1" smtClean="0">
                        <a:solidFill>
                          <a:schemeClr val="accent1"/>
                        </a:solidFill>
                        <a:latin typeface="Cambria Math" panose="02040503050406030204" pitchFamily="18" charset="0"/>
                      </a:rPr>
                      <m:t>  +   </m:t>
                    </m:r>
                    <m:r>
                      <a:rPr lang="en-US" altLang="zh-CN" b="0" i="1" smtClean="0">
                        <a:solidFill>
                          <a:schemeClr val="accent1"/>
                        </a:solidFill>
                        <a:latin typeface="Cambria Math" panose="02040503050406030204" pitchFamily="18" charset="0"/>
                      </a:rPr>
                      <m:t>𝑓</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𝑥</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+1</m:t>
                        </m:r>
                      </m:e>
                    </m:d>
                    <m:r>
                      <a:rPr lang="en-US" altLang="zh-CN" b="0" i="1" smtClean="0">
                        <a:solidFill>
                          <a:schemeClr val="accent1"/>
                        </a:solidFill>
                        <a:latin typeface="Cambria Math" panose="02040503050406030204" pitchFamily="18" charset="0"/>
                      </a:rPr>
                      <m:t> </m:t>
                    </m:r>
                    <m:r>
                      <a:rPr lang="en-US" altLang="zh-CN" b="0" i="1" smtClean="0">
                        <a:solidFill>
                          <a:schemeClr val="accent1"/>
                        </a:solidFill>
                        <a:latin typeface="Cambria Math" panose="02040503050406030204" pitchFamily="18" charset="0"/>
                      </a:rPr>
                      <m:t>𝑔</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0,  1 </m:t>
                        </m:r>
                      </m:e>
                    </m:d>
                    <m:r>
                      <a:rPr lang="en-US" altLang="zh-CN" b="0" i="1" smtClean="0">
                        <a:solidFill>
                          <a:schemeClr val="accent1"/>
                        </a:solidFill>
                        <a:latin typeface="Cambria Math" panose="02040503050406030204" pitchFamily="18" charset="0"/>
                      </a:rPr>
                      <m:t>   +  </m:t>
                    </m:r>
                    <m:r>
                      <a:rPr lang="en-US" altLang="zh-CN" b="0" i="1" smtClean="0">
                        <a:solidFill>
                          <a:schemeClr val="accent1"/>
                        </a:solidFill>
                        <a:latin typeface="Cambria Math" panose="02040503050406030204" pitchFamily="18" charset="0"/>
                      </a:rPr>
                      <m:t>𝑓</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𝑥</m:t>
                        </m:r>
                        <m:r>
                          <a:rPr lang="en-US" altLang="zh-CN" b="0" i="1" smtClean="0">
                            <a:solidFill>
                              <a:schemeClr val="accent1"/>
                            </a:solidFill>
                            <a:latin typeface="Cambria Math" panose="02040503050406030204" pitchFamily="18" charset="0"/>
                          </a:rPr>
                          <m:t>+1,</m:t>
                        </m:r>
                        <m:r>
                          <a:rPr lang="en-US" altLang="zh-CN" b="0" i="1" smtClean="0">
                            <a:solidFill>
                              <a:schemeClr val="accent1"/>
                            </a:solidFill>
                            <a:latin typeface="Cambria Math" panose="02040503050406030204" pitchFamily="18" charset="0"/>
                          </a:rPr>
                          <m:t>𝑦</m:t>
                        </m:r>
                        <m:r>
                          <a:rPr lang="en-US" altLang="zh-CN" b="0" i="1" smtClean="0">
                            <a:solidFill>
                              <a:schemeClr val="accent1"/>
                            </a:solidFill>
                            <a:latin typeface="Cambria Math" panose="02040503050406030204" pitchFamily="18" charset="0"/>
                          </a:rPr>
                          <m:t>+1</m:t>
                        </m:r>
                      </m:e>
                    </m:d>
                    <m:r>
                      <a:rPr lang="en-US" altLang="zh-CN" b="0" i="1" smtClean="0">
                        <a:solidFill>
                          <a:schemeClr val="accent1"/>
                        </a:solidFill>
                        <a:latin typeface="Cambria Math" panose="02040503050406030204" pitchFamily="18" charset="0"/>
                      </a:rPr>
                      <m:t> </m:t>
                    </m:r>
                    <m:r>
                      <a:rPr lang="en-US" altLang="zh-CN" b="0" i="1" smtClean="0">
                        <a:solidFill>
                          <a:schemeClr val="accent1"/>
                        </a:solidFill>
                        <a:latin typeface="Cambria Math" panose="02040503050406030204" pitchFamily="18" charset="0"/>
                      </a:rPr>
                      <m:t>𝑔</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1,  1  </m:t>
                        </m:r>
                      </m:e>
                    </m:d>
                  </m:oMath>
                </a14:m>
                <a:endParaRPr lang="en-US" altLang="zh-CN" dirty="0"/>
              </a:p>
              <a:p>
                <a:pPr algn="just"/>
                <a:r>
                  <a:rPr lang="en-US" altLang="zh-CN" b="0" dirty="0">
                    <a:solidFill>
                      <a:schemeClr val="tx2"/>
                    </a:solidFill>
                  </a:rPr>
                  <a:t>             </a:t>
                </a:r>
                <a14:m>
                  <m:oMath xmlns:m="http://schemas.openxmlformats.org/officeDocument/2006/math">
                    <m:r>
                      <a:rPr lang="en-US" altLang="zh-CN" b="0" i="1" smtClean="0">
                        <a:solidFill>
                          <a:schemeClr val="accent2"/>
                        </a:solidFill>
                        <a:latin typeface="Cambria Math" panose="02040503050406030204" pitchFamily="18" charset="0"/>
                      </a:rPr>
                      <m:t>+</m:t>
                    </m:r>
                    <m:r>
                      <a:rPr lang="en-US" altLang="zh-CN" b="0" i="1" smtClean="0">
                        <a:solidFill>
                          <a:schemeClr val="tx2"/>
                        </a:solidFill>
                        <a:latin typeface="Cambria Math" panose="02040503050406030204" pitchFamily="18" charset="0"/>
                      </a:rPr>
                      <m:t> </m:t>
                    </m:r>
                    <m:r>
                      <a:rPr lang="en-US" altLang="zh-CN" b="0" i="1" smtClean="0">
                        <a:solidFill>
                          <a:schemeClr val="accent2"/>
                        </a:solidFill>
                        <a:latin typeface="Cambria Math" panose="02040503050406030204" pitchFamily="18" charset="0"/>
                      </a:rPr>
                      <m:t>𝑓</m:t>
                    </m:r>
                    <m:d>
                      <m:dPr>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𝑥</m:t>
                        </m:r>
                        <m:r>
                          <a:rPr lang="en-US" altLang="zh-CN" b="0" i="1" smtClean="0">
                            <a:solidFill>
                              <a:schemeClr val="accent2"/>
                            </a:solidFill>
                            <a:latin typeface="Cambria Math" panose="02040503050406030204" pitchFamily="18" charset="0"/>
                          </a:rPr>
                          <m:t>−1,    </m:t>
                        </m:r>
                        <m:r>
                          <a:rPr lang="en-US" altLang="zh-CN" b="0" i="1" smtClean="0">
                            <a:solidFill>
                              <a:schemeClr val="accent2"/>
                            </a:solidFill>
                            <a:latin typeface="Cambria Math" panose="02040503050406030204" pitchFamily="18" charset="0"/>
                          </a:rPr>
                          <m:t>𝑦</m:t>
                        </m:r>
                        <m:r>
                          <a:rPr lang="en-US" altLang="zh-CN" b="0" i="1" smtClean="0">
                            <a:solidFill>
                              <a:schemeClr val="accent2"/>
                            </a:solidFill>
                            <a:latin typeface="Cambria Math" panose="02040503050406030204" pitchFamily="18" charset="0"/>
                          </a:rPr>
                          <m:t>    </m:t>
                        </m:r>
                      </m:e>
                    </m:d>
                    <m:r>
                      <a:rPr lang="en-US" altLang="zh-CN" b="0" i="1" smtClean="0">
                        <a:solidFill>
                          <a:schemeClr val="accent2"/>
                        </a:solidFill>
                        <a:latin typeface="Cambria Math" panose="02040503050406030204" pitchFamily="18" charset="0"/>
                      </a:rPr>
                      <m:t>  </m:t>
                    </m:r>
                    <m:r>
                      <a:rPr lang="en-US" altLang="zh-CN" b="0" i="1" smtClean="0">
                        <a:solidFill>
                          <a:schemeClr val="accent2"/>
                        </a:solidFill>
                        <a:latin typeface="Cambria Math" panose="02040503050406030204" pitchFamily="18" charset="0"/>
                      </a:rPr>
                      <m:t>𝑔</m:t>
                    </m:r>
                    <m:d>
                      <m:dPr>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−1,   0</m:t>
                        </m:r>
                      </m:e>
                    </m:d>
                    <m:r>
                      <a:rPr lang="en-US" altLang="zh-CN" b="0" i="1" smtClean="0">
                        <a:solidFill>
                          <a:schemeClr val="accent2"/>
                        </a:solidFill>
                        <a:latin typeface="Cambria Math" panose="02040503050406030204" pitchFamily="18" charset="0"/>
                      </a:rPr>
                      <m:t>  +  </m:t>
                    </m:r>
                    <m:r>
                      <a:rPr lang="en-US" altLang="zh-CN" b="0" i="1" smtClean="0">
                        <a:solidFill>
                          <a:schemeClr val="accent2"/>
                        </a:solidFill>
                        <a:latin typeface="Cambria Math" panose="02040503050406030204" pitchFamily="18" charset="0"/>
                      </a:rPr>
                      <m:t>𝑓</m:t>
                    </m:r>
                    <m:d>
                      <m:dPr>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𝑥</m:t>
                        </m:r>
                        <m:r>
                          <a:rPr lang="en-US" altLang="zh-CN" b="0" i="1" smtClean="0">
                            <a:solidFill>
                              <a:schemeClr val="accent2"/>
                            </a:solidFill>
                            <a:latin typeface="Cambria Math" panose="02040503050406030204" pitchFamily="18" charset="0"/>
                          </a:rPr>
                          <m:t>,     </m:t>
                        </m:r>
                        <m:r>
                          <a:rPr lang="en-US" altLang="zh-CN" b="0" i="1" smtClean="0">
                            <a:solidFill>
                              <a:schemeClr val="accent2"/>
                            </a:solidFill>
                            <a:latin typeface="Cambria Math" panose="02040503050406030204" pitchFamily="18" charset="0"/>
                          </a:rPr>
                          <m:t>𝑦</m:t>
                        </m:r>
                        <m:r>
                          <a:rPr lang="en-US" altLang="zh-CN" b="0" i="1" smtClean="0">
                            <a:solidFill>
                              <a:schemeClr val="accent2"/>
                            </a:solidFill>
                            <a:latin typeface="Cambria Math" panose="02040503050406030204" pitchFamily="18" charset="0"/>
                          </a:rPr>
                          <m:t>    </m:t>
                        </m:r>
                      </m:e>
                    </m:d>
                    <m:r>
                      <a:rPr lang="en-US" altLang="zh-CN" b="0" i="1" smtClean="0">
                        <a:solidFill>
                          <a:schemeClr val="accent2"/>
                        </a:solidFill>
                        <a:latin typeface="Cambria Math" panose="02040503050406030204" pitchFamily="18" charset="0"/>
                      </a:rPr>
                      <m:t> </m:t>
                    </m:r>
                    <m:r>
                      <a:rPr lang="en-US" altLang="zh-CN" b="0" i="1" smtClean="0">
                        <a:solidFill>
                          <a:schemeClr val="accent2"/>
                        </a:solidFill>
                        <a:latin typeface="Cambria Math" panose="02040503050406030204" pitchFamily="18" charset="0"/>
                      </a:rPr>
                      <m:t>𝑔</m:t>
                    </m:r>
                    <m:d>
                      <m:dPr>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0,  0 </m:t>
                        </m:r>
                      </m:e>
                    </m:d>
                    <m:r>
                      <a:rPr lang="en-US" altLang="zh-CN" b="0" i="1" smtClean="0">
                        <a:solidFill>
                          <a:schemeClr val="accent2"/>
                        </a:solidFill>
                        <a:latin typeface="Cambria Math" panose="02040503050406030204" pitchFamily="18" charset="0"/>
                      </a:rPr>
                      <m:t>   +  </m:t>
                    </m:r>
                    <m:r>
                      <a:rPr lang="en-US" altLang="zh-CN" b="0" i="1" smtClean="0">
                        <a:solidFill>
                          <a:schemeClr val="accent2"/>
                        </a:solidFill>
                        <a:latin typeface="Cambria Math" panose="02040503050406030204" pitchFamily="18" charset="0"/>
                      </a:rPr>
                      <m:t>𝑓</m:t>
                    </m:r>
                    <m:d>
                      <m:dPr>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𝑥</m:t>
                        </m:r>
                        <m:r>
                          <a:rPr lang="en-US" altLang="zh-CN" b="0" i="1" smtClean="0">
                            <a:solidFill>
                              <a:schemeClr val="accent2"/>
                            </a:solidFill>
                            <a:latin typeface="Cambria Math" panose="02040503050406030204" pitchFamily="18" charset="0"/>
                          </a:rPr>
                          <m:t>+1,    </m:t>
                        </m:r>
                        <m:r>
                          <a:rPr lang="en-US" altLang="zh-CN" b="0" i="1" smtClean="0">
                            <a:solidFill>
                              <a:schemeClr val="accent2"/>
                            </a:solidFill>
                            <a:latin typeface="Cambria Math" panose="02040503050406030204" pitchFamily="18" charset="0"/>
                          </a:rPr>
                          <m:t>𝑦</m:t>
                        </m:r>
                        <m:r>
                          <a:rPr lang="en-US" altLang="zh-CN" b="0" i="1" smtClean="0">
                            <a:solidFill>
                              <a:schemeClr val="accent2"/>
                            </a:solidFill>
                            <a:latin typeface="Cambria Math" panose="02040503050406030204" pitchFamily="18" charset="0"/>
                          </a:rPr>
                          <m:t>    </m:t>
                        </m:r>
                      </m:e>
                    </m:d>
                    <m:r>
                      <a:rPr lang="en-US" altLang="zh-CN" b="0" i="1" smtClean="0">
                        <a:solidFill>
                          <a:schemeClr val="accent2"/>
                        </a:solidFill>
                        <a:latin typeface="Cambria Math" panose="02040503050406030204" pitchFamily="18" charset="0"/>
                      </a:rPr>
                      <m:t>  </m:t>
                    </m:r>
                    <m:r>
                      <a:rPr lang="en-US" altLang="zh-CN" b="0" i="1" smtClean="0">
                        <a:solidFill>
                          <a:schemeClr val="accent2"/>
                        </a:solidFill>
                        <a:latin typeface="Cambria Math" panose="02040503050406030204" pitchFamily="18" charset="0"/>
                      </a:rPr>
                      <m:t>𝑔</m:t>
                    </m:r>
                    <m:d>
                      <m:dPr>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1,  0  </m:t>
                        </m:r>
                      </m:e>
                    </m:d>
                  </m:oMath>
                </a14:m>
                <a:endParaRPr lang="en-US" altLang="zh-CN" b="0" dirty="0">
                  <a:solidFill>
                    <a:schemeClr val="tx2"/>
                  </a:solidFill>
                </a:endParaRPr>
              </a:p>
              <a:p>
                <a:r>
                  <a:rPr lang="en-US" altLang="zh-CN" b="0" dirty="0">
                    <a:solidFill>
                      <a:schemeClr val="accent3"/>
                    </a:solidFill>
                  </a:rPr>
                  <a:t>             </a:t>
                </a:r>
                <a14:m>
                  <m:oMath xmlns:m="http://schemas.openxmlformats.org/officeDocument/2006/math">
                    <m:r>
                      <a:rPr lang="en-US" altLang="zh-CN" b="0" i="1" smtClean="0">
                        <a:solidFill>
                          <a:schemeClr val="accent3"/>
                        </a:solidFill>
                        <a:latin typeface="Cambria Math" panose="02040503050406030204" pitchFamily="18" charset="0"/>
                      </a:rPr>
                      <m:t>+ </m:t>
                    </m:r>
                    <m:r>
                      <a:rPr lang="en-US" altLang="zh-CN" b="0" i="1" smtClean="0">
                        <a:solidFill>
                          <a:schemeClr val="accent3"/>
                        </a:solidFill>
                        <a:latin typeface="Cambria Math" panose="02040503050406030204" pitchFamily="18" charset="0"/>
                      </a:rPr>
                      <m:t>𝑓</m:t>
                    </m:r>
                    <m:d>
                      <m:dPr>
                        <m:ctrlPr>
                          <a:rPr lang="en-US" altLang="zh-CN" b="0" i="1" smtClean="0">
                            <a:solidFill>
                              <a:schemeClr val="accent3"/>
                            </a:solidFill>
                            <a:latin typeface="Cambria Math" panose="02040503050406030204" pitchFamily="18" charset="0"/>
                          </a:rPr>
                        </m:ctrlPr>
                      </m:dPr>
                      <m:e>
                        <m:r>
                          <a:rPr lang="en-US" altLang="zh-CN" b="0" i="1" smtClean="0">
                            <a:solidFill>
                              <a:schemeClr val="accent3"/>
                            </a:solidFill>
                            <a:latin typeface="Cambria Math" panose="02040503050406030204" pitchFamily="18" charset="0"/>
                          </a:rPr>
                          <m:t>𝑥</m:t>
                        </m:r>
                        <m:r>
                          <a:rPr lang="en-US" altLang="zh-CN" b="0" i="1" smtClean="0">
                            <a:solidFill>
                              <a:schemeClr val="accent3"/>
                            </a:solidFill>
                            <a:latin typeface="Cambria Math" panose="02040503050406030204" pitchFamily="18" charset="0"/>
                          </a:rPr>
                          <m:t>−1,</m:t>
                        </m:r>
                        <m:r>
                          <a:rPr lang="en-US" altLang="zh-CN" b="0" i="1" smtClean="0">
                            <a:solidFill>
                              <a:schemeClr val="accent3"/>
                            </a:solidFill>
                            <a:latin typeface="Cambria Math" panose="02040503050406030204" pitchFamily="18" charset="0"/>
                          </a:rPr>
                          <m:t>𝑦</m:t>
                        </m:r>
                        <m:r>
                          <a:rPr lang="en-US" altLang="zh-CN" b="0" i="1" smtClean="0">
                            <a:solidFill>
                              <a:schemeClr val="accent3"/>
                            </a:solidFill>
                            <a:latin typeface="Cambria Math" panose="02040503050406030204" pitchFamily="18" charset="0"/>
                          </a:rPr>
                          <m:t>−1</m:t>
                        </m:r>
                      </m:e>
                    </m:d>
                    <m:r>
                      <a:rPr lang="en-US" altLang="zh-CN" b="0" i="1" smtClean="0">
                        <a:solidFill>
                          <a:schemeClr val="accent3"/>
                        </a:solidFill>
                        <a:latin typeface="Cambria Math" panose="02040503050406030204" pitchFamily="18" charset="0"/>
                      </a:rPr>
                      <m:t> </m:t>
                    </m:r>
                    <m:r>
                      <a:rPr lang="en-US" altLang="zh-CN" b="0" i="1" smtClean="0">
                        <a:solidFill>
                          <a:schemeClr val="accent3"/>
                        </a:solidFill>
                        <a:latin typeface="Cambria Math" panose="02040503050406030204" pitchFamily="18" charset="0"/>
                      </a:rPr>
                      <m:t>𝑔</m:t>
                    </m:r>
                    <m:d>
                      <m:dPr>
                        <m:ctrlPr>
                          <a:rPr lang="en-US" altLang="zh-CN" b="0" i="1" smtClean="0">
                            <a:solidFill>
                              <a:schemeClr val="accent3"/>
                            </a:solidFill>
                            <a:latin typeface="Cambria Math" panose="02040503050406030204" pitchFamily="18" charset="0"/>
                          </a:rPr>
                        </m:ctrlPr>
                      </m:dPr>
                      <m:e>
                        <m:r>
                          <a:rPr lang="en-US" altLang="zh-CN" b="0" i="1" smtClean="0">
                            <a:solidFill>
                              <a:schemeClr val="accent3"/>
                            </a:solidFill>
                            <a:latin typeface="Cambria Math" panose="02040503050406030204" pitchFamily="18" charset="0"/>
                          </a:rPr>
                          <m:t>−1,−1</m:t>
                        </m:r>
                      </m:e>
                    </m:d>
                    <m:r>
                      <a:rPr lang="en-US" altLang="zh-CN" b="0" i="1" smtClean="0">
                        <a:solidFill>
                          <a:schemeClr val="accent3"/>
                        </a:solidFill>
                        <a:latin typeface="Cambria Math" panose="02040503050406030204" pitchFamily="18" charset="0"/>
                      </a:rPr>
                      <m:t>  +  </m:t>
                    </m:r>
                    <m:r>
                      <a:rPr lang="en-US" altLang="zh-CN" b="0" i="1" smtClean="0">
                        <a:solidFill>
                          <a:schemeClr val="accent3"/>
                        </a:solidFill>
                        <a:latin typeface="Cambria Math" panose="02040503050406030204" pitchFamily="18" charset="0"/>
                      </a:rPr>
                      <m:t>𝑓</m:t>
                    </m:r>
                    <m:d>
                      <m:dPr>
                        <m:ctrlPr>
                          <a:rPr lang="en-US" altLang="zh-CN" b="0" i="1" smtClean="0">
                            <a:solidFill>
                              <a:schemeClr val="accent3"/>
                            </a:solidFill>
                            <a:latin typeface="Cambria Math" panose="02040503050406030204" pitchFamily="18" charset="0"/>
                          </a:rPr>
                        </m:ctrlPr>
                      </m:dPr>
                      <m:e>
                        <m:r>
                          <a:rPr lang="en-US" altLang="zh-CN" b="0" i="1" smtClean="0">
                            <a:solidFill>
                              <a:schemeClr val="accent3"/>
                            </a:solidFill>
                            <a:latin typeface="Cambria Math" panose="02040503050406030204" pitchFamily="18" charset="0"/>
                          </a:rPr>
                          <m:t>𝑥</m:t>
                        </m:r>
                        <m:r>
                          <a:rPr lang="en-US" altLang="zh-CN" b="0" i="1" smtClean="0">
                            <a:solidFill>
                              <a:schemeClr val="accent3"/>
                            </a:solidFill>
                            <a:latin typeface="Cambria Math" panose="02040503050406030204" pitchFamily="18" charset="0"/>
                          </a:rPr>
                          <m:t>,</m:t>
                        </m:r>
                        <m:r>
                          <a:rPr lang="en-US" altLang="zh-CN" b="0" i="1" smtClean="0">
                            <a:solidFill>
                              <a:schemeClr val="accent3"/>
                            </a:solidFill>
                            <a:latin typeface="Cambria Math" panose="02040503050406030204" pitchFamily="18" charset="0"/>
                          </a:rPr>
                          <m:t>𝑦</m:t>
                        </m:r>
                        <m:r>
                          <a:rPr lang="en-US" altLang="zh-CN" b="0" i="1" smtClean="0">
                            <a:solidFill>
                              <a:schemeClr val="accent3"/>
                            </a:solidFill>
                            <a:latin typeface="Cambria Math" panose="02040503050406030204" pitchFamily="18" charset="0"/>
                          </a:rPr>
                          <m:t>−1</m:t>
                        </m:r>
                      </m:e>
                    </m:d>
                    <m:r>
                      <a:rPr lang="en-US" altLang="zh-CN" b="0" i="1" smtClean="0">
                        <a:solidFill>
                          <a:schemeClr val="accent3"/>
                        </a:solidFill>
                        <a:latin typeface="Cambria Math" panose="02040503050406030204" pitchFamily="18" charset="0"/>
                      </a:rPr>
                      <m:t> </m:t>
                    </m:r>
                    <m:r>
                      <a:rPr lang="en-US" altLang="zh-CN" b="0" i="1" smtClean="0">
                        <a:solidFill>
                          <a:schemeClr val="accent3"/>
                        </a:solidFill>
                        <a:latin typeface="Cambria Math" panose="02040503050406030204" pitchFamily="18" charset="0"/>
                      </a:rPr>
                      <m:t>𝑔</m:t>
                    </m:r>
                    <m:d>
                      <m:dPr>
                        <m:ctrlPr>
                          <a:rPr lang="en-US" altLang="zh-CN" b="0" i="1" smtClean="0">
                            <a:solidFill>
                              <a:schemeClr val="accent3"/>
                            </a:solidFill>
                            <a:latin typeface="Cambria Math" panose="02040503050406030204" pitchFamily="18" charset="0"/>
                          </a:rPr>
                        </m:ctrlPr>
                      </m:dPr>
                      <m:e>
                        <m:r>
                          <a:rPr lang="en-US" altLang="zh-CN" b="0" i="1" smtClean="0">
                            <a:solidFill>
                              <a:schemeClr val="accent3"/>
                            </a:solidFill>
                            <a:latin typeface="Cambria Math" panose="02040503050406030204" pitchFamily="18" charset="0"/>
                          </a:rPr>
                          <m:t>0,−1</m:t>
                        </m:r>
                      </m:e>
                    </m:d>
                    <m:r>
                      <a:rPr lang="en-US" altLang="zh-CN" b="0" i="1" smtClean="0">
                        <a:solidFill>
                          <a:schemeClr val="accent3"/>
                        </a:solidFill>
                        <a:latin typeface="Cambria Math" panose="02040503050406030204" pitchFamily="18" charset="0"/>
                      </a:rPr>
                      <m:t>   +  </m:t>
                    </m:r>
                    <m:r>
                      <a:rPr lang="en-US" altLang="zh-CN" b="0" i="1" smtClean="0">
                        <a:solidFill>
                          <a:schemeClr val="accent3"/>
                        </a:solidFill>
                        <a:latin typeface="Cambria Math" panose="02040503050406030204" pitchFamily="18" charset="0"/>
                      </a:rPr>
                      <m:t>𝑓</m:t>
                    </m:r>
                    <m:d>
                      <m:dPr>
                        <m:ctrlPr>
                          <a:rPr lang="en-US" altLang="zh-CN" b="0" i="1" smtClean="0">
                            <a:solidFill>
                              <a:schemeClr val="accent3"/>
                            </a:solidFill>
                            <a:latin typeface="Cambria Math" panose="02040503050406030204" pitchFamily="18" charset="0"/>
                          </a:rPr>
                        </m:ctrlPr>
                      </m:dPr>
                      <m:e>
                        <m:r>
                          <a:rPr lang="en-US" altLang="zh-CN" b="0" i="1" smtClean="0">
                            <a:solidFill>
                              <a:schemeClr val="accent3"/>
                            </a:solidFill>
                            <a:latin typeface="Cambria Math" panose="02040503050406030204" pitchFamily="18" charset="0"/>
                          </a:rPr>
                          <m:t>𝑥</m:t>
                        </m:r>
                        <m:r>
                          <a:rPr lang="en-US" altLang="zh-CN" b="0" i="1" smtClean="0">
                            <a:solidFill>
                              <a:schemeClr val="accent3"/>
                            </a:solidFill>
                            <a:latin typeface="Cambria Math" panose="02040503050406030204" pitchFamily="18" charset="0"/>
                          </a:rPr>
                          <m:t>+1,</m:t>
                        </m:r>
                        <m:r>
                          <a:rPr lang="en-US" altLang="zh-CN" b="0" i="1" smtClean="0">
                            <a:solidFill>
                              <a:schemeClr val="accent3"/>
                            </a:solidFill>
                            <a:latin typeface="Cambria Math" panose="02040503050406030204" pitchFamily="18" charset="0"/>
                          </a:rPr>
                          <m:t>𝑦</m:t>
                        </m:r>
                        <m:r>
                          <a:rPr lang="en-US" altLang="zh-CN" b="0" i="1" smtClean="0">
                            <a:solidFill>
                              <a:schemeClr val="accent3"/>
                            </a:solidFill>
                            <a:latin typeface="Cambria Math" panose="02040503050406030204" pitchFamily="18" charset="0"/>
                          </a:rPr>
                          <m:t>−1</m:t>
                        </m:r>
                      </m:e>
                    </m:d>
                    <m:r>
                      <a:rPr lang="en-US" altLang="zh-CN" b="0" i="1" smtClean="0">
                        <a:solidFill>
                          <a:schemeClr val="accent3"/>
                        </a:solidFill>
                        <a:latin typeface="Cambria Math" panose="02040503050406030204" pitchFamily="18" charset="0"/>
                      </a:rPr>
                      <m:t> </m:t>
                    </m:r>
                    <m:r>
                      <a:rPr lang="en-US" altLang="zh-CN" b="0" i="1" smtClean="0">
                        <a:solidFill>
                          <a:schemeClr val="accent3"/>
                        </a:solidFill>
                        <a:latin typeface="Cambria Math" panose="02040503050406030204" pitchFamily="18" charset="0"/>
                      </a:rPr>
                      <m:t>𝑔</m:t>
                    </m:r>
                    <m:r>
                      <a:rPr lang="en-US" altLang="zh-CN" b="0" i="1" smtClean="0">
                        <a:solidFill>
                          <a:schemeClr val="accent3"/>
                        </a:solidFill>
                        <a:latin typeface="Cambria Math" panose="02040503050406030204" pitchFamily="18" charset="0"/>
                      </a:rPr>
                      <m:t>(1,−1)</m:t>
                    </m:r>
                  </m:oMath>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063688" y="5230396"/>
                <a:ext cx="9967273" cy="923330"/>
              </a:xfrm>
              <a:prstGeom prst="rect">
                <a:avLst/>
              </a:prstGeom>
              <a:blipFill>
                <a:blip r:embed="rId3"/>
                <a:stretch>
                  <a:fillRect b="-5298"/>
                </a:stretch>
              </a:blipFill>
            </p:spPr>
            <p:txBody>
              <a:bodyPr/>
              <a:lstStyle/>
              <a:p>
                <a:r>
                  <a:rPr lang="zh-CN" altLang="en-US">
                    <a:noFill/>
                  </a:rPr>
                  <a:t> </a:t>
                </a:r>
              </a:p>
            </p:txBody>
          </p:sp>
        </mc:Fallback>
      </mc:AlternateContent>
      <p:sp>
        <p:nvSpPr>
          <p:cNvPr id="65" name="文本框 64">
            <a:extLst>
              <a:ext uri="{FF2B5EF4-FFF2-40B4-BE49-F238E27FC236}">
                <a16:creationId xmlns:a16="http://schemas.microsoft.com/office/drawing/2014/main" id="{8A793457-3593-48CD-8043-A0474BDFFF26}"/>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卷积作用于图像</a:t>
            </a:r>
          </a:p>
        </p:txBody>
      </p:sp>
      <p:pic>
        <p:nvPicPr>
          <p:cNvPr id="67" name="图片 6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727325" y="1461135"/>
            <a:ext cx="6736715" cy="4158615"/>
          </a:xfrm>
          <a:prstGeom prst="rect">
            <a:avLst/>
          </a:prstGeom>
        </p:spPr>
      </p:pic>
      <p:sp>
        <p:nvSpPr>
          <p:cNvPr id="5" name="文本框 4"/>
          <p:cNvSpPr txBox="1"/>
          <p:nvPr/>
        </p:nvSpPr>
        <p:spPr>
          <a:xfrm>
            <a:off x="126998" y="6351998"/>
            <a:ext cx="10665179" cy="377283"/>
          </a:xfrm>
          <a:prstGeom prst="rect">
            <a:avLst/>
          </a:prstGeom>
          <a:noFill/>
        </p:spPr>
        <p:txBody>
          <a:bodyPr wrap="square" rtlCol="0">
            <a:spAutoFit/>
          </a:bodyPr>
          <a:lstStyle/>
          <a:p>
            <a:pPr algn="l">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图像过卷积后长什么样子？</a:t>
            </a:r>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638935" y="1331595"/>
            <a:ext cx="8914130" cy="4364355"/>
          </a:xfrm>
          <a:prstGeom prst="rect">
            <a:avLst/>
          </a:prstGeom>
        </p:spPr>
      </p:pic>
      <p:sp>
        <p:nvSpPr>
          <p:cNvPr id="6" name="文本框 5">
            <a:extLst>
              <a:ext uri="{FF2B5EF4-FFF2-40B4-BE49-F238E27FC236}">
                <a16:creationId xmlns:a16="http://schemas.microsoft.com/office/drawing/2014/main" id="{B5FBD239-E797-4ACB-AF5E-731FECEEED65}"/>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dirty="0">
                <a:latin typeface="微软雅黑" panose="020B0503020204020204" pitchFamily="34" charset="-122"/>
                <a:ea typeface="微软雅黑" panose="020B0503020204020204" pitchFamily="34" charset="-122"/>
              </a:rPr>
              <a:t>Zero Padding———</a:t>
            </a:r>
            <a:r>
              <a:rPr lang="zh-CN" altLang="en-US" sz="3200" dirty="0">
                <a:latin typeface="微软雅黑" panose="020B0503020204020204" pitchFamily="34" charset="-122"/>
                <a:ea typeface="微软雅黑" panose="020B0503020204020204" pitchFamily="34" charset="-122"/>
              </a:rPr>
              <a:t>解决图像过卷积后大小改变的问题</a:t>
            </a:r>
            <a:endParaRPr lang="zh-CN" altLang="en-US" dirty="0"/>
          </a:p>
        </p:txBody>
      </p:sp>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362835" y="1475740"/>
            <a:ext cx="7466330" cy="4476115"/>
          </a:xfrm>
          <a:prstGeom prst="rect">
            <a:avLst/>
          </a:prstGeom>
        </p:spPr>
      </p:pic>
      <p:sp>
        <p:nvSpPr>
          <p:cNvPr id="6" name="文本框 5">
            <a:extLst>
              <a:ext uri="{FF2B5EF4-FFF2-40B4-BE49-F238E27FC236}">
                <a16:creationId xmlns:a16="http://schemas.microsoft.com/office/drawing/2014/main" id="{D24D6E3F-679A-470C-95B7-FB13171CA368}"/>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跨步  </a:t>
            </a:r>
            <a:r>
              <a:rPr lang="en-US" altLang="zh-CN" dirty="0">
                <a:latin typeface="微软雅黑" panose="020B0503020204020204" pitchFamily="34" charset="-122"/>
                <a:ea typeface="微软雅黑" panose="020B0503020204020204" pitchFamily="34" charset="-122"/>
              </a:rPr>
              <a:t>stride(</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j)</a:t>
            </a:r>
            <a:endParaRPr lang="zh-CN" altLang="en-US" dirty="0"/>
          </a:p>
        </p:txBody>
      </p:sp>
      <p:sp>
        <p:nvSpPr>
          <p:cNvPr id="4" name="文本框 3"/>
          <p:cNvSpPr txBox="1"/>
          <p:nvPr/>
        </p:nvSpPr>
        <p:spPr>
          <a:xfrm>
            <a:off x="381242" y="1043940"/>
            <a:ext cx="10520438" cy="461665"/>
          </a:xfrm>
          <a:prstGeom prst="rect">
            <a:avLst/>
          </a:prstGeom>
          <a:noFill/>
        </p:spPr>
        <p:txBody>
          <a:bodyPr wrap="square"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横向跨</a:t>
            </a:r>
            <a:r>
              <a:rPr lang="en-US" altLang="zh-CN" sz="2400" dirty="0" err="1">
                <a:solidFill>
                  <a:schemeClr val="tx2"/>
                </a:solidFill>
                <a:latin typeface="微软雅黑" panose="020B0503020204020204" pitchFamily="34" charset="-122"/>
                <a:ea typeface="微软雅黑" panose="020B0503020204020204" pitchFamily="34" charset="-122"/>
              </a:rPr>
              <a:t>i</a:t>
            </a:r>
            <a:r>
              <a:rPr lang="zh-CN" altLang="en-US" sz="2400" dirty="0">
                <a:solidFill>
                  <a:schemeClr val="tx2"/>
                </a:solidFill>
                <a:latin typeface="微软雅黑" panose="020B0503020204020204" pitchFamily="34" charset="-122"/>
                <a:ea typeface="微软雅黑" panose="020B0503020204020204" pitchFamily="34" charset="-122"/>
              </a:rPr>
              <a:t>步，纵向跨</a:t>
            </a:r>
            <a:r>
              <a:rPr lang="en-US" altLang="zh-CN" sz="2400" dirty="0">
                <a:solidFill>
                  <a:schemeClr val="tx2"/>
                </a:solidFill>
                <a:latin typeface="微软雅黑" panose="020B0503020204020204" pitchFamily="34" charset="-122"/>
                <a:ea typeface="微软雅黑" panose="020B0503020204020204" pitchFamily="34" charset="-122"/>
              </a:rPr>
              <a:t>j</a:t>
            </a:r>
            <a:r>
              <a:rPr lang="zh-CN" altLang="en-US" sz="2400" dirty="0">
                <a:solidFill>
                  <a:schemeClr val="tx2"/>
                </a:solidFill>
                <a:latin typeface="微软雅黑" panose="020B0503020204020204" pitchFamily="34" charset="-122"/>
                <a:ea typeface="微软雅黑" panose="020B0503020204020204" pitchFamily="34" charset="-122"/>
              </a:rPr>
              <a:t>步。图中第一行为</a:t>
            </a:r>
            <a:r>
              <a:rPr lang="en-US" altLang="zh-CN" sz="2400" dirty="0">
                <a:solidFill>
                  <a:schemeClr val="tx2"/>
                </a:solidFill>
                <a:latin typeface="微软雅黑" panose="020B0503020204020204" pitchFamily="34" charset="-122"/>
                <a:ea typeface="微软雅黑" panose="020B0503020204020204" pitchFamily="34" charset="-122"/>
              </a:rPr>
              <a:t>stride(1,1)</a:t>
            </a:r>
            <a:r>
              <a:rPr lang="zh-CN" altLang="en-US" sz="2400" dirty="0">
                <a:solidFill>
                  <a:schemeClr val="tx2"/>
                </a:solidFill>
                <a:latin typeface="微软雅黑" panose="020B0503020204020204" pitchFamily="34" charset="-122"/>
                <a:ea typeface="微软雅黑" panose="020B0503020204020204" pitchFamily="34" charset="-122"/>
              </a:rPr>
              <a:t>，第二行为</a:t>
            </a:r>
            <a:r>
              <a:rPr lang="en-US" altLang="zh-CN" sz="2400" dirty="0">
                <a:solidFill>
                  <a:schemeClr val="tx2"/>
                </a:solidFill>
                <a:latin typeface="微软雅黑" panose="020B0503020204020204" pitchFamily="34" charset="-122"/>
                <a:ea typeface="微软雅黑" panose="020B0503020204020204" pitchFamily="34" charset="-122"/>
              </a:rPr>
              <a:t>stride(2,2)</a:t>
            </a:r>
          </a:p>
        </p:txBody>
      </p: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176020" y="2034540"/>
            <a:ext cx="9764395" cy="3604895"/>
          </a:xfrm>
          <a:prstGeom prst="rect">
            <a:avLst/>
          </a:prstGeom>
        </p:spPr>
      </p:pic>
      <p:sp>
        <p:nvSpPr>
          <p:cNvPr id="7" name="文本框 6">
            <a:extLst>
              <a:ext uri="{FF2B5EF4-FFF2-40B4-BE49-F238E27FC236}">
                <a16:creationId xmlns:a16="http://schemas.microsoft.com/office/drawing/2014/main" id="{E909FD80-B4C0-45FD-9B44-58DF6C63E524}"/>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多通道卷积</a:t>
            </a:r>
            <a:endParaRPr lang="zh-CN" altLang="en-US" dirty="0"/>
          </a:p>
        </p:txBody>
      </p:sp>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983105" y="945515"/>
            <a:ext cx="7869555" cy="5220970"/>
          </a:xfrm>
          <a:prstGeom prst="rect">
            <a:avLst/>
          </a:prstGeom>
        </p:spPr>
      </p:pic>
      <p:sp>
        <p:nvSpPr>
          <p:cNvPr id="6" name="文本框 5">
            <a:extLst>
              <a:ext uri="{FF2B5EF4-FFF2-40B4-BE49-F238E27FC236}">
                <a16:creationId xmlns:a16="http://schemas.microsoft.com/office/drawing/2014/main" id="{219F0065-ABAA-4AEF-BE68-8B75A6ADC081}"/>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为什么要引入卷积？</a:t>
            </a:r>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81242" y="894715"/>
                <a:ext cx="11587238" cy="1730795"/>
              </a:xfrm>
              <a:prstGeom prst="rect">
                <a:avLst/>
              </a:prstGeom>
              <a:noFill/>
            </p:spPr>
            <p:txBody>
              <a:bodyPr wrap="square" rtlCol="0">
                <a:spAutoFit/>
              </a:bodyPr>
              <a:lstStyle/>
              <a:p>
                <a:pPr indent="0" fontAlgn="auto">
                  <a:lnSpc>
                    <a:spcPct val="150000"/>
                  </a:lnSpc>
                </a:pPr>
                <a:r>
                  <a:rPr lang="zh-CN" altLang="en-US" sz="2400" b="1" dirty="0">
                    <a:solidFill>
                      <a:schemeClr val="tx2"/>
                    </a:solidFill>
                    <a:latin typeface="微软雅黑" panose="020B0503020204020204" pitchFamily="34" charset="-122"/>
                    <a:ea typeface="微软雅黑" panose="020B0503020204020204" pitchFamily="34" charset="-122"/>
                  </a:rPr>
                  <a:t>识别局部关联：</a:t>
                </a:r>
                <a:r>
                  <a:rPr lang="zh-CN" altLang="en-US" sz="2400" dirty="0">
                    <a:solidFill>
                      <a:schemeClr val="tx2"/>
                    </a:solidFill>
                    <a:latin typeface="微软雅黑" panose="020B0503020204020204" pitchFamily="34" charset="-122"/>
                    <a:ea typeface="微软雅黑" panose="020B0503020204020204" pitchFamily="34" charset="-122"/>
                  </a:rPr>
                  <a:t>假设输入</a:t>
                </a:r>
                <a:r>
                  <a:rPr lang="en-US" altLang="zh-CN" sz="2400" dirty="0">
                    <a:solidFill>
                      <a:schemeClr val="tx2"/>
                    </a:solidFill>
                    <a:latin typeface="微软雅黑" panose="020B0503020204020204" pitchFamily="34" charset="-122"/>
                    <a:ea typeface="微软雅黑" panose="020B0503020204020204" pitchFamily="34" charset="-122"/>
                  </a:rPr>
                  <a:t>x</a:t>
                </a:r>
                <a:r>
                  <a:rPr lang="zh-CN" altLang="en-US" sz="2400" dirty="0">
                    <a:solidFill>
                      <a:schemeClr val="tx2"/>
                    </a:solidFill>
                    <a:latin typeface="微软雅黑" panose="020B0503020204020204" pitchFamily="34" charset="-122"/>
                    <a:ea typeface="微软雅黑" panose="020B0503020204020204" pitchFamily="34" charset="-122"/>
                  </a:rPr>
                  <a:t>为</a:t>
                </a:r>
                <a:r>
                  <a:rPr lang="en-US" altLang="zh-CN" sz="2400" dirty="0">
                    <a:solidFill>
                      <a:schemeClr val="tx2"/>
                    </a:solidFill>
                    <a:latin typeface="微软雅黑" panose="020B0503020204020204" pitchFamily="34" charset="-122"/>
                    <a:ea typeface="微软雅黑" panose="020B0503020204020204" pitchFamily="34" charset="-122"/>
                  </a:rPr>
                  <a:t>100</a:t>
                </a:r>
                <a:r>
                  <a:rPr lang="zh-CN" altLang="en-US" sz="2400" dirty="0">
                    <a:solidFill>
                      <a:schemeClr val="tx2"/>
                    </a:solidFill>
                    <a:latin typeface="微软雅黑" panose="020B0503020204020204" pitchFamily="34" charset="-122"/>
                    <a:ea typeface="微软雅黑" panose="020B0503020204020204" pitchFamily="34" charset="-122"/>
                  </a:rPr>
                  <a:t>维向量，标签</a:t>
                </a:r>
                <a:r>
                  <a:rPr lang="en-US" altLang="zh-CN" sz="2400" dirty="0">
                    <a:solidFill>
                      <a:schemeClr val="tx2"/>
                    </a:solidFill>
                    <a:latin typeface="微软雅黑" panose="020B0503020204020204" pitchFamily="34" charset="-122"/>
                    <a:ea typeface="微软雅黑" panose="020B0503020204020204" pitchFamily="34" charset="-122"/>
                  </a:rPr>
                  <a:t>y</a:t>
                </a:r>
                <a:r>
                  <a:rPr lang="zh-CN" altLang="en-US" sz="2400" dirty="0">
                    <a:solidFill>
                      <a:schemeClr val="tx2"/>
                    </a:solidFill>
                    <a:latin typeface="微软雅黑" panose="020B0503020204020204" pitchFamily="34" charset="-122"/>
                    <a:ea typeface="微软雅黑" panose="020B0503020204020204" pitchFamily="34" charset="-122"/>
                  </a:rPr>
                  <a:t>为</a:t>
                </a:r>
                <a:r>
                  <a:rPr lang="en-US" altLang="zh-CN" sz="2400" dirty="0">
                    <a:solidFill>
                      <a:schemeClr val="tx2"/>
                    </a:solidFill>
                    <a:latin typeface="微软雅黑" panose="020B0503020204020204" pitchFamily="34" charset="-122"/>
                    <a:ea typeface="微软雅黑" panose="020B0503020204020204" pitchFamily="34" charset="-122"/>
                  </a:rPr>
                  <a:t>x</a:t>
                </a:r>
                <a:r>
                  <a:rPr lang="zh-CN" altLang="en-US" sz="2400" dirty="0">
                    <a:solidFill>
                      <a:schemeClr val="tx2"/>
                    </a:solidFill>
                    <a:latin typeface="微软雅黑" panose="020B0503020204020204" pitchFamily="34" charset="-122"/>
                    <a:ea typeface="微软雅黑" panose="020B0503020204020204" pitchFamily="34" charset="-122"/>
                  </a:rPr>
                  <a:t>前</a:t>
                </a:r>
                <a:r>
                  <a:rPr lang="en-US" altLang="zh-CN" sz="2400" dirty="0">
                    <a:solidFill>
                      <a:schemeClr val="tx2"/>
                    </a:solidFill>
                    <a:latin typeface="微软雅黑" panose="020B0503020204020204" pitchFamily="34" charset="-122"/>
                    <a:ea typeface="微软雅黑" panose="020B0503020204020204" pitchFamily="34" charset="-122"/>
                  </a:rPr>
                  <a:t>10</a:t>
                </a:r>
                <a:r>
                  <a:rPr lang="zh-CN" altLang="en-US" sz="2400" dirty="0">
                    <a:solidFill>
                      <a:schemeClr val="tx2"/>
                    </a:solidFill>
                    <a:latin typeface="微软雅黑" panose="020B0503020204020204" pitchFamily="34" charset="-122"/>
                    <a:ea typeface="微软雅黑" panose="020B0503020204020204" pitchFamily="34" charset="-122"/>
                  </a:rPr>
                  <a:t>个分量的和（模拟了局部关联）。假设训练数据中存在噪音</a:t>
                </a:r>
                <a14:m>
                  <m:oMath xmlns:m="http://schemas.openxmlformats.org/officeDocument/2006/math">
                    <m:sSub>
                      <m:sSubPr>
                        <m:ctrlPr>
                          <a:rPr lang="en-US" altLang="zh-CN" sz="240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𝑦</m:t>
                        </m:r>
                      </m:e>
                      <m:sub>
                        <m:r>
                          <a:rPr lang="en-US" altLang="zh-CN" sz="2400" b="0" i="1" smtClean="0">
                            <a:solidFill>
                              <a:schemeClr val="tx2"/>
                            </a:solidFill>
                            <a:latin typeface="Cambria Math" panose="02040503050406030204" pitchFamily="18" charset="0"/>
                          </a:rPr>
                          <m:t>𝑡𝑟𝑎𝑖𝑛</m:t>
                        </m:r>
                      </m:sub>
                    </m:sSub>
                    <m:r>
                      <a:rPr lang="en-US" altLang="zh-CN" sz="2400" b="0" i="1" smtClean="0">
                        <a:solidFill>
                          <a:schemeClr val="tx2"/>
                        </a:solidFill>
                        <a:latin typeface="Cambria Math" panose="02040503050406030204" pitchFamily="18" charset="0"/>
                      </a:rPr>
                      <m:t>=</m:t>
                    </m:r>
                    <m:nary>
                      <m:naryPr>
                        <m:chr m:val="∑"/>
                        <m:limLoc m:val="subSup"/>
                        <m:ctrlPr>
                          <a:rPr lang="en-US" altLang="zh-CN" sz="2400" b="0" i="1" smtClean="0">
                            <a:solidFill>
                              <a:schemeClr val="tx2"/>
                            </a:solidFill>
                            <a:latin typeface="Cambria Math" panose="02040503050406030204" pitchFamily="18" charset="0"/>
                          </a:rPr>
                        </m:ctrlPr>
                      </m:naryPr>
                      <m:sub>
                        <m:r>
                          <m:rPr>
                            <m:brk m:alnAt="25"/>
                          </m:rPr>
                          <a:rPr lang="en-US" altLang="zh-CN" sz="2400" b="0" i="1" smtClean="0">
                            <a:solidFill>
                              <a:schemeClr val="tx2"/>
                            </a:solidFill>
                            <a:latin typeface="Cambria Math" panose="02040503050406030204" pitchFamily="18" charset="0"/>
                          </a:rPr>
                          <m:t>𝑖</m:t>
                        </m:r>
                        <m:r>
                          <a:rPr lang="en-US" altLang="zh-CN" sz="2400" b="0" i="1" smtClean="0">
                            <a:solidFill>
                              <a:schemeClr val="tx2"/>
                            </a:solidFill>
                            <a:latin typeface="Cambria Math" panose="02040503050406030204" pitchFamily="18" charset="0"/>
                          </a:rPr>
                          <m:t>=1</m:t>
                        </m:r>
                      </m:sub>
                      <m:sup>
                        <m:r>
                          <a:rPr lang="en-US" altLang="zh-CN" sz="2400" b="0" i="1" smtClean="0">
                            <a:solidFill>
                              <a:schemeClr val="tx2"/>
                            </a:solidFill>
                            <a:latin typeface="Cambria Math" panose="02040503050406030204" pitchFamily="18" charset="0"/>
                          </a:rPr>
                          <m:t>10</m:t>
                        </m:r>
                      </m:sup>
                      <m:e>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𝑖</m:t>
                            </m:r>
                          </m:sub>
                        </m:sSub>
                      </m:e>
                    </m:nary>
                    <m:r>
                      <a:rPr lang="en-US" altLang="zh-CN" sz="2400" b="0" i="1" smtClean="0">
                        <a:solidFill>
                          <a:schemeClr val="tx2"/>
                        </a:solidFill>
                        <a:latin typeface="Cambria Math" panose="02040503050406030204" pitchFamily="18" charset="0"/>
                      </a:rPr>
                      <m:t>+</m:t>
                    </m:r>
                    <m:r>
                      <a:rPr lang="zh-CN" altLang="el-GR" sz="2400" b="0" i="1" smtClean="0">
                        <a:solidFill>
                          <a:schemeClr val="tx2"/>
                        </a:solidFill>
                        <a:latin typeface="Cambria Math" panose="02040503050406030204" pitchFamily="18" charset="0"/>
                        <a:ea typeface="Cambria Math" panose="02040503050406030204" pitchFamily="18" charset="0"/>
                      </a:rPr>
                      <m:t>𝒩</m:t>
                    </m:r>
                    <m:r>
                      <a:rPr lang="en-US" altLang="zh-CN" sz="2400" b="0" i="1" smtClean="0">
                        <a:solidFill>
                          <a:schemeClr val="tx2"/>
                        </a:solidFill>
                        <a:latin typeface="Cambria Math" panose="02040503050406030204" pitchFamily="18" charset="0"/>
                        <a:ea typeface="Cambria Math" panose="02040503050406030204" pitchFamily="18" charset="0"/>
                      </a:rPr>
                      <m:t>(0,0.01)</m:t>
                    </m:r>
                  </m:oMath>
                </a14:m>
                <a:r>
                  <a:rPr lang="zh-CN" altLang="en-US" sz="2400" b="0" dirty="0">
                    <a:solidFill>
                      <a:schemeClr val="tx2"/>
                    </a:solidFill>
                    <a:latin typeface="微软雅黑" panose="020B0503020204020204" pitchFamily="34" charset="-122"/>
                    <a:ea typeface="微软雅黑" panose="020B0503020204020204" pitchFamily="34" charset="-122"/>
                  </a:rPr>
                  <a:t>。</a:t>
                </a:r>
                <a:r>
                  <a:rPr lang="zh-CN" altLang="en-US" sz="2400" dirty="0">
                    <a:solidFill>
                      <a:schemeClr val="tx2"/>
                    </a:solidFill>
                    <a:latin typeface="微软雅黑" panose="020B0503020204020204" pitchFamily="34" charset="-122"/>
                    <a:ea typeface="微软雅黑" panose="020B0503020204020204" pitchFamily="34" charset="-122"/>
                  </a:rPr>
                  <a:t>我们用全连接网络和带有一个大小和跨度均为</a:t>
                </a:r>
                <a:r>
                  <a:rPr lang="en-US" altLang="zh-CN" sz="2400" dirty="0">
                    <a:solidFill>
                      <a:schemeClr val="tx2"/>
                    </a:solidFill>
                    <a:latin typeface="微软雅黑" panose="020B0503020204020204" pitchFamily="34" charset="-122"/>
                    <a:ea typeface="微软雅黑" panose="020B0503020204020204" pitchFamily="34" charset="-122"/>
                  </a:rPr>
                  <a:t>5</a:t>
                </a:r>
                <a:r>
                  <a:rPr lang="zh-CN" altLang="en-US" sz="2400" dirty="0">
                    <a:solidFill>
                      <a:schemeClr val="tx2"/>
                    </a:solidFill>
                    <a:latin typeface="微软雅黑" panose="020B0503020204020204" pitchFamily="34" charset="-122"/>
                    <a:ea typeface="微软雅黑" panose="020B0503020204020204" pitchFamily="34" charset="-122"/>
                  </a:rPr>
                  <a:t>的卷积核的全连接网络（</a:t>
                </a:r>
                <a:r>
                  <a:rPr lang="en-US" altLang="zh-CN" sz="2400" dirty="0">
                    <a:solidFill>
                      <a:schemeClr val="tx2"/>
                    </a:solidFill>
                    <a:latin typeface="微软雅黑" panose="020B0503020204020204" pitchFamily="34" charset="-122"/>
                    <a:ea typeface="微软雅黑" panose="020B0503020204020204" pitchFamily="34" charset="-122"/>
                  </a:rPr>
                  <a:t> </a:t>
                </a:r>
                <a:r>
                  <a:rPr lang="en-US" altLang="zh-CN" sz="2400" dirty="0" err="1">
                    <a:solidFill>
                      <a:schemeClr val="tx2"/>
                    </a:solidFill>
                    <a:latin typeface="微软雅黑" panose="020B0503020204020204" pitchFamily="34" charset="-122"/>
                    <a:ea typeface="微软雅黑" panose="020B0503020204020204" pitchFamily="34" charset="-122"/>
                  </a:rPr>
                  <a:t>conv+DNN</a:t>
                </a:r>
                <a:r>
                  <a:rPr lang="en-US" altLang="zh-CN" sz="2400" dirty="0">
                    <a:solidFill>
                      <a:schemeClr val="tx2"/>
                    </a:solidFill>
                    <a:latin typeface="微软雅黑" panose="020B0503020204020204" pitchFamily="34" charset="-122"/>
                    <a:ea typeface="微软雅黑" panose="020B0503020204020204" pitchFamily="34" charset="-122"/>
                  </a:rPr>
                  <a:t> </a:t>
                </a:r>
                <a:r>
                  <a:rPr lang="zh-CN" altLang="en-US" sz="2400" dirty="0">
                    <a:solidFill>
                      <a:schemeClr val="tx2"/>
                    </a:solidFill>
                    <a:latin typeface="微软雅黑" panose="020B0503020204020204" pitchFamily="34" charset="-122"/>
                    <a:ea typeface="微软雅黑" panose="020B0503020204020204" pitchFamily="34" charset="-122"/>
                  </a:rPr>
                  <a:t>）分别进行训练。</a:t>
                </a:r>
              </a:p>
            </p:txBody>
          </p:sp>
        </mc:Choice>
        <mc:Fallback xmlns="">
          <p:sp>
            <p:nvSpPr>
              <p:cNvPr id="4" name="文本框 3"/>
              <p:cNvSpPr txBox="1">
                <a:spLocks noRot="1" noChangeAspect="1" noMove="1" noResize="1" noEditPoints="1" noAdjustHandles="1" noChangeArrowheads="1" noChangeShapeType="1" noTextEdit="1"/>
              </p:cNvSpPr>
              <p:nvPr/>
            </p:nvSpPr>
            <p:spPr>
              <a:xfrm>
                <a:off x="381242" y="894715"/>
                <a:ext cx="11587238" cy="1730795"/>
              </a:xfrm>
              <a:prstGeom prst="rect">
                <a:avLst/>
              </a:prstGeom>
              <a:blipFill>
                <a:blip r:embed="rId2"/>
                <a:stretch>
                  <a:fillRect l="-842" r="-737" b="-6690"/>
                </a:stretch>
              </a:blipFill>
            </p:spPr>
            <p:txBody>
              <a:bodyPr/>
              <a:lstStyle/>
              <a:p>
                <a:r>
                  <a:rPr lang="zh-CN" altLang="en-US">
                    <a:noFill/>
                  </a:rPr>
                  <a:t> </a:t>
                </a:r>
              </a:p>
            </p:txBody>
          </p:sp>
        </mc:Fallback>
      </mc:AlternateContent>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912870" y="2657408"/>
            <a:ext cx="4366260" cy="2677795"/>
          </a:xfrm>
          <a:prstGeom prst="rect">
            <a:avLst/>
          </a:prstGeom>
        </p:spPr>
      </p:pic>
      <p:sp>
        <p:nvSpPr>
          <p:cNvPr id="7" name="文本框 6"/>
          <p:cNvSpPr txBox="1"/>
          <p:nvPr/>
        </p:nvSpPr>
        <p:spPr>
          <a:xfrm>
            <a:off x="381242" y="5411470"/>
            <a:ext cx="6096000" cy="400110"/>
          </a:xfrm>
          <a:prstGeom prst="rect">
            <a:avLst/>
          </a:prstGeom>
          <a:noFill/>
        </p:spPr>
        <p:txBody>
          <a:bodyPr wrap="square" rtlCol="0" anchor="t">
            <a:spAutoFit/>
          </a:bodyPr>
          <a:lstStyle/>
          <a:p>
            <a:r>
              <a:rPr lang="zh-CN" altLang="en-US" sz="2000" b="1" dirty="0">
                <a:solidFill>
                  <a:schemeClr val="tx2"/>
                </a:solidFill>
                <a:latin typeface="微软雅黑" panose="020B0503020204020204" pitchFamily="34" charset="-122"/>
                <a:ea typeface="微软雅黑" panose="020B0503020204020204" pitchFamily="34" charset="-122"/>
                <a:sym typeface="+mn-ea"/>
              </a:rPr>
              <a:t>平移等变性：</a:t>
            </a:r>
            <a:r>
              <a:rPr lang="zh-CN" altLang="en-US" sz="2000" dirty="0">
                <a:solidFill>
                  <a:schemeClr val="tx2"/>
                </a:solidFill>
                <a:latin typeface="微软雅黑" panose="020B0503020204020204" pitchFamily="34" charset="-122"/>
                <a:ea typeface="微软雅黑" panose="020B0503020204020204" pitchFamily="34" charset="-122"/>
                <a:sym typeface="+mn-ea"/>
              </a:rPr>
              <a:t>输入与输出以同样的方式改变。</a:t>
            </a:r>
          </a:p>
        </p:txBody>
      </p:sp>
      <mc:AlternateContent xmlns:mc="http://schemas.openxmlformats.org/markup-compatibility/2006" xmlns:a14="http://schemas.microsoft.com/office/drawing/2010/main">
        <mc:Choice Requires="a14">
          <p:sp>
            <p:nvSpPr>
              <p:cNvPr id="10" name="文本框 9"/>
              <p:cNvSpPr txBox="1"/>
              <p:nvPr/>
            </p:nvSpPr>
            <p:spPr>
              <a:xfrm>
                <a:off x="4137498" y="5452764"/>
                <a:ext cx="6096000" cy="717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2"/>
                          </a:solidFill>
                          <a:latin typeface="Cambria Math" panose="02040503050406030204" pitchFamily="18" charset="0"/>
                        </a:rPr>
                        <m:t>𝑔</m:t>
                      </m:r>
                      <m:d>
                        <m:dPr>
                          <m:ctrlPr>
                            <a:rPr lang="en-US" altLang="zh-CN" sz="1800" b="0" i="1" smtClean="0">
                              <a:solidFill>
                                <a:schemeClr val="tx2"/>
                              </a:solidFill>
                              <a:latin typeface="Cambria Math" panose="02040503050406030204" pitchFamily="18" charset="0"/>
                            </a:rPr>
                          </m:ctrlPr>
                        </m:dPr>
                        <m:e>
                          <m:r>
                            <a:rPr lang="en-US" altLang="zh-CN" sz="1800" b="0" i="1" smtClean="0">
                              <a:solidFill>
                                <a:schemeClr val="tx2"/>
                              </a:solidFill>
                              <a:latin typeface="Cambria Math" panose="02040503050406030204" pitchFamily="18" charset="0"/>
                            </a:rPr>
                            <m:t>𝑓</m:t>
                          </m:r>
                          <m:d>
                            <m:dPr>
                              <m:ctrlPr>
                                <a:rPr lang="en-US" altLang="zh-CN" sz="1800" b="0" i="1" smtClean="0">
                                  <a:solidFill>
                                    <a:schemeClr val="tx2"/>
                                  </a:solidFill>
                                  <a:latin typeface="Cambria Math" panose="02040503050406030204" pitchFamily="18" charset="0"/>
                                </a:rPr>
                              </m:ctrlPr>
                            </m:dPr>
                            <m:e>
                              <m:r>
                                <a:rPr lang="en-US" altLang="zh-CN" sz="1800" b="0" i="1" smtClean="0">
                                  <a:solidFill>
                                    <a:schemeClr val="tx2"/>
                                  </a:solidFill>
                                  <a:latin typeface="Cambria Math" panose="02040503050406030204" pitchFamily="18" charset="0"/>
                                </a:rPr>
                                <m:t>𝑥</m:t>
                              </m:r>
                              <m:r>
                                <a:rPr lang="en-US" altLang="zh-CN" sz="1800" b="0" i="1" smtClean="0">
                                  <a:solidFill>
                                    <a:schemeClr val="tx2"/>
                                  </a:solidFill>
                                  <a:latin typeface="Cambria Math" panose="02040503050406030204" pitchFamily="18" charset="0"/>
                                </a:rPr>
                                <m:t>,</m:t>
                              </m:r>
                              <m:r>
                                <a:rPr lang="en-US" altLang="zh-CN" sz="1800" b="0" i="1" smtClean="0">
                                  <a:solidFill>
                                    <a:schemeClr val="tx2"/>
                                  </a:solidFill>
                                  <a:latin typeface="Cambria Math" panose="02040503050406030204" pitchFamily="18" charset="0"/>
                                </a:rPr>
                                <m:t>𝑦</m:t>
                              </m:r>
                            </m:e>
                          </m:d>
                        </m:e>
                      </m:d>
                      <m:r>
                        <a:rPr lang="en-US" altLang="zh-CN" sz="1800" b="0" i="1" smtClean="0">
                          <a:solidFill>
                            <a:schemeClr val="tx2"/>
                          </a:solidFill>
                          <a:latin typeface="Cambria Math" panose="02040503050406030204" pitchFamily="18" charset="0"/>
                        </a:rPr>
                        <m:t>=</m:t>
                      </m:r>
                      <m:r>
                        <a:rPr lang="en-US" altLang="zh-CN" sz="1800" b="0" i="1" smtClean="0">
                          <a:solidFill>
                            <a:schemeClr val="tx2"/>
                          </a:solidFill>
                          <a:latin typeface="Cambria Math" panose="02040503050406030204" pitchFamily="18" charset="0"/>
                        </a:rPr>
                        <m:t>𝑓</m:t>
                      </m:r>
                      <m:r>
                        <a:rPr lang="en-US" altLang="zh-CN" sz="1800" b="0" i="1" smtClean="0">
                          <a:solidFill>
                            <a:schemeClr val="tx2"/>
                          </a:solidFill>
                          <a:latin typeface="Cambria Math" panose="02040503050406030204" pitchFamily="18" charset="0"/>
                        </a:rPr>
                        <m:t>(</m:t>
                      </m:r>
                      <m:r>
                        <a:rPr lang="en-US" altLang="zh-CN" sz="1800" b="0" i="1" smtClean="0">
                          <a:solidFill>
                            <a:schemeClr val="tx2"/>
                          </a:solidFill>
                          <a:latin typeface="Cambria Math" panose="02040503050406030204" pitchFamily="18" charset="0"/>
                        </a:rPr>
                        <m:t>𝑥</m:t>
                      </m:r>
                      <m:r>
                        <a:rPr lang="en-US" altLang="zh-CN" sz="1800" b="0" i="1" smtClean="0">
                          <a:solidFill>
                            <a:schemeClr val="tx2"/>
                          </a:solidFill>
                          <a:latin typeface="Cambria Math" panose="02040503050406030204" pitchFamily="18" charset="0"/>
                        </a:rPr>
                        <m:t>−</m:t>
                      </m:r>
                      <m:r>
                        <a:rPr lang="en-US" altLang="zh-CN" sz="1800" b="0" i="1" smtClean="0">
                          <a:solidFill>
                            <a:schemeClr val="tx2"/>
                          </a:solidFill>
                          <a:latin typeface="Cambria Math" panose="02040503050406030204" pitchFamily="18" charset="0"/>
                        </a:rPr>
                        <m:t>𝑎</m:t>
                      </m:r>
                      <m:r>
                        <a:rPr lang="en-US" altLang="zh-CN" sz="1800" b="0" i="1" smtClean="0">
                          <a:solidFill>
                            <a:schemeClr val="tx2"/>
                          </a:solidFill>
                          <a:latin typeface="Cambria Math" panose="02040503050406030204" pitchFamily="18" charset="0"/>
                        </a:rPr>
                        <m:t>,</m:t>
                      </m:r>
                      <m:r>
                        <a:rPr lang="en-US" altLang="zh-CN" sz="1800" b="0" i="1" smtClean="0">
                          <a:solidFill>
                            <a:schemeClr val="tx2"/>
                          </a:solidFill>
                          <a:latin typeface="Cambria Math" panose="02040503050406030204" pitchFamily="18" charset="0"/>
                        </a:rPr>
                        <m:t>𝑦</m:t>
                      </m:r>
                      <m:r>
                        <a:rPr lang="en-US" altLang="zh-CN" sz="1800" b="0" i="1" smtClean="0">
                          <a:solidFill>
                            <a:schemeClr val="tx2"/>
                          </a:solidFill>
                          <a:latin typeface="Cambria Math" panose="02040503050406030204" pitchFamily="18" charset="0"/>
                        </a:rPr>
                        <m:t>−</m:t>
                      </m:r>
                      <m:r>
                        <a:rPr lang="en-US" altLang="zh-CN" sz="1800" b="0" i="1" smtClean="0">
                          <a:solidFill>
                            <a:schemeClr val="tx2"/>
                          </a:solidFill>
                          <a:latin typeface="Cambria Math" panose="02040503050406030204" pitchFamily="18" charset="0"/>
                        </a:rPr>
                        <m:t>𝑏</m:t>
                      </m:r>
                      <m:r>
                        <a:rPr lang="en-US" altLang="zh-CN" sz="1800" b="0" i="1" smtClean="0">
                          <a:solidFill>
                            <a:schemeClr val="tx2"/>
                          </a:solidFill>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sz="1800" b="0" i="0" smtClean="0">
                          <a:solidFill>
                            <a:schemeClr val="tx2"/>
                          </a:solidFill>
                          <a:latin typeface="Cambria Math" panose="02040503050406030204" pitchFamily="18" charset="0"/>
                        </a:rPr>
                        <m:t>conv</m:t>
                      </m:r>
                      <m:r>
                        <a:rPr lang="en-US" altLang="zh-CN" sz="1800" b="0" i="1" smtClean="0">
                          <a:solidFill>
                            <a:schemeClr val="tx2"/>
                          </a:solidFill>
                          <a:latin typeface="Cambria Math" panose="02040503050406030204" pitchFamily="18" charset="0"/>
                        </a:rPr>
                        <m:t>(</m:t>
                      </m:r>
                      <m:r>
                        <a:rPr lang="en-US" altLang="zh-CN" sz="1800" b="0" i="1" smtClean="0">
                          <a:solidFill>
                            <a:schemeClr val="tx2"/>
                          </a:solidFill>
                          <a:latin typeface="Cambria Math" panose="02040503050406030204" pitchFamily="18" charset="0"/>
                        </a:rPr>
                        <m:t>𝑔</m:t>
                      </m:r>
                      <m:d>
                        <m:dPr>
                          <m:ctrlPr>
                            <a:rPr lang="en-US" altLang="zh-CN" sz="1800" b="0" i="1" smtClean="0">
                              <a:solidFill>
                                <a:schemeClr val="tx2"/>
                              </a:solidFill>
                              <a:latin typeface="Cambria Math" panose="02040503050406030204" pitchFamily="18" charset="0"/>
                            </a:rPr>
                          </m:ctrlPr>
                        </m:dPr>
                        <m:e>
                          <m:r>
                            <a:rPr lang="en-US" altLang="zh-CN" sz="1800" b="0" i="1" smtClean="0">
                              <a:solidFill>
                                <a:schemeClr val="tx2"/>
                              </a:solidFill>
                              <a:latin typeface="Cambria Math" panose="02040503050406030204" pitchFamily="18" charset="0"/>
                            </a:rPr>
                            <m:t>𝑓</m:t>
                          </m:r>
                          <m:d>
                            <m:dPr>
                              <m:ctrlPr>
                                <a:rPr lang="en-US" altLang="zh-CN" sz="1800" b="0" i="1" smtClean="0">
                                  <a:solidFill>
                                    <a:schemeClr val="tx2"/>
                                  </a:solidFill>
                                  <a:latin typeface="Cambria Math" panose="02040503050406030204" pitchFamily="18" charset="0"/>
                                </a:rPr>
                              </m:ctrlPr>
                            </m:dPr>
                            <m:e>
                              <m:r>
                                <a:rPr lang="en-US" altLang="zh-CN" sz="1800" b="0" i="1" smtClean="0">
                                  <a:solidFill>
                                    <a:schemeClr val="tx2"/>
                                  </a:solidFill>
                                  <a:latin typeface="Cambria Math" panose="02040503050406030204" pitchFamily="18" charset="0"/>
                                </a:rPr>
                                <m:t>𝑥</m:t>
                              </m:r>
                              <m:r>
                                <a:rPr lang="en-US" altLang="zh-CN" sz="1800" b="0" i="1" smtClean="0">
                                  <a:solidFill>
                                    <a:schemeClr val="tx2"/>
                                  </a:solidFill>
                                  <a:latin typeface="Cambria Math" panose="02040503050406030204" pitchFamily="18" charset="0"/>
                                </a:rPr>
                                <m:t>,</m:t>
                              </m:r>
                              <m:r>
                                <a:rPr lang="en-US" altLang="zh-CN" sz="1800" b="0" i="1" smtClean="0">
                                  <a:solidFill>
                                    <a:schemeClr val="tx2"/>
                                  </a:solidFill>
                                  <a:latin typeface="Cambria Math" panose="02040503050406030204" pitchFamily="18" charset="0"/>
                                </a:rPr>
                                <m:t>𝑦</m:t>
                              </m:r>
                            </m:e>
                          </m:d>
                        </m:e>
                      </m:d>
                      <m:r>
                        <a:rPr lang="en-US" altLang="zh-CN" sz="1800" b="0" i="1" smtClean="0">
                          <a:solidFill>
                            <a:schemeClr val="tx2"/>
                          </a:solidFill>
                          <a:latin typeface="Cambria Math" panose="02040503050406030204" pitchFamily="18" charset="0"/>
                        </a:rPr>
                        <m:t>)=</m:t>
                      </m:r>
                      <m:r>
                        <a:rPr lang="en-US" altLang="zh-CN" sz="1800" b="0" i="1" smtClean="0">
                          <a:solidFill>
                            <a:schemeClr val="tx2"/>
                          </a:solidFill>
                          <a:latin typeface="Cambria Math" panose="02040503050406030204" pitchFamily="18" charset="0"/>
                        </a:rPr>
                        <m:t>𝑔</m:t>
                      </m:r>
                      <m:r>
                        <a:rPr lang="en-US" altLang="zh-CN" sz="1800" b="0" i="1" smtClean="0">
                          <a:solidFill>
                            <a:schemeClr val="tx2"/>
                          </a:solidFill>
                          <a:latin typeface="Cambria Math" panose="02040503050406030204" pitchFamily="18" charset="0"/>
                        </a:rPr>
                        <m:t>(</m:t>
                      </m:r>
                      <m:r>
                        <m:rPr>
                          <m:sty m:val="p"/>
                        </m:rPr>
                        <a:rPr lang="en-US" altLang="zh-CN">
                          <a:solidFill>
                            <a:schemeClr val="tx2"/>
                          </a:solidFill>
                          <a:latin typeface="Cambria Math" panose="02040503050406030204" pitchFamily="18" charset="0"/>
                        </a:rPr>
                        <m:t>conv</m:t>
                      </m:r>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𝑓</m:t>
                          </m:r>
                          <m:d>
                            <m:dPr>
                              <m:ctrlPr>
                                <a:rPr lang="en-US" altLang="zh-CN" b="0" i="1" smtClean="0">
                                  <a:solidFill>
                                    <a:schemeClr val="tx2"/>
                                  </a:solidFill>
                                  <a:latin typeface="Cambria Math" panose="02040503050406030204" pitchFamily="18" charset="0"/>
                                </a:rPr>
                              </m:ctrlPr>
                            </m:dPr>
                            <m:e>
                              <m:r>
                                <a:rPr lang="en-US" altLang="zh-CN" sz="1800" b="0" i="1" smtClean="0">
                                  <a:solidFill>
                                    <a:schemeClr val="tx2"/>
                                  </a:solidFill>
                                  <a:latin typeface="Cambria Math" panose="02040503050406030204" pitchFamily="18" charset="0"/>
                                </a:rPr>
                                <m:t>𝑥</m:t>
                              </m:r>
                              <m:r>
                                <a:rPr lang="en-US" altLang="zh-CN" sz="1800" b="0" i="1" smtClean="0">
                                  <a:solidFill>
                                    <a:schemeClr val="tx2"/>
                                  </a:solidFill>
                                  <a:latin typeface="Cambria Math" panose="02040503050406030204" pitchFamily="18" charset="0"/>
                                </a:rPr>
                                <m:t>,</m:t>
                              </m:r>
                              <m:r>
                                <a:rPr lang="en-US" altLang="zh-CN" sz="1800" b="0" i="1" smtClean="0">
                                  <a:solidFill>
                                    <a:schemeClr val="tx2"/>
                                  </a:solidFill>
                                  <a:latin typeface="Cambria Math" panose="02040503050406030204" pitchFamily="18" charset="0"/>
                                </a:rPr>
                                <m:t>𝑦</m:t>
                              </m:r>
                            </m:e>
                          </m:d>
                        </m:e>
                      </m:d>
                      <m:r>
                        <a:rPr lang="en-US" altLang="zh-CN" sz="1800" b="0" i="1" smtClean="0">
                          <a:solidFill>
                            <a:schemeClr val="tx2"/>
                          </a:solidFill>
                          <a:latin typeface="Cambria Math" panose="02040503050406030204" pitchFamily="18" charset="0"/>
                        </a:rPr>
                        <m:t>)</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4137498" y="5452764"/>
                <a:ext cx="6096000" cy="717632"/>
              </a:xfrm>
              <a:prstGeom prst="rect">
                <a:avLst/>
              </a:prstGeom>
              <a:blipFill rotWithShape="1">
                <a:blip r:embed="rId4"/>
                <a:stretch>
                  <a:fillRect l="-8" t="-3" r="8" b="14"/>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75F42C2-E638-4563-BA82-07CDF554C967}"/>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3D3F5EFF-4870-3B5A-3173-A3697C30B3B7}"/>
              </a:ext>
            </a:extLst>
          </p:cNvPr>
          <p:cNvSpPr txBox="1"/>
          <p:nvPr/>
        </p:nvSpPr>
        <p:spPr>
          <a:xfrm>
            <a:off x="8798560" y="2727766"/>
            <a:ext cx="3205480" cy="707886"/>
          </a:xfrm>
          <a:prstGeom prst="rect">
            <a:avLst/>
          </a:prstGeom>
          <a:noFill/>
        </p:spPr>
        <p:txBody>
          <a:bodyPr wrap="square" rtlCol="0">
            <a:spAutoFit/>
          </a:bodyPr>
          <a:lstStyle/>
          <a:p>
            <a:pPr algn="l"/>
            <a:r>
              <a:rPr lang="zh-CN" altLang="en-US" sz="2000" dirty="0"/>
              <a:t>思考：为什么</a:t>
            </a:r>
            <a:r>
              <a:rPr lang="en-US" altLang="zh-CN" sz="2000" dirty="0" err="1"/>
              <a:t>conv+DNN</a:t>
            </a:r>
            <a:r>
              <a:rPr lang="zh-CN" altLang="en-US" sz="2000" dirty="0"/>
              <a:t>效果更好？</a:t>
            </a:r>
          </a:p>
        </p:txBody>
      </p:sp>
      <p:sp>
        <p:nvSpPr>
          <p:cNvPr id="5" name="文本框 4">
            <a:extLst>
              <a:ext uri="{FF2B5EF4-FFF2-40B4-BE49-F238E27FC236}">
                <a16:creationId xmlns:a16="http://schemas.microsoft.com/office/drawing/2014/main" id="{2BE9CE16-DD23-5EFD-DE63-C49B5CDCC0F1}"/>
              </a:ext>
            </a:extLst>
          </p:cNvPr>
          <p:cNvSpPr txBox="1"/>
          <p:nvPr/>
        </p:nvSpPr>
        <p:spPr>
          <a:xfrm>
            <a:off x="8798560" y="3484319"/>
            <a:ext cx="3205480" cy="1754326"/>
          </a:xfrm>
          <a:prstGeom prst="rect">
            <a:avLst/>
          </a:prstGeom>
          <a:noFill/>
        </p:spPr>
        <p:txBody>
          <a:bodyPr wrap="square" rtlCol="0">
            <a:spAutoFit/>
          </a:bodyPr>
          <a:lstStyle/>
          <a:p>
            <a:pPr algn="l"/>
            <a:r>
              <a:rPr lang="en-US" altLang="zh-CN" dirty="0">
                <a:solidFill>
                  <a:srgbClr val="000000"/>
                </a:solidFill>
                <a:latin typeface="FandolSong-Regular-Identity-H"/>
              </a:rPr>
              <a:t>1</a:t>
            </a:r>
            <a:r>
              <a:rPr lang="zh-CN" altLang="en-US" dirty="0">
                <a:solidFill>
                  <a:srgbClr val="000000"/>
                </a:solidFill>
                <a:latin typeface="FandolSong-Regular-Identity-H"/>
              </a:rPr>
              <a:t>，数据不充分且有噪音时，</a:t>
            </a:r>
            <a:r>
              <a:rPr lang="en-US" altLang="zh-CN" dirty="0">
                <a:solidFill>
                  <a:srgbClr val="000000"/>
                </a:solidFill>
                <a:latin typeface="FandolSong-Regular-Identity-H"/>
              </a:rPr>
              <a:t>DNN</a:t>
            </a:r>
            <a:r>
              <a:rPr lang="zh-CN" altLang="en-US" dirty="0">
                <a:solidFill>
                  <a:srgbClr val="000000"/>
                </a:solidFill>
                <a:latin typeface="FandolSong-Regular-Identity-H"/>
              </a:rPr>
              <a:t>易用</a:t>
            </a:r>
            <a:r>
              <a:rPr lang="en-US" altLang="zh-CN" dirty="0">
                <a:solidFill>
                  <a:srgbClr val="000000"/>
                </a:solidFill>
                <a:latin typeface="FandolSong-Regular-Identity-H"/>
              </a:rPr>
              <a:t>90 </a:t>
            </a:r>
            <a:r>
              <a:rPr lang="zh-CN" altLang="en-US" dirty="0">
                <a:solidFill>
                  <a:srgbClr val="000000"/>
                </a:solidFill>
                <a:latin typeface="FandolSong-Regular-Identity-H"/>
              </a:rPr>
              <a:t>个无关的数据维度拟合训练数据</a:t>
            </a:r>
            <a:endParaRPr lang="en-US" altLang="zh-CN" dirty="0">
              <a:solidFill>
                <a:srgbClr val="000000"/>
              </a:solidFill>
              <a:latin typeface="FandolSong-Regular-Identity-H"/>
            </a:endParaRPr>
          </a:p>
          <a:p>
            <a:pPr algn="l"/>
            <a:r>
              <a:rPr lang="en-US" altLang="zh-CN" dirty="0">
                <a:solidFill>
                  <a:srgbClr val="000000"/>
                </a:solidFill>
                <a:latin typeface="FandolSong-Regular-Identity-H"/>
              </a:rPr>
              <a:t>2</a:t>
            </a:r>
            <a:r>
              <a:rPr lang="zh-CN" altLang="en-US" dirty="0">
                <a:solidFill>
                  <a:srgbClr val="000000"/>
                </a:solidFill>
                <a:latin typeface="FandolSong-Regular-Identity-H"/>
              </a:rPr>
              <a:t>，卷积可以提取局部信息 </a:t>
            </a:r>
            <a:endParaRPr lang="en-US" altLang="zh-CN" dirty="0">
              <a:solidFill>
                <a:srgbClr val="000000"/>
              </a:solidFill>
              <a:latin typeface="FandolSong-Regular-Identity-H"/>
            </a:endParaRPr>
          </a:p>
          <a:p>
            <a:pPr algn="l"/>
            <a:r>
              <a:rPr lang="en-US" altLang="zh-CN" dirty="0">
                <a:solidFill>
                  <a:srgbClr val="000000"/>
                </a:solidFill>
                <a:latin typeface="FandolSong-Regular-Identity-H"/>
              </a:rPr>
              <a:t>3</a:t>
            </a:r>
            <a:r>
              <a:rPr lang="zh-CN" altLang="en-US" dirty="0">
                <a:solidFill>
                  <a:srgbClr val="000000"/>
                </a:solidFill>
                <a:latin typeface="FandolSong-Regular-Identity-H"/>
              </a:rPr>
              <a:t>，默认每局部五个是高关联，且求和权重一样，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34870-B880-F5F3-B99E-2483B28FDCE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09373CC-C998-7990-5A8F-A30D4A57C557}"/>
              </a:ext>
            </a:extLst>
          </p:cNvPr>
          <p:cNvSpPr>
            <a:spLocks noGrp="1"/>
          </p:cNvSpPr>
          <p:nvPr>
            <p:ph type="title"/>
          </p:nvPr>
        </p:nvSpPr>
        <p:spPr>
          <a:xfrm>
            <a:off x="381242" y="2844289"/>
            <a:ext cx="11429516" cy="761979"/>
          </a:xfrm>
        </p:spPr>
        <p:txBody>
          <a:bodyPr/>
          <a:lstStyle/>
          <a:p>
            <a:pPr algn="ctr"/>
            <a:r>
              <a:rPr lang="zh-CN" altLang="en-US" dirty="0"/>
              <a:t>全连接网络</a:t>
            </a:r>
          </a:p>
        </p:txBody>
      </p:sp>
    </p:spTree>
    <p:extLst>
      <p:ext uri="{BB962C8B-B14F-4D97-AF65-F5344CB8AC3E}">
        <p14:creationId xmlns:p14="http://schemas.microsoft.com/office/powerpoint/2010/main" val="3078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池化 </a:t>
            </a:r>
            <a:r>
              <a:rPr lang="en-US" altLang="zh-CN" dirty="0">
                <a:latin typeface="微软雅黑" panose="020B0503020204020204" pitchFamily="34" charset="-122"/>
                <a:ea typeface="微软雅黑" panose="020B0503020204020204" pitchFamily="34" charset="-122"/>
              </a:rPr>
              <a:t>Pooling</a:t>
            </a:r>
            <a:endParaRPr lang="zh-CN" altLang="en-US" dirty="0"/>
          </a:p>
        </p:txBody>
      </p:sp>
      <p:pic>
        <p:nvPicPr>
          <p:cNvPr id="10" name="图片 9"/>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457450" y="1346835"/>
            <a:ext cx="6864350" cy="4429760"/>
          </a:xfrm>
          <a:prstGeom prst="rect">
            <a:avLst/>
          </a:prstGeom>
        </p:spPr>
      </p:pic>
      <p:sp>
        <p:nvSpPr>
          <p:cNvPr id="5" name="文本框 4">
            <a:extLst>
              <a:ext uri="{FF2B5EF4-FFF2-40B4-BE49-F238E27FC236}">
                <a16:creationId xmlns:a16="http://schemas.microsoft.com/office/drawing/2014/main" id="{98790320-DD6C-45D2-AA89-603880E540BF}"/>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Pooling</a:t>
            </a:r>
            <a:r>
              <a:rPr lang="zh-CN" altLang="en-US" dirty="0">
                <a:latin typeface="微软雅黑" panose="020B0503020204020204" pitchFamily="34" charset="-122"/>
                <a:ea typeface="微软雅黑" panose="020B0503020204020204" pitchFamily="34" charset="-122"/>
              </a:rPr>
              <a:t>梯度怎么做反向传播？</a:t>
            </a:r>
            <a:endParaRPr lang="zh-CN" altLang="en-US" dirty="0"/>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79425" y="1955800"/>
            <a:ext cx="11020425" cy="2846705"/>
          </a:xfrm>
          <a:prstGeom prst="rect">
            <a:avLst/>
          </a:prstGeom>
        </p:spPr>
      </p:pic>
      <p:sp>
        <p:nvSpPr>
          <p:cNvPr id="6" name="文本框 5">
            <a:extLst>
              <a:ext uri="{FF2B5EF4-FFF2-40B4-BE49-F238E27FC236}">
                <a16:creationId xmlns:a16="http://schemas.microsoft.com/office/drawing/2014/main" id="{D243F741-2668-426D-BFC4-37DDF07CFA0E}"/>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卷积神经网络 </a:t>
            </a:r>
            <a:r>
              <a:rPr lang="en-US" altLang="zh-CN" dirty="0">
                <a:latin typeface="微软雅黑" panose="020B0503020204020204" pitchFamily="34" charset="-122"/>
                <a:ea typeface="微软雅黑" panose="020B0503020204020204" pitchFamily="34" charset="-122"/>
              </a:rPr>
              <a:t>CNN</a:t>
            </a:r>
            <a:endParaRPr lang="zh-CN" altLang="en-US" dirty="0"/>
          </a:p>
        </p:txBody>
      </p:sp>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151062" y="761979"/>
            <a:ext cx="7889875" cy="5539740"/>
          </a:xfrm>
          <a:prstGeom prst="rect">
            <a:avLst/>
          </a:prstGeom>
        </p:spPr>
      </p:pic>
      <p:sp>
        <p:nvSpPr>
          <p:cNvPr id="6" name="文本框 5">
            <a:extLst>
              <a:ext uri="{FF2B5EF4-FFF2-40B4-BE49-F238E27FC236}">
                <a16:creationId xmlns:a16="http://schemas.microsoft.com/office/drawing/2014/main" id="{A24480AD-8A3A-408E-B28E-B717A0983F40}"/>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习题</a:t>
            </a:r>
            <a:endParaRPr lang="zh-CN" altLang="en-US" dirty="0"/>
          </a:p>
        </p:txBody>
      </p:sp>
      <p:sp>
        <p:nvSpPr>
          <p:cNvPr id="6" name="文本框 5">
            <a:extLst>
              <a:ext uri="{FF2B5EF4-FFF2-40B4-BE49-F238E27FC236}">
                <a16:creationId xmlns:a16="http://schemas.microsoft.com/office/drawing/2014/main" id="{A24480AD-8A3A-408E-B28E-B717A0983F40}"/>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36B3902-E8EB-48FE-B688-8C1DB0558A76}"/>
                  </a:ext>
                </a:extLst>
              </p:cNvPr>
              <p:cNvSpPr>
                <a:spLocks noGrp="1"/>
              </p:cNvSpPr>
              <p:nvPr>
                <p:ph idx="1"/>
              </p:nvPr>
            </p:nvSpPr>
            <p:spPr>
              <a:xfrm>
                <a:off x="381242" y="981154"/>
                <a:ext cx="11429516" cy="5333856"/>
              </a:xfrm>
            </p:spPr>
            <p:txBody>
              <a:bodyPr>
                <a:normAutofit/>
              </a:bodyPr>
              <a:lstStyle/>
              <a:p>
                <a:pPr marL="342900" indent="-342900">
                  <a:buFont typeface="+mj-lt"/>
                  <a:buAutoNum type="arabicPeriod"/>
                </a:pPr>
                <a:r>
                  <a:rPr kumimoji="1" lang="zh-CN" altLang="en-US" b="0" dirty="0"/>
                  <a:t>卷积运算具有平移不变性，即</a:t>
                </a:r>
                <a14:m>
                  <m:oMath xmlns:m="http://schemas.openxmlformats.org/officeDocument/2006/math">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𝑔</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𝐼</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𝑔</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𝐼</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e>
                        </m:d>
                      </m:e>
                    </m:d>
                  </m:oMath>
                </a14:m>
                <a:r>
                  <a:rPr kumimoji="1" lang="zh-CN" altLang="en-US" b="0" dirty="0"/>
                  <a:t>，其中</a:t>
                </a:r>
                <a14:m>
                  <m:oMath xmlns:m="http://schemas.openxmlformats.org/officeDocument/2006/math">
                    <m:r>
                      <a:rPr kumimoji="1" lang="en-US" altLang="zh-CN" b="0" i="1">
                        <a:latin typeface="Cambria Math" panose="02040503050406030204" pitchFamily="18" charset="0"/>
                      </a:rPr>
                      <m:t>𝑓</m:t>
                    </m:r>
                  </m:oMath>
                </a14:m>
                <a:r>
                  <a:rPr kumimoji="1" lang="zh-CN" altLang="en-US" b="0" dirty="0"/>
                  <a:t>为卷积运算，</a:t>
                </a:r>
                <a:r>
                  <a:rPr kumimoji="1" lang="en-US" altLang="zh-CN" b="0" dirty="0"/>
                  <a:t> </a:t>
                </a:r>
                <a14:m>
                  <m:oMath xmlns:m="http://schemas.openxmlformats.org/officeDocument/2006/math">
                    <m:r>
                      <a:rPr kumimoji="1" lang="en-US" altLang="zh-CN" b="0" i="1">
                        <a:latin typeface="Cambria Math" panose="02040503050406030204" pitchFamily="18" charset="0"/>
                      </a:rPr>
                      <m:t>𝑔</m:t>
                    </m:r>
                  </m:oMath>
                </a14:m>
                <a:r>
                  <a:rPr kumimoji="1" lang="zh-CN" altLang="en-US" b="0" dirty="0"/>
                  <a:t>为平移操作</a:t>
                </a:r>
                <a:r>
                  <a:rPr kumimoji="1" lang="en-US" altLang="zh-CN" b="0" dirty="0"/>
                  <a:t>, </a:t>
                </a:r>
                <a14:m>
                  <m:oMath xmlns:m="http://schemas.openxmlformats.org/officeDocument/2006/math">
                    <m:r>
                      <a:rPr kumimoji="1" lang="en-US" altLang="zh-CN" b="0" i="1" smtClean="0">
                        <a:latin typeface="Cambria Math" panose="02040503050406030204" pitchFamily="18" charset="0"/>
                      </a:rPr>
                      <m:t>𝐼</m:t>
                    </m:r>
                  </m:oMath>
                </a14:m>
                <a:r>
                  <a:rPr kumimoji="1" lang="zh-CN" altLang="en-US" b="0" dirty="0"/>
                  <a:t>为关于</a:t>
                </a:r>
                <a14:m>
                  <m:oMath xmlns:m="http://schemas.openxmlformats.org/officeDocument/2006/math">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zh-CN" altLang="en-US" b="0" i="1">
                        <a:latin typeface="Cambria Math" panose="02040503050406030204" pitchFamily="18" charset="0"/>
                      </a:rPr>
                      <m:t>的</m:t>
                    </m:r>
                  </m:oMath>
                </a14:m>
                <a:r>
                  <a:rPr kumimoji="1" lang="zh-CN" altLang="en-US" b="0" dirty="0"/>
                  <a:t>函数。请证明这一性质。并思考为什么平移不变性对于图像识别任务是有益的？</a:t>
                </a:r>
              </a:p>
            </p:txBody>
          </p:sp>
        </mc:Choice>
        <mc:Fallback xmlns="">
          <p:sp>
            <p:nvSpPr>
              <p:cNvPr id="7" name="内容占位符 2">
                <a:extLst>
                  <a:ext uri="{FF2B5EF4-FFF2-40B4-BE49-F238E27FC236}">
                    <a16:creationId xmlns:a16="http://schemas.microsoft.com/office/drawing/2014/main" id="{E36B3902-E8EB-48FE-B688-8C1DB0558A76}"/>
                  </a:ext>
                </a:extLst>
              </p:cNvPr>
              <p:cNvSpPr>
                <a:spLocks noGrp="1" noRot="1" noChangeAspect="1" noMove="1" noResize="1" noEditPoints="1" noAdjustHandles="1" noChangeArrowheads="1" noChangeShapeType="1" noTextEdit="1"/>
              </p:cNvSpPr>
              <p:nvPr>
                <p:ph idx="1"/>
              </p:nvPr>
            </p:nvSpPr>
            <p:spPr>
              <a:xfrm>
                <a:off x="381242" y="981154"/>
                <a:ext cx="11429516" cy="5333856"/>
              </a:xfrm>
              <a:blipFill>
                <a:blip r:embed="rId2"/>
                <a:stretch>
                  <a:fillRect l="-640" t="-343" r="-8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2544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参考答案</a:t>
            </a:r>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36B3902-E8EB-48FE-B688-8C1DB0558A76}"/>
                  </a:ext>
                </a:extLst>
              </p:cNvPr>
              <p:cNvSpPr>
                <a:spLocks noGrp="1"/>
              </p:cNvSpPr>
              <p:nvPr>
                <p:ph idx="1"/>
              </p:nvPr>
            </p:nvSpPr>
            <p:spPr>
              <a:xfrm>
                <a:off x="381242" y="839894"/>
                <a:ext cx="11739422" cy="5333856"/>
              </a:xfrm>
            </p:spPr>
            <p:txBody>
              <a:bodyPr>
                <a:normAutofit lnSpcReduction="10000"/>
              </a:bodyPr>
              <a:lstStyle/>
              <a:p>
                <a:r>
                  <a:rPr kumimoji="1" lang="zh-CN" altLang="en-US" sz="1800" b="0" dirty="0"/>
                  <a:t>设平移操作</a:t>
                </a:r>
                <a14:m>
                  <m:oMath xmlns:m="http://schemas.openxmlformats.org/officeDocument/2006/math">
                    <m:r>
                      <a:rPr kumimoji="1" lang="en-US" altLang="zh-CN" sz="1800" b="0" i="1" smtClean="0">
                        <a:latin typeface="Cambria Math" panose="02040503050406030204" pitchFamily="18" charset="0"/>
                      </a:rPr>
                      <m:t>𝑔</m:t>
                    </m:r>
                  </m:oMath>
                </a14:m>
                <a:r>
                  <a:rPr kumimoji="1" lang="zh-CN" altLang="en-US" sz="1800" b="0" dirty="0"/>
                  <a:t>表示为</a:t>
                </a:r>
                <a14:m>
                  <m:oMath xmlns:m="http://schemas.openxmlformats.org/officeDocument/2006/math">
                    <m:r>
                      <a:rPr kumimoji="1" lang="en-US" altLang="zh-CN" sz="1800" b="0" i="1">
                        <a:latin typeface="Cambria Math" panose="02040503050406030204" pitchFamily="18" charset="0"/>
                      </a:rPr>
                      <m:t>𝑔</m:t>
                    </m:r>
                    <m:d>
                      <m:dPr>
                        <m:ctrlPr>
                          <a:rPr kumimoji="1" lang="en-US" altLang="zh-CN" sz="1800" b="0" i="1">
                            <a:latin typeface="Cambria Math" panose="02040503050406030204" pitchFamily="18" charset="0"/>
                          </a:rPr>
                        </m:ctrlPr>
                      </m:dPr>
                      <m:e>
                        <m:r>
                          <a:rPr kumimoji="1" lang="en-US" altLang="zh-CN" sz="1800" b="0" i="1">
                            <a:latin typeface="Cambria Math" panose="02040503050406030204" pitchFamily="18" charset="0"/>
                          </a:rPr>
                          <m:t>𝐼</m:t>
                        </m:r>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𝑥</m:t>
                        </m:r>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𝑦</m:t>
                        </m:r>
                        <m:r>
                          <a:rPr kumimoji="1" lang="en-US" altLang="zh-CN" sz="1800" b="0" i="1">
                            <a:latin typeface="Cambria Math" panose="02040503050406030204" pitchFamily="18" charset="0"/>
                          </a:rPr>
                          <m:t>)</m:t>
                        </m:r>
                      </m:e>
                    </m:d>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𝐼</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𝑥</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𝑎</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𝑦</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𝑏</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m:t>
                    </m:r>
                  </m:oMath>
                </a14:m>
                <a:r>
                  <a:rPr kumimoji="1" lang="zh-CN" altLang="en-US" sz="1800" b="0" dirty="0"/>
                  <a:t>卷积运算</a:t>
                </a:r>
                <a14:m>
                  <m:oMath xmlns:m="http://schemas.openxmlformats.org/officeDocument/2006/math">
                    <m:r>
                      <a:rPr kumimoji="1" lang="en-US" altLang="zh-CN" sz="1800" b="0" i="1" smtClean="0">
                        <a:latin typeface="Cambria Math" panose="02040503050406030204" pitchFamily="18" charset="0"/>
                      </a:rPr>
                      <m:t>𝑓</m:t>
                    </m:r>
                  </m:oMath>
                </a14:m>
                <a:r>
                  <a:rPr kumimoji="1" lang="zh-CN" altLang="en-US" sz="1800" b="0" dirty="0"/>
                  <a:t>对应的核为</a:t>
                </a:r>
                <a14:m>
                  <m:oMath xmlns:m="http://schemas.openxmlformats.org/officeDocument/2006/math">
                    <m:r>
                      <a:rPr kumimoji="1" lang="en-US" altLang="zh-CN" sz="1800" b="0" i="1" smtClean="0">
                        <a:latin typeface="Cambria Math" panose="02040503050406030204" pitchFamily="18" charset="0"/>
                      </a:rPr>
                      <m:t>𝐾</m:t>
                    </m:r>
                  </m:oMath>
                </a14:m>
                <a:r>
                  <a:rPr kumimoji="1" lang="zh-CN" altLang="en-US" sz="1800" b="0" dirty="0"/>
                  <a:t>，即</a:t>
                </a:r>
                <a:endParaRPr kumimoji="1" lang="en-US" altLang="zh-CN" sz="1800"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kumimoji="1" lang="en-US" altLang="zh-CN" sz="1800" b="0" i="1">
                          <a:latin typeface="Cambria Math" panose="02040503050406030204" pitchFamily="18" charset="0"/>
                        </a:rPr>
                        <m:t>𝑓</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𝐼</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𝑥</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𝑦</m:t>
                          </m:r>
                          <m:r>
                            <a:rPr kumimoji="1" lang="en-US" altLang="zh-CN" sz="1800" b="0" i="1" smtClean="0">
                              <a:latin typeface="Cambria Math" panose="02040503050406030204" pitchFamily="18" charset="0"/>
                            </a:rPr>
                            <m:t>)</m:t>
                          </m:r>
                        </m:e>
                      </m:d>
                      <m:r>
                        <a:rPr kumimoji="1" lang="en-US" altLang="zh-CN" sz="1800" b="0" i="1" smtClean="0">
                          <a:latin typeface="Cambria Math" panose="02040503050406030204" pitchFamily="18" charset="0"/>
                        </a:rPr>
                        <m:t>=</m:t>
                      </m:r>
                      <m:nary>
                        <m:naryPr>
                          <m:chr m:val="∬"/>
                          <m:limLoc m:val="undOvr"/>
                          <m:subHide m:val="on"/>
                          <m:supHide m:val="on"/>
                          <m:ctrlPr>
                            <a:rPr kumimoji="1" lang="en-US" altLang="zh-CN" sz="1800" b="0" i="1" smtClean="0">
                              <a:latin typeface="Cambria Math" panose="02040503050406030204" pitchFamily="18" charset="0"/>
                            </a:rPr>
                          </m:ctrlPr>
                        </m:naryPr>
                        <m:sub/>
                        <m:sup/>
                        <m:e>
                          <m:r>
                            <a:rPr kumimoji="1" lang="en-US" altLang="zh-CN" sz="1800" b="0" i="1" smtClean="0">
                              <a:latin typeface="Cambria Math" panose="02040503050406030204" pitchFamily="18" charset="0"/>
                            </a:rPr>
                            <m:t>𝐼</m:t>
                          </m:r>
                          <m:d>
                            <m:dPr>
                              <m:ctrlPr>
                                <a:rPr kumimoji="1" lang="en-US" altLang="zh-CN" sz="1800" b="0" i="1" smtClean="0">
                                  <a:latin typeface="Cambria Math" panose="02040503050406030204" pitchFamily="18" charset="0"/>
                                </a:rPr>
                              </m:ctrlPr>
                            </m:dPr>
                            <m:e>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𝑥</m:t>
                                  </m:r>
                                </m:e>
                                <m:sup>
                                  <m:r>
                                    <a:rPr kumimoji="1" lang="en-US" altLang="zh-CN" sz="1800" b="0" i="1" smtClean="0">
                                      <a:latin typeface="Cambria Math" panose="02040503050406030204" pitchFamily="18" charset="0"/>
                                    </a:rPr>
                                    <m:t>′</m:t>
                                  </m:r>
                                </m:sup>
                              </m:sSup>
                              <m:r>
                                <a:rPr kumimoji="1" lang="en-US" altLang="zh-CN" sz="1800" b="0" i="1" smtClean="0">
                                  <a:latin typeface="Cambria Math" panose="02040503050406030204" pitchFamily="18" charset="0"/>
                                </a:rPr>
                                <m:t>,</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𝑦</m:t>
                                  </m:r>
                                </m:e>
                                <m:sup>
                                  <m:r>
                                    <a:rPr kumimoji="1" lang="en-US" altLang="zh-CN" sz="1800" b="0" i="1" smtClean="0">
                                      <a:latin typeface="Cambria Math" panose="02040503050406030204" pitchFamily="18" charset="0"/>
                                    </a:rPr>
                                    <m:t>′</m:t>
                                  </m:r>
                                </m:sup>
                              </m:sSup>
                            </m:e>
                          </m:d>
                          <m:r>
                            <a:rPr kumimoji="1" lang="en-US" altLang="zh-CN" sz="1800" b="0" i="1" smtClean="0">
                              <a:latin typeface="Cambria Math" panose="02040503050406030204" pitchFamily="18" charset="0"/>
                            </a:rPr>
                            <m:t>𝐾</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r>
                                <a:rPr kumimoji="1" lang="en-US" altLang="zh-CN" sz="1800" b="0" i="1" smtClean="0">
                                  <a:latin typeface="Cambria Math" panose="02040503050406030204" pitchFamily="18" charset="0"/>
                                </a:rPr>
                                <m:t>−</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𝑥</m:t>
                                  </m:r>
                                </m:e>
                                <m:sup>
                                  <m:r>
                                    <a:rPr kumimoji="1" lang="en-US" altLang="zh-CN" sz="1800" b="0" i="1">
                                      <a:latin typeface="Cambria Math" panose="02040503050406030204" pitchFamily="18" charset="0"/>
                                    </a:rPr>
                                    <m:t>′</m:t>
                                  </m:r>
                                </m:sup>
                              </m:sSup>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𝑦</m:t>
                              </m:r>
                              <m:r>
                                <a:rPr kumimoji="1" lang="en-US" altLang="zh-CN" sz="1800" b="0" i="1" smtClean="0">
                                  <a:latin typeface="Cambria Math" panose="02040503050406030204" pitchFamily="18" charset="0"/>
                                </a:rPr>
                                <m:t>−</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𝑦</m:t>
                                  </m:r>
                                </m:e>
                                <m:sup>
                                  <m:r>
                                    <a:rPr kumimoji="1" lang="en-US" altLang="zh-CN" sz="1800" b="0" i="1">
                                      <a:latin typeface="Cambria Math" panose="02040503050406030204" pitchFamily="18" charset="0"/>
                                    </a:rPr>
                                    <m:t>′</m:t>
                                  </m:r>
                                </m:sup>
                              </m:sSup>
                            </m:e>
                          </m:d>
                          <m:r>
                            <a:rPr kumimoji="1" lang="en-US" altLang="zh-CN" sz="1800" b="0" i="1" smtClean="0">
                              <a:latin typeface="Cambria Math" panose="02040503050406030204" pitchFamily="18" charset="0"/>
                            </a:rPr>
                            <m:t>𝑑</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𝑥</m:t>
                              </m:r>
                            </m:e>
                            <m:sup>
                              <m:r>
                                <a:rPr kumimoji="1" lang="en-US" altLang="zh-CN" sz="1800" b="0" i="1">
                                  <a:latin typeface="Cambria Math" panose="02040503050406030204" pitchFamily="18" charset="0"/>
                                </a:rPr>
                                <m:t>′</m:t>
                              </m:r>
                            </m:sup>
                          </m:sSup>
                          <m:r>
                            <a:rPr kumimoji="1" lang="en-US" altLang="zh-CN" sz="1800" b="0" i="1" smtClean="0">
                              <a:latin typeface="Cambria Math" panose="02040503050406030204" pitchFamily="18" charset="0"/>
                            </a:rPr>
                            <m:t>𝑑</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𝑦</m:t>
                              </m:r>
                            </m:e>
                            <m:sup>
                              <m:r>
                                <a:rPr kumimoji="1" lang="en-US" altLang="zh-CN" sz="1800" b="0" i="1">
                                  <a:latin typeface="Cambria Math" panose="02040503050406030204" pitchFamily="18" charset="0"/>
                                </a:rPr>
                                <m:t>′</m:t>
                              </m:r>
                            </m:sup>
                          </m:sSup>
                        </m:e>
                      </m:nary>
                    </m:oMath>
                  </m:oMathPara>
                </a14:m>
                <a:endParaRPr kumimoji="1" lang="en-US" altLang="zh-CN" sz="1800" b="0" dirty="0"/>
              </a:p>
              <a:p>
                <a:r>
                  <a:rPr kumimoji="1" lang="zh-CN" altLang="en-US" sz="1800" b="0" dirty="0"/>
                  <a:t>先卷积再平移：</a:t>
                </a:r>
                <a:endParaRPr kumimoji="1" lang="en-US" altLang="zh-CN" sz="1800" b="0" dirty="0"/>
              </a:p>
              <a:p>
                <a:pPr/>
                <a14:m>
                  <m:oMathPara xmlns:m="http://schemas.openxmlformats.org/officeDocument/2006/math">
                    <m:oMathParaPr>
                      <m:jc m:val="center"/>
                    </m:oMathParaPr>
                    <m:oMath xmlns:m="http://schemas.openxmlformats.org/officeDocument/2006/math">
                      <m:r>
                        <a:rPr kumimoji="1" lang="en-US" altLang="zh-CN" sz="1800" b="0" i="1" smtClean="0">
                          <a:latin typeface="Cambria Math" panose="02040503050406030204" pitchFamily="18" charset="0"/>
                        </a:rPr>
                        <m:t>𝑔</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𝑓</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𝐼</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𝑦</m:t>
                              </m:r>
                            </m:e>
                          </m:d>
                        </m:e>
                      </m:d>
                      <m:r>
                        <a:rPr kumimoji="1" lang="en-US" altLang="zh-CN" sz="1800" b="0" i="1" smtClean="0">
                          <a:latin typeface="Cambria Math" panose="02040503050406030204" pitchFamily="18" charset="0"/>
                        </a:rPr>
                        <m:t>)=</m:t>
                      </m:r>
                      <m:nary>
                        <m:naryPr>
                          <m:chr m:val="∬"/>
                          <m:limLoc m:val="undOvr"/>
                          <m:subHide m:val="on"/>
                          <m:supHide m:val="on"/>
                          <m:ctrlPr>
                            <a:rPr kumimoji="1" lang="en-US" altLang="zh-CN" sz="1800" b="0" i="1" smtClean="0">
                              <a:latin typeface="Cambria Math" panose="02040503050406030204" pitchFamily="18" charset="0"/>
                            </a:rPr>
                          </m:ctrlPr>
                        </m:naryPr>
                        <m:sub/>
                        <m:sup/>
                        <m:e>
                          <m:r>
                            <a:rPr kumimoji="1" lang="en-US" altLang="zh-CN" sz="1800" b="0" i="1" smtClean="0">
                              <a:latin typeface="Cambria Math" panose="02040503050406030204" pitchFamily="18" charset="0"/>
                            </a:rPr>
                            <m:t>𝐼</m:t>
                          </m:r>
                          <m:d>
                            <m:dPr>
                              <m:ctrlPr>
                                <a:rPr kumimoji="1" lang="en-US" altLang="zh-CN" sz="1800" b="0" i="1" smtClean="0">
                                  <a:latin typeface="Cambria Math" panose="02040503050406030204" pitchFamily="18" charset="0"/>
                                </a:rPr>
                              </m:ctrlPr>
                            </m:dPr>
                            <m:e>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𝑥</m:t>
                                  </m:r>
                                </m:e>
                                <m:sup>
                                  <m:r>
                                    <a:rPr kumimoji="1" lang="en-US" altLang="zh-CN" sz="1800" b="0" i="1" smtClean="0">
                                      <a:latin typeface="Cambria Math" panose="02040503050406030204" pitchFamily="18" charset="0"/>
                                    </a:rPr>
                                    <m:t>′</m:t>
                                  </m:r>
                                </m:sup>
                              </m:sSup>
                              <m:r>
                                <a:rPr kumimoji="1" lang="en-US" altLang="zh-CN" sz="1800" b="0" i="1" smtClean="0">
                                  <a:latin typeface="Cambria Math" panose="02040503050406030204" pitchFamily="18" charset="0"/>
                                </a:rPr>
                                <m:t>,</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𝑦</m:t>
                                  </m:r>
                                </m:e>
                                <m:sup>
                                  <m:r>
                                    <a:rPr kumimoji="1" lang="en-US" altLang="zh-CN" sz="1800" b="0" i="1" smtClean="0">
                                      <a:latin typeface="Cambria Math" panose="02040503050406030204" pitchFamily="18" charset="0"/>
                                    </a:rPr>
                                    <m:t>′</m:t>
                                  </m:r>
                                </m:sup>
                              </m:sSup>
                            </m:e>
                          </m:d>
                          <m:r>
                            <a:rPr kumimoji="1" lang="en-US" altLang="zh-CN" sz="1800" b="0" i="1" smtClean="0">
                              <a:latin typeface="Cambria Math" panose="02040503050406030204" pitchFamily="18" charset="0"/>
                            </a:rPr>
                            <m:t>𝐾</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𝑎</m:t>
                              </m:r>
                              <m:r>
                                <a:rPr kumimoji="1" lang="en-US" altLang="zh-CN" sz="1800" b="0" i="1" smtClean="0">
                                  <a:latin typeface="Cambria Math" panose="02040503050406030204" pitchFamily="18" charset="0"/>
                                </a:rPr>
                                <m:t>−</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𝑥</m:t>
                                  </m:r>
                                </m:e>
                                <m:sup>
                                  <m:r>
                                    <a:rPr kumimoji="1" lang="en-US" altLang="zh-CN" sz="1800" b="0" i="1">
                                      <a:latin typeface="Cambria Math" panose="02040503050406030204" pitchFamily="18" charset="0"/>
                                    </a:rPr>
                                    <m:t>′</m:t>
                                  </m:r>
                                </m:sup>
                              </m:sSup>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𝑦</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𝑏</m:t>
                              </m:r>
                              <m:r>
                                <a:rPr kumimoji="1" lang="en-US" altLang="zh-CN" sz="1800" b="0" i="1" smtClean="0">
                                  <a:latin typeface="Cambria Math" panose="02040503050406030204" pitchFamily="18" charset="0"/>
                                </a:rPr>
                                <m:t>−</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𝑦</m:t>
                                  </m:r>
                                </m:e>
                                <m:sup>
                                  <m:r>
                                    <a:rPr kumimoji="1" lang="en-US" altLang="zh-CN" sz="1800" b="0" i="1">
                                      <a:latin typeface="Cambria Math" panose="02040503050406030204" pitchFamily="18" charset="0"/>
                                    </a:rPr>
                                    <m:t>′</m:t>
                                  </m:r>
                                </m:sup>
                              </m:sSup>
                            </m:e>
                          </m:d>
                          <m:r>
                            <a:rPr kumimoji="1" lang="en-US" altLang="zh-CN" sz="1800" b="0" i="1" smtClean="0">
                              <a:latin typeface="Cambria Math" panose="02040503050406030204" pitchFamily="18" charset="0"/>
                            </a:rPr>
                            <m:t>𝑑</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𝑥</m:t>
                              </m:r>
                            </m:e>
                            <m:sup>
                              <m:r>
                                <a:rPr kumimoji="1" lang="en-US" altLang="zh-CN" sz="1800" b="0" i="1">
                                  <a:latin typeface="Cambria Math" panose="02040503050406030204" pitchFamily="18" charset="0"/>
                                </a:rPr>
                                <m:t>′</m:t>
                              </m:r>
                            </m:sup>
                          </m:sSup>
                          <m:r>
                            <a:rPr kumimoji="1" lang="en-US" altLang="zh-CN" sz="1800" b="0" i="1" smtClean="0">
                              <a:latin typeface="Cambria Math" panose="02040503050406030204" pitchFamily="18" charset="0"/>
                            </a:rPr>
                            <m:t>𝑑</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𝑦</m:t>
                              </m:r>
                            </m:e>
                            <m:sup>
                              <m:r>
                                <a:rPr kumimoji="1" lang="en-US" altLang="zh-CN" sz="1800" b="0" i="1">
                                  <a:latin typeface="Cambria Math" panose="02040503050406030204" pitchFamily="18" charset="0"/>
                                </a:rPr>
                                <m:t>′</m:t>
                              </m:r>
                            </m:sup>
                          </m:sSup>
                        </m:e>
                      </m:nary>
                    </m:oMath>
                  </m:oMathPara>
                </a14:m>
                <a:endParaRPr kumimoji="1" lang="en-US" altLang="zh-CN" sz="1800" b="0" dirty="0"/>
              </a:p>
              <a:p>
                <a:r>
                  <a:rPr kumimoji="1" lang="zh-CN" altLang="en-US" sz="1800" b="0" dirty="0"/>
                  <a:t>先平移再卷积：</a:t>
                </a:r>
                <a:endParaRPr kumimoji="1" lang="en-US" altLang="zh-CN" sz="1800" b="0" dirty="0"/>
              </a:p>
              <a:p>
                <a:pPr algn="l"/>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rPr>
                        <m:t>𝑓</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𝑔</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𝐼</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𝑦</m:t>
                              </m:r>
                            </m:e>
                          </m:d>
                          <m:r>
                            <a:rPr kumimoji="1" lang="en-US" altLang="zh-CN" sz="1800" b="0" i="1" smtClean="0">
                              <a:latin typeface="Cambria Math" panose="02040503050406030204" pitchFamily="18" charset="0"/>
                            </a:rPr>
                            <m:t>)</m:t>
                          </m:r>
                        </m:e>
                      </m:d>
                      <m:r>
                        <a:rPr kumimoji="1" lang="en-US" altLang="zh-CN" sz="1800" b="0" i="1" smtClean="0">
                          <a:latin typeface="Cambria Math" panose="02040503050406030204" pitchFamily="18" charset="0"/>
                        </a:rPr>
                        <m:t>=</m:t>
                      </m:r>
                      <m:nary>
                        <m:naryPr>
                          <m:chr m:val="∬"/>
                          <m:limLoc m:val="undOvr"/>
                          <m:subHide m:val="on"/>
                          <m:supHide m:val="on"/>
                          <m:ctrlPr>
                            <a:rPr kumimoji="1" lang="en-US" altLang="zh-CN" sz="1800" b="0" i="1" smtClean="0">
                              <a:latin typeface="Cambria Math" panose="02040503050406030204" pitchFamily="18" charset="0"/>
                            </a:rPr>
                          </m:ctrlPr>
                        </m:naryPr>
                        <m:sub/>
                        <m:sup/>
                        <m:e>
                          <m:r>
                            <a:rPr kumimoji="1" lang="en-US" altLang="zh-CN" sz="1800" b="0" i="1" smtClean="0">
                              <a:latin typeface="Cambria Math" panose="02040503050406030204" pitchFamily="18" charset="0"/>
                            </a:rPr>
                            <m:t>𝐼</m:t>
                          </m:r>
                          <m:d>
                            <m:dPr>
                              <m:ctrlPr>
                                <a:rPr kumimoji="1" lang="en-US" altLang="zh-CN" sz="1800" b="0" i="1" smtClean="0">
                                  <a:latin typeface="Cambria Math" panose="02040503050406030204" pitchFamily="18" charset="0"/>
                                </a:rPr>
                              </m:ctrlPr>
                            </m:dPr>
                            <m:e>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𝑥</m:t>
                                  </m:r>
                                </m:e>
                                <m:sup>
                                  <m:r>
                                    <a:rPr kumimoji="1" lang="en-US" altLang="zh-CN" sz="1800" b="0" i="1" smtClean="0">
                                      <a:latin typeface="Cambria Math" panose="02040503050406030204" pitchFamily="18" charset="0"/>
                                    </a:rPr>
                                    <m:t>′</m:t>
                                  </m:r>
                                </m:sup>
                              </m:sSup>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𝑎</m:t>
                              </m:r>
                              <m:r>
                                <a:rPr kumimoji="1" lang="en-US" altLang="zh-CN" sz="1800" b="0" i="1" smtClean="0">
                                  <a:latin typeface="Cambria Math" panose="02040503050406030204" pitchFamily="18" charset="0"/>
                                </a:rPr>
                                <m:t>,</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𝑦</m:t>
                                  </m:r>
                                </m:e>
                                <m:sup>
                                  <m:r>
                                    <a:rPr kumimoji="1" lang="en-US" altLang="zh-CN" sz="1800" b="0" i="1" smtClean="0">
                                      <a:latin typeface="Cambria Math" panose="02040503050406030204" pitchFamily="18" charset="0"/>
                                    </a:rPr>
                                    <m:t>′</m:t>
                                  </m:r>
                                </m:sup>
                              </m:sSup>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𝑏</m:t>
                              </m:r>
                            </m:e>
                          </m:d>
                          <m:r>
                            <a:rPr kumimoji="1" lang="en-US" altLang="zh-CN" sz="1800" b="0" i="1" smtClean="0">
                              <a:latin typeface="Cambria Math" panose="02040503050406030204" pitchFamily="18" charset="0"/>
                            </a:rPr>
                            <m:t>𝐾</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r>
                                <a:rPr kumimoji="1" lang="en-US" altLang="zh-CN" sz="1800" b="0" i="1" smtClean="0">
                                  <a:latin typeface="Cambria Math" panose="02040503050406030204" pitchFamily="18" charset="0"/>
                                </a:rPr>
                                <m:t>−</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𝑥</m:t>
                                  </m:r>
                                </m:e>
                                <m:sup>
                                  <m:r>
                                    <a:rPr kumimoji="1" lang="en-US" altLang="zh-CN" sz="1800" b="0" i="1">
                                      <a:latin typeface="Cambria Math" panose="02040503050406030204" pitchFamily="18" charset="0"/>
                                    </a:rPr>
                                    <m:t>′</m:t>
                                  </m:r>
                                </m:sup>
                              </m:sSup>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𝑦</m:t>
                              </m:r>
                              <m:r>
                                <a:rPr kumimoji="1" lang="en-US" altLang="zh-CN" sz="1800" b="0" i="1" smtClean="0">
                                  <a:latin typeface="Cambria Math" panose="02040503050406030204" pitchFamily="18" charset="0"/>
                                </a:rPr>
                                <m:t>−</m:t>
                              </m:r>
                              <m:sSup>
                                <m:sSupPr>
                                  <m:ctrlPr>
                                    <a:rPr kumimoji="1" lang="en-US" altLang="zh-CN" sz="1800" b="0" i="1">
                                      <a:latin typeface="Cambria Math" panose="02040503050406030204" pitchFamily="18" charset="0"/>
                                    </a:rPr>
                                  </m:ctrlPr>
                                </m:sSupPr>
                                <m:e>
                                  <m:r>
                                    <a:rPr kumimoji="1" lang="en-US" altLang="zh-CN" sz="1800" b="0" i="1" smtClean="0">
                                      <a:latin typeface="Cambria Math" panose="02040503050406030204" pitchFamily="18" charset="0"/>
                                    </a:rPr>
                                    <m:t>𝑦</m:t>
                                  </m:r>
                                </m:e>
                                <m:sup>
                                  <m:r>
                                    <a:rPr kumimoji="1" lang="en-US" altLang="zh-CN" sz="1800" b="0" i="1">
                                      <a:latin typeface="Cambria Math" panose="02040503050406030204" pitchFamily="18" charset="0"/>
                                    </a:rPr>
                                    <m:t>′</m:t>
                                  </m:r>
                                </m:sup>
                              </m:sSup>
                            </m:e>
                          </m:d>
                          <m:r>
                            <a:rPr kumimoji="1" lang="en-US" altLang="zh-CN" sz="1800" b="0" i="1" smtClean="0">
                              <a:latin typeface="Cambria Math" panose="02040503050406030204" pitchFamily="18" charset="0"/>
                            </a:rPr>
                            <m:t>𝑑</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𝑥</m:t>
                              </m:r>
                            </m:e>
                            <m:sup>
                              <m:r>
                                <a:rPr kumimoji="1" lang="en-US" altLang="zh-CN" sz="1800" b="0" i="1">
                                  <a:latin typeface="Cambria Math" panose="02040503050406030204" pitchFamily="18" charset="0"/>
                                </a:rPr>
                                <m:t>′</m:t>
                              </m:r>
                            </m:sup>
                          </m:sSup>
                          <m:r>
                            <a:rPr kumimoji="1" lang="en-US" altLang="zh-CN" sz="1800" b="0" i="1" smtClean="0">
                              <a:latin typeface="Cambria Math" panose="02040503050406030204" pitchFamily="18" charset="0"/>
                            </a:rPr>
                            <m:t>𝑑</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𝑦</m:t>
                              </m:r>
                            </m:e>
                            <m:sup>
                              <m:r>
                                <a:rPr kumimoji="1" lang="en-US" altLang="zh-CN" sz="1800" b="0" i="1">
                                  <a:latin typeface="Cambria Math" panose="02040503050406030204" pitchFamily="18" charset="0"/>
                                </a:rPr>
                                <m:t>′</m:t>
                              </m:r>
                            </m:sup>
                          </m:sSup>
                        </m:e>
                      </m:nary>
                    </m:oMath>
                  </m:oMathPara>
                </a14:m>
                <a:endParaRPr kumimoji="1" lang="en-US" altLang="zh-CN" sz="1800" b="0" dirty="0"/>
              </a:p>
              <a:p>
                <a:pPr algn="l"/>
                <a:r>
                  <a:rPr kumimoji="1" lang="zh-CN" altLang="en-US" sz="1800" b="0" dirty="0"/>
                  <a:t>作变量代换</a:t>
                </a:r>
                <a14:m>
                  <m:oMath xmlns:m="http://schemas.openxmlformats.org/officeDocument/2006/math">
                    <m:r>
                      <a:rPr kumimoji="1" lang="en-US" altLang="zh-CN" sz="1800" b="0" i="1" smtClean="0">
                        <a:latin typeface="Cambria Math" panose="02040503050406030204" pitchFamily="18" charset="0"/>
                      </a:rPr>
                      <m:t>𝑢</m:t>
                    </m:r>
                    <m:r>
                      <a:rPr kumimoji="1" lang="en-US" altLang="zh-CN" sz="1800" b="0" i="1" smtClean="0">
                        <a:latin typeface="Cambria Math" panose="02040503050406030204" pitchFamily="18" charset="0"/>
                      </a:rPr>
                      <m:t>=</m:t>
                    </m:r>
                    <m:sSup>
                      <m:sSupPr>
                        <m:ctrlPr>
                          <a:rPr kumimoji="1" lang="en-US" altLang="zh-CN" sz="1800" b="0" i="1">
                            <a:latin typeface="Cambria Math" panose="02040503050406030204" pitchFamily="18" charset="0"/>
                          </a:rPr>
                        </m:ctrlPr>
                      </m:sSupPr>
                      <m:e>
                        <m:r>
                          <a:rPr kumimoji="1" lang="en-US" altLang="zh-CN" sz="1800" b="0" i="1">
                            <a:latin typeface="Cambria Math" panose="02040503050406030204" pitchFamily="18" charset="0"/>
                          </a:rPr>
                          <m:t>𝑥</m:t>
                        </m:r>
                      </m:e>
                      <m:sup>
                        <m:r>
                          <a:rPr kumimoji="1" lang="en-US" altLang="zh-CN" sz="1800" b="0" i="1">
                            <a:latin typeface="Cambria Math" panose="02040503050406030204" pitchFamily="18" charset="0"/>
                          </a:rPr>
                          <m:t>′</m:t>
                        </m:r>
                      </m:sup>
                    </m:sSup>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𝑎</m:t>
                    </m:r>
                    <m:r>
                      <a:rPr kumimoji="1" lang="zh-CN" altLang="en-US" sz="1800" b="0" i="1" smtClean="0">
                        <a:latin typeface="Cambria Math" panose="02040503050406030204" pitchFamily="18" charset="0"/>
                      </a:rPr>
                      <m:t>，</m:t>
                    </m:r>
                    <m:r>
                      <a:rPr kumimoji="1" lang="en-US" altLang="zh-CN" sz="1800" b="0" i="1" smtClean="0">
                        <a:latin typeface="Cambria Math" panose="02040503050406030204" pitchFamily="18" charset="0"/>
                      </a:rPr>
                      <m:t>𝑣</m:t>
                    </m:r>
                    <m:r>
                      <a:rPr kumimoji="1" lang="en-US" altLang="zh-CN" sz="1800" b="0" i="1" smtClean="0">
                        <a:latin typeface="Cambria Math" panose="02040503050406030204" pitchFamily="18" charset="0"/>
                      </a:rPr>
                      <m:t>=</m:t>
                    </m:r>
                    <m:sSup>
                      <m:sSupPr>
                        <m:ctrlPr>
                          <a:rPr kumimoji="1" lang="en-US" altLang="zh-CN" sz="1800" b="0" i="1">
                            <a:latin typeface="Cambria Math" panose="02040503050406030204" pitchFamily="18" charset="0"/>
                          </a:rPr>
                        </m:ctrlPr>
                      </m:sSupPr>
                      <m:e>
                        <m:r>
                          <a:rPr kumimoji="1" lang="en-US" altLang="zh-CN" sz="1800" b="0" i="1" smtClean="0">
                            <a:latin typeface="Cambria Math" panose="02040503050406030204" pitchFamily="18" charset="0"/>
                          </a:rPr>
                          <m:t>𝑦</m:t>
                        </m:r>
                      </m:e>
                      <m:sup>
                        <m:r>
                          <a:rPr kumimoji="1" lang="en-US" altLang="zh-CN" sz="1800" b="0" i="1">
                            <a:latin typeface="Cambria Math" panose="02040503050406030204" pitchFamily="18" charset="0"/>
                          </a:rPr>
                          <m:t>′</m:t>
                        </m:r>
                      </m:sup>
                    </m:sSup>
                    <m:r>
                      <a:rPr kumimoji="1" lang="en-US" altLang="zh-CN" sz="1800" b="0" i="1">
                        <a:latin typeface="Cambria Math" panose="02040503050406030204" pitchFamily="18" charset="0"/>
                      </a:rPr>
                      <m:t>−</m:t>
                    </m:r>
                    <m:r>
                      <a:rPr kumimoji="1" lang="en-US" altLang="zh-CN" sz="1800" b="0" i="1" smtClean="0">
                        <a:latin typeface="Cambria Math" panose="02040503050406030204" pitchFamily="18" charset="0"/>
                      </a:rPr>
                      <m:t>𝑏</m:t>
                    </m:r>
                  </m:oMath>
                </a14:m>
                <a:r>
                  <a:rPr kumimoji="1" lang="zh-CN" altLang="en-US" sz="1800" b="0" dirty="0"/>
                  <a:t>得</a:t>
                </a:r>
                <a:endParaRPr kumimoji="1" lang="en-US" altLang="zh-CN" sz="1800" b="0" dirty="0"/>
              </a:p>
              <a:p>
                <a:pPr algn="l"/>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rPr>
                        <m:t>𝑓</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𝑔</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𝐼</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𝑦</m:t>
                              </m:r>
                            </m:e>
                          </m:d>
                          <m:r>
                            <a:rPr kumimoji="1" lang="en-US" altLang="zh-CN" sz="1800" b="0" i="1" smtClean="0">
                              <a:latin typeface="Cambria Math" panose="02040503050406030204" pitchFamily="18" charset="0"/>
                            </a:rPr>
                            <m:t>)</m:t>
                          </m:r>
                        </m:e>
                      </m:d>
                      <m:r>
                        <a:rPr kumimoji="1" lang="en-US" altLang="zh-CN" sz="1800" b="0" i="1" smtClean="0">
                          <a:latin typeface="Cambria Math" panose="02040503050406030204" pitchFamily="18" charset="0"/>
                        </a:rPr>
                        <m:t>=</m:t>
                      </m:r>
                      <m:nary>
                        <m:naryPr>
                          <m:chr m:val="∬"/>
                          <m:limLoc m:val="undOvr"/>
                          <m:subHide m:val="on"/>
                          <m:supHide m:val="on"/>
                          <m:ctrlPr>
                            <a:rPr kumimoji="1" lang="en-US" altLang="zh-CN" sz="1800" b="0" i="1" smtClean="0">
                              <a:latin typeface="Cambria Math" panose="02040503050406030204" pitchFamily="18" charset="0"/>
                            </a:rPr>
                          </m:ctrlPr>
                        </m:naryPr>
                        <m:sub/>
                        <m:sup/>
                        <m:e>
                          <m:r>
                            <a:rPr kumimoji="1" lang="en-US" altLang="zh-CN" sz="1800" b="0" i="1" smtClean="0">
                              <a:latin typeface="Cambria Math" panose="02040503050406030204" pitchFamily="18" charset="0"/>
                            </a:rPr>
                            <m:t>𝐼</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𝑢</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𝑣</m:t>
                              </m:r>
                            </m:e>
                          </m:d>
                          <m:r>
                            <a:rPr kumimoji="1" lang="en-US" altLang="zh-CN" sz="1800" b="0" i="1" smtClean="0">
                              <a:latin typeface="Cambria Math" panose="02040503050406030204" pitchFamily="18" charset="0"/>
                            </a:rPr>
                            <m:t>𝐾</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𝑎</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𝑢</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𝑦</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𝑏</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𝑣</m:t>
                              </m:r>
                            </m:e>
                          </m:d>
                          <m:r>
                            <a:rPr kumimoji="1" lang="en-US" altLang="zh-CN" sz="1800" b="0" i="1" smtClean="0">
                              <a:latin typeface="Cambria Math" panose="02040503050406030204" pitchFamily="18" charset="0"/>
                            </a:rPr>
                            <m:t>𝑑</m:t>
                          </m:r>
                          <m:r>
                            <a:rPr kumimoji="1" lang="en-US" altLang="zh-CN" sz="1800" b="0" i="1">
                              <a:latin typeface="Cambria Math" panose="02040503050406030204" pitchFamily="18" charset="0"/>
                            </a:rPr>
                            <m:t>𝑢𝑑</m:t>
                          </m:r>
                          <m:r>
                            <a:rPr kumimoji="1" lang="en-US" altLang="zh-CN" sz="1800" b="0" i="1" smtClean="0">
                              <a:latin typeface="Cambria Math" panose="02040503050406030204" pitchFamily="18" charset="0"/>
                            </a:rPr>
                            <m:t>𝑣</m:t>
                          </m:r>
                        </m:e>
                      </m:nary>
                    </m:oMath>
                  </m:oMathPara>
                </a14:m>
                <a:endParaRPr kumimoji="1" lang="zh-CN" altLang="en-US" sz="1800" b="0" dirty="0"/>
              </a:p>
            </p:txBody>
          </p:sp>
        </mc:Choice>
        <mc:Fallback xmlns="">
          <p:sp>
            <p:nvSpPr>
              <p:cNvPr id="7" name="内容占位符 2">
                <a:extLst>
                  <a:ext uri="{FF2B5EF4-FFF2-40B4-BE49-F238E27FC236}">
                    <a16:creationId xmlns:a16="http://schemas.microsoft.com/office/drawing/2014/main" id="{E36B3902-E8EB-48FE-B688-8C1DB0558A76}"/>
                  </a:ext>
                </a:extLst>
              </p:cNvPr>
              <p:cNvSpPr>
                <a:spLocks noGrp="1" noRot="1" noChangeAspect="1" noMove="1" noResize="1" noEditPoints="1" noAdjustHandles="1" noChangeArrowheads="1" noChangeShapeType="1" noTextEdit="1"/>
              </p:cNvSpPr>
              <p:nvPr>
                <p:ph idx="1"/>
              </p:nvPr>
            </p:nvSpPr>
            <p:spPr>
              <a:xfrm>
                <a:off x="381242" y="839894"/>
                <a:ext cx="11739422" cy="5333856"/>
              </a:xfrm>
              <a:blipFill>
                <a:blip r:embed="rId2"/>
                <a:stretch>
                  <a:fillRect l="-468" t="-13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9976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E6BA5-A3FC-CBEF-FA90-31DF079E2E0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06639BA-212B-F57A-087F-E0D53691BE9A}"/>
              </a:ext>
            </a:extLst>
          </p:cNvPr>
          <p:cNvSpPr>
            <a:spLocks noGrp="1"/>
          </p:cNvSpPr>
          <p:nvPr>
            <p:ph type="title"/>
          </p:nvPr>
        </p:nvSpPr>
        <p:spPr>
          <a:xfrm>
            <a:off x="381242" y="2844289"/>
            <a:ext cx="11429516" cy="761979"/>
          </a:xfrm>
        </p:spPr>
        <p:txBody>
          <a:bodyPr/>
          <a:lstStyle/>
          <a:p>
            <a:pPr algn="ctr"/>
            <a:r>
              <a:rPr lang="zh-CN" altLang="en-US" dirty="0"/>
              <a:t>残差神经网络</a:t>
            </a:r>
          </a:p>
        </p:txBody>
      </p:sp>
    </p:spTree>
    <p:extLst>
      <p:ext uri="{BB962C8B-B14F-4D97-AF65-F5344CB8AC3E}">
        <p14:creationId xmlns:p14="http://schemas.microsoft.com/office/powerpoint/2010/main" val="1431066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退化问题</a:t>
            </a:r>
            <a:endParaRPr lang="zh-CN" altLang="en-US" dirty="0"/>
          </a:p>
        </p:txBody>
      </p:sp>
      <p:pic>
        <p:nvPicPr>
          <p:cNvPr id="17" name="图片 16" descr="IMG_256"/>
          <p:cNvPicPr>
            <a:picLocks noChangeAspect="1"/>
          </p:cNvPicPr>
          <p:nvPr/>
        </p:nvPicPr>
        <p:blipFill>
          <a:blip r:embed="rId2"/>
          <a:stretch>
            <a:fillRect/>
          </a:stretch>
        </p:blipFill>
        <p:spPr>
          <a:xfrm>
            <a:off x="980534" y="1233785"/>
            <a:ext cx="10230930" cy="3417424"/>
          </a:xfrm>
          <a:prstGeom prst="rect">
            <a:avLst/>
          </a:prstGeom>
          <a:noFill/>
          <a:ln w="9525">
            <a:noFill/>
          </a:ln>
        </p:spPr>
      </p:pic>
      <p:sp>
        <p:nvSpPr>
          <p:cNvPr id="18" name="文本框 17"/>
          <p:cNvSpPr txBox="1"/>
          <p:nvPr/>
        </p:nvSpPr>
        <p:spPr>
          <a:xfrm>
            <a:off x="1172269" y="4964355"/>
            <a:ext cx="10039195" cy="1689052"/>
          </a:xfrm>
          <a:prstGeom prst="rect">
            <a:avLst/>
          </a:prstGeom>
          <a:noFill/>
        </p:spPr>
        <p:txBody>
          <a:bodyPr wrap="square" rtlCol="0">
            <a:sp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利用20层和56层的普通网络对于CIFAR-10数据集的训练误差（左图）和测试误差（右图）。可见</a:t>
            </a:r>
            <a:r>
              <a:rPr lang="zh-CN" altLang="en-US" sz="2400" b="1" dirty="0">
                <a:solidFill>
                  <a:srgbClr val="000000"/>
                </a:solidFill>
                <a:latin typeface="微软雅黑" panose="020B0503020204020204" pitchFamily="34" charset="-122"/>
                <a:ea typeface="微软雅黑" panose="020B0503020204020204" pitchFamily="34" charset="-122"/>
              </a:rPr>
              <a:t>越深的网络会产生越大的训练误差和测试误差</a:t>
            </a:r>
            <a:r>
              <a:rPr lang="zh-CN" altLang="en-US" sz="2400" dirty="0">
                <a:solidFill>
                  <a:srgbClr val="000000"/>
                </a:solidFill>
                <a:latin typeface="微软雅黑" panose="020B0503020204020204" pitchFamily="34" charset="-122"/>
                <a:ea typeface="微软雅黑" panose="020B0503020204020204" pitchFamily="34" charset="-122"/>
              </a:rPr>
              <a:t>。</a:t>
            </a:r>
          </a:p>
          <a:p>
            <a:pPr algn="just">
              <a:lnSpc>
                <a:spcPct val="150000"/>
              </a:lnSpc>
            </a:pP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6998" y="6351998"/>
            <a:ext cx="10665179" cy="377283"/>
          </a:xfrm>
          <a:prstGeom prst="rect">
            <a:avLst/>
          </a:prstGeom>
          <a:noFill/>
        </p:spPr>
        <p:txBody>
          <a:bodyPr wrap="square" rtlCol="0">
            <a:spAutoFit/>
          </a:bodyPr>
          <a:lstStyle/>
          <a:p>
            <a:pPr algn="l">
              <a:lnSpc>
                <a:spcPct val="150000"/>
              </a:lnSpc>
            </a:pPr>
            <a:r>
              <a:rPr lang="en-US" altLang="zh-CN" sz="1400" b="0"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 [1] He, </a:t>
            </a:r>
            <a:r>
              <a:rPr lang="en-US" altLang="zh-CN" sz="1400" b="0" i="0" dirty="0" err="1">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Kaiming</a:t>
            </a:r>
            <a:r>
              <a:rPr lang="en-US" altLang="zh-CN" sz="1400" b="0"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 , et al. "Deep Residual Learning for Image Recognition." IEEE (2016).</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Sigmoid</a:t>
            </a:r>
            <a:r>
              <a:rPr lang="zh-CN" altLang="en-US" dirty="0">
                <a:latin typeface="微软雅黑" panose="020B0503020204020204" pitchFamily="34" charset="-122"/>
                <a:ea typeface="微软雅黑" panose="020B0503020204020204" pitchFamily="34" charset="-122"/>
              </a:rPr>
              <a:t>函数饱和</a:t>
            </a:r>
            <a:endParaRPr lang="zh-CN" altLang="en-US" dirty="0"/>
          </a:p>
        </p:txBody>
      </p:sp>
      <p:sp>
        <p:nvSpPr>
          <p:cNvPr id="8" name="文本框 6"/>
          <p:cNvSpPr txBox="1"/>
          <p:nvPr/>
        </p:nvSpPr>
        <p:spPr>
          <a:xfrm>
            <a:off x="1115438" y="1013364"/>
            <a:ext cx="94286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rgbClr val="000000"/>
                </a:solidFill>
                <a:latin typeface="微软雅黑" panose="020B0503020204020204" pitchFamily="34" charset="-122"/>
                <a:ea typeface="微软雅黑" panose="020B0503020204020204" pitchFamily="34" charset="-122"/>
                <a:sym typeface="+mn-ea"/>
              </a:rPr>
              <a:t>下图是一个极简单的深度神经网络：每一层都只有一个单一的神经元。</a:t>
            </a:r>
            <a:endParaRPr lang="zh-CN" altLang="en-US" sz="2400"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1"/>
              <p:cNvSpPr txBox="1"/>
              <p:nvPr/>
            </p:nvSpPr>
            <p:spPr>
              <a:xfrm>
                <a:off x="1115438" y="5217871"/>
                <a:ext cx="10695320" cy="10427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当输入稍微远离坐标原点，</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sigmoid</a:t>
                </a:r>
                <a:r>
                  <a:rPr lang="zh-CN" altLang="en-US" sz="2000" dirty="0">
                    <a:solidFill>
                      <a:srgbClr val="000000"/>
                    </a:solidFill>
                    <a:latin typeface="微软雅黑" panose="020B0503020204020204" pitchFamily="34" charset="-122"/>
                    <a:ea typeface="微软雅黑" panose="020B0503020204020204" pitchFamily="34" charset="-122"/>
                  </a:rPr>
                  <a:t>函数的梯度变小，几乎为零。根据链式法则，反向传播会经过很多</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sigmoid</a:t>
                </a:r>
                <a:r>
                  <a:rPr lang="zh-CN" altLang="en-US" sz="2000" dirty="0">
                    <a:solidFill>
                      <a:srgbClr val="000000"/>
                    </a:solidFill>
                    <a:latin typeface="微软雅黑" panose="020B0503020204020204" pitchFamily="34" charset="-122"/>
                    <a:ea typeface="微软雅黑" panose="020B0503020204020204" pitchFamily="34" charset="-122"/>
                  </a:rPr>
                  <a:t>函数，最终导致权重</a:t>
                </a:r>
                <a14:m>
                  <m:oMath xmlns:m="http://schemas.openxmlformats.org/officeDocument/2006/math">
                    <m:r>
                      <a:rPr lang="en-US" altLang="zh-CN" sz="2000" b="1" i="1"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𝒘</m:t>
                    </m:r>
                  </m:oMath>
                </a14:m>
                <a:r>
                  <a:rPr lang="zh-CN" altLang="en-US" sz="2000" dirty="0">
                    <a:solidFill>
                      <a:srgbClr val="000000"/>
                    </a:solidFill>
                    <a:latin typeface="微软雅黑" panose="020B0503020204020204" pitchFamily="34" charset="-122"/>
                    <a:ea typeface="微软雅黑" panose="020B0503020204020204" pitchFamily="34" charset="-122"/>
                  </a:rPr>
                  <a:t>对损失函数几乎没影响，这样不利于权重的优化</a:t>
                </a:r>
                <a:r>
                  <a:rPr lang="zh-CN" altLang="en-US" sz="2400" dirty="0">
                    <a:solidFill>
                      <a:srgbClr val="000000"/>
                    </a:solidFill>
                    <a:latin typeface="微软雅黑" panose="020B0503020204020204" pitchFamily="34" charset="-122"/>
                    <a:ea typeface="微软雅黑" panose="020B0503020204020204" pitchFamily="34" charset="-122"/>
                  </a:rPr>
                  <a:t>。</a:t>
                </a:r>
              </a:p>
            </p:txBody>
          </p:sp>
        </mc:Choice>
        <mc:Fallback xmlns="">
          <p:sp>
            <p:nvSpPr>
              <p:cNvPr id="10" name="文本框 1"/>
              <p:cNvSpPr txBox="1">
                <a:spLocks noRot="1" noChangeAspect="1" noMove="1" noResize="1" noEditPoints="1" noAdjustHandles="1" noChangeArrowheads="1" noChangeShapeType="1" noTextEdit="1"/>
              </p:cNvSpPr>
              <p:nvPr/>
            </p:nvSpPr>
            <p:spPr>
              <a:xfrm>
                <a:off x="1115438" y="5217871"/>
                <a:ext cx="10695320" cy="1042721"/>
              </a:xfrm>
              <a:prstGeom prst="rect">
                <a:avLst/>
              </a:prstGeom>
              <a:blipFill rotWithShape="1">
                <a:blip r:embed="rId2"/>
                <a:stretch>
                  <a:fillRect l="-4" t="-7" r="4" b="-840"/>
                </a:stretch>
              </a:blipFill>
            </p:spPr>
            <p:txBody>
              <a:bodyPr/>
              <a:lstStyle/>
              <a:p>
                <a:r>
                  <a:rPr lang="zh-CN" altLang="en-US">
                    <a:noFill/>
                  </a:rPr>
                  <a:t> </a:t>
                </a:r>
              </a:p>
            </p:txBody>
          </p:sp>
        </mc:Fallback>
      </mc:AlternateContent>
      <p:sp>
        <p:nvSpPr>
          <p:cNvPr id="4" name="流程图: 接点 3"/>
          <p:cNvSpPr/>
          <p:nvPr/>
        </p:nvSpPr>
        <p:spPr>
          <a:xfrm>
            <a:off x="1915505" y="1765497"/>
            <a:ext cx="725300" cy="761978"/>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12" name="直接箭头连接符 11"/>
          <p:cNvCxnSpPr>
            <a:stCxn id="4" idx="6"/>
            <a:endCxn id="14" idx="2"/>
          </p:cNvCxnSpPr>
          <p:nvPr/>
        </p:nvCxnSpPr>
        <p:spPr>
          <a:xfrm>
            <a:off x="2640805" y="2146486"/>
            <a:ext cx="949224" cy="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流程图: 接点 13"/>
              <p:cNvSpPr/>
              <p:nvPr/>
            </p:nvSpPr>
            <p:spPr>
              <a:xfrm>
                <a:off x="3590029" y="1765498"/>
                <a:ext cx="725300" cy="761978"/>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𝑏</m:t>
                          </m:r>
                        </m:e>
                        <m:sub>
                          <m:r>
                            <a:rPr lang="en-US" altLang="zh-CN" b="0" i="1" smtClean="0">
                              <a:solidFill>
                                <a:schemeClr val="tx2"/>
                              </a:solidFill>
                              <a:latin typeface="Cambria Math" panose="02040503050406030204" pitchFamily="18" charset="0"/>
                            </a:rPr>
                            <m:t>1</m:t>
                          </m:r>
                        </m:sub>
                      </m:sSub>
                    </m:oMath>
                  </m:oMathPara>
                </a14:m>
                <a:endParaRPr lang="zh-CN" altLang="en-US" dirty="0">
                  <a:solidFill>
                    <a:schemeClr val="bg1"/>
                  </a:solidFill>
                </a:endParaRPr>
              </a:p>
            </p:txBody>
          </p:sp>
        </mc:Choice>
        <mc:Fallback xmlns="">
          <p:sp>
            <p:nvSpPr>
              <p:cNvPr id="14" name="流程图: 接点 13"/>
              <p:cNvSpPr>
                <a:spLocks noRot="1" noChangeAspect="1" noMove="1" noResize="1" noEditPoints="1" noAdjustHandles="1" noChangeArrowheads="1" noChangeShapeType="1" noTextEdit="1"/>
              </p:cNvSpPr>
              <p:nvPr/>
            </p:nvSpPr>
            <p:spPr>
              <a:xfrm>
                <a:off x="3590029" y="1765498"/>
                <a:ext cx="725300" cy="761978"/>
              </a:xfrm>
              <a:prstGeom prst="flowChartConnector">
                <a:avLst/>
              </a:prstGeom>
              <a:blipFill rotWithShape="1">
                <a:blip r:embed="rId3"/>
                <a:stretch>
                  <a:fillRect l="-3816" t="-3609" r="-3783" b="-3560"/>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流程图: 接点 14"/>
              <p:cNvSpPr/>
              <p:nvPr/>
            </p:nvSpPr>
            <p:spPr>
              <a:xfrm>
                <a:off x="5302175" y="1765497"/>
                <a:ext cx="725300" cy="761978"/>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𝑏</m:t>
                          </m:r>
                        </m:e>
                        <m:sub>
                          <m:r>
                            <a:rPr lang="en-US" altLang="zh-CN" b="0" i="1" smtClean="0">
                              <a:solidFill>
                                <a:schemeClr val="tx2"/>
                              </a:solidFill>
                              <a:latin typeface="Cambria Math" panose="02040503050406030204" pitchFamily="18" charset="0"/>
                            </a:rPr>
                            <m:t>2</m:t>
                          </m:r>
                        </m:sub>
                      </m:sSub>
                    </m:oMath>
                  </m:oMathPara>
                </a14:m>
                <a:endParaRPr lang="zh-CN" altLang="en-US" dirty="0">
                  <a:solidFill>
                    <a:schemeClr val="bg1"/>
                  </a:solidFill>
                </a:endParaRPr>
              </a:p>
            </p:txBody>
          </p:sp>
        </mc:Choice>
        <mc:Fallback xmlns="">
          <p:sp>
            <p:nvSpPr>
              <p:cNvPr id="15" name="流程图: 接点 14"/>
              <p:cNvSpPr>
                <a:spLocks noRot="1" noChangeAspect="1" noMove="1" noResize="1" noEditPoints="1" noAdjustHandles="1" noChangeArrowheads="1" noChangeShapeType="1" noTextEdit="1"/>
              </p:cNvSpPr>
              <p:nvPr/>
            </p:nvSpPr>
            <p:spPr>
              <a:xfrm>
                <a:off x="5302175" y="1765497"/>
                <a:ext cx="725300" cy="761978"/>
              </a:xfrm>
              <a:prstGeom prst="flowChartConnector">
                <a:avLst/>
              </a:prstGeom>
              <a:blipFill rotWithShape="1">
                <a:blip r:embed="rId4"/>
                <a:stretch>
                  <a:fillRect l="-3842" t="-3609" r="-3757" b="-3560"/>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流程图: 接点 15"/>
              <p:cNvSpPr/>
              <p:nvPr/>
            </p:nvSpPr>
            <p:spPr>
              <a:xfrm>
                <a:off x="8461880" y="1764013"/>
                <a:ext cx="725300" cy="761978"/>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𝑏</m:t>
                          </m:r>
                        </m:e>
                        <m:sub>
                          <m:r>
                            <a:rPr lang="en-US" altLang="zh-CN" b="0" i="1" smtClean="0">
                              <a:solidFill>
                                <a:schemeClr val="tx2"/>
                              </a:solidFill>
                              <a:latin typeface="Cambria Math" panose="02040503050406030204" pitchFamily="18" charset="0"/>
                            </a:rPr>
                            <m:t>4</m:t>
                          </m:r>
                        </m:sub>
                      </m:sSub>
                    </m:oMath>
                  </m:oMathPara>
                </a14:m>
                <a:endParaRPr lang="zh-CN" altLang="en-US" dirty="0">
                  <a:solidFill>
                    <a:schemeClr val="bg1"/>
                  </a:solidFill>
                </a:endParaRPr>
              </a:p>
            </p:txBody>
          </p:sp>
        </mc:Choice>
        <mc:Fallback xmlns="">
          <p:sp>
            <p:nvSpPr>
              <p:cNvPr id="16" name="流程图: 接点 15"/>
              <p:cNvSpPr>
                <a:spLocks noRot="1" noChangeAspect="1" noMove="1" noResize="1" noEditPoints="1" noAdjustHandles="1" noChangeArrowheads="1" noChangeShapeType="1" noTextEdit="1"/>
              </p:cNvSpPr>
              <p:nvPr/>
            </p:nvSpPr>
            <p:spPr>
              <a:xfrm>
                <a:off x="8461880" y="1764013"/>
                <a:ext cx="725300" cy="761978"/>
              </a:xfrm>
              <a:prstGeom prst="flowChartConnector">
                <a:avLst/>
              </a:prstGeom>
              <a:blipFill rotWithShape="1">
                <a:blip r:embed="rId5"/>
                <a:stretch>
                  <a:fillRect l="-3834" t="-3665" r="-3765" b="-3589"/>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流程图: 接点 16"/>
              <p:cNvSpPr/>
              <p:nvPr/>
            </p:nvSpPr>
            <p:spPr>
              <a:xfrm>
                <a:off x="6916844" y="1764013"/>
                <a:ext cx="725300" cy="761978"/>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𝑏</m:t>
                          </m:r>
                        </m:e>
                        <m:sub>
                          <m:r>
                            <a:rPr lang="en-US" altLang="zh-CN" b="0" i="1" smtClean="0">
                              <a:solidFill>
                                <a:schemeClr val="tx2"/>
                              </a:solidFill>
                              <a:latin typeface="Cambria Math" panose="02040503050406030204" pitchFamily="18" charset="0"/>
                            </a:rPr>
                            <m:t>3</m:t>
                          </m:r>
                        </m:sub>
                      </m:sSub>
                    </m:oMath>
                  </m:oMathPara>
                </a14:m>
                <a:endParaRPr lang="zh-CN" altLang="en-US" dirty="0">
                  <a:solidFill>
                    <a:schemeClr val="bg1"/>
                  </a:solidFill>
                </a:endParaRPr>
              </a:p>
            </p:txBody>
          </p:sp>
        </mc:Choice>
        <mc:Fallback xmlns="">
          <p:sp>
            <p:nvSpPr>
              <p:cNvPr id="17" name="流程图: 接点 16"/>
              <p:cNvSpPr>
                <a:spLocks noRot="1" noChangeAspect="1" noMove="1" noResize="1" noEditPoints="1" noAdjustHandles="1" noChangeArrowheads="1" noChangeShapeType="1" noTextEdit="1"/>
              </p:cNvSpPr>
              <p:nvPr/>
            </p:nvSpPr>
            <p:spPr>
              <a:xfrm>
                <a:off x="6916844" y="1764013"/>
                <a:ext cx="725300" cy="761978"/>
              </a:xfrm>
              <a:prstGeom prst="flowChartConnector">
                <a:avLst/>
              </a:prstGeom>
              <a:blipFill rotWithShape="1">
                <a:blip r:embed="rId6"/>
                <a:stretch>
                  <a:fillRect l="-3823" t="-3665" r="-3776" b="-3589"/>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23" name="直接箭头连接符 22"/>
          <p:cNvCxnSpPr>
            <a:stCxn id="14" idx="6"/>
            <a:endCxn id="15" idx="2"/>
          </p:cNvCxnSpPr>
          <p:nvPr/>
        </p:nvCxnSpPr>
        <p:spPr>
          <a:xfrm flipV="1">
            <a:off x="4315329" y="2146486"/>
            <a:ext cx="986846" cy="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5" idx="6"/>
            <a:endCxn id="17" idx="2"/>
          </p:cNvCxnSpPr>
          <p:nvPr/>
        </p:nvCxnSpPr>
        <p:spPr>
          <a:xfrm flipV="1">
            <a:off x="6027475" y="2145002"/>
            <a:ext cx="889369" cy="148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6"/>
            <a:endCxn id="16" idx="2"/>
          </p:cNvCxnSpPr>
          <p:nvPr/>
        </p:nvCxnSpPr>
        <p:spPr>
          <a:xfrm>
            <a:off x="7642144" y="2145002"/>
            <a:ext cx="819736"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6" idx="6"/>
            <a:endCxn id="35" idx="1"/>
          </p:cNvCxnSpPr>
          <p:nvPr/>
        </p:nvCxnSpPr>
        <p:spPr>
          <a:xfrm>
            <a:off x="9187180" y="2145002"/>
            <a:ext cx="72530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p:cNvSpPr txBox="1"/>
              <p:nvPr/>
            </p:nvSpPr>
            <p:spPr>
              <a:xfrm>
                <a:off x="9912480" y="1944947"/>
                <a:ext cx="364015" cy="400110"/>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en-US" altLang="zh-CN" sz="2000" i="1" dirty="0" smtClean="0">
                          <a:solidFill>
                            <a:schemeClr val="tx2"/>
                          </a:solidFill>
                          <a:latin typeface="Cambria Math" panose="02040503050406030204" pitchFamily="18" charset="0"/>
                        </a:rPr>
                        <m:t>𝐶</m:t>
                      </m:r>
                    </m:oMath>
                  </m:oMathPara>
                </a14:m>
                <a:endParaRPr lang="zh-CN" altLang="en-US" sz="2000" i="1" dirty="0">
                  <a:solidFill>
                    <a:schemeClr val="tx2"/>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9912480" y="1944947"/>
                <a:ext cx="364015" cy="400110"/>
              </a:xfrm>
              <a:prstGeom prst="rect">
                <a:avLst/>
              </a:prstGeom>
              <a:blipFill rotWithShape="1">
                <a:blip r:embed="rId7"/>
                <a:stretch>
                  <a:fillRect l="-36" t="-144" r="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2808384" y="1663177"/>
                <a:ext cx="54110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00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𝑤</m:t>
                          </m:r>
                        </m:e>
                        <m:sub>
                          <m:r>
                            <a:rPr lang="en-US" altLang="zh-CN" sz="2000" b="0" i="1" smtClean="0">
                              <a:solidFill>
                                <a:schemeClr val="tx2"/>
                              </a:solidFill>
                              <a:latin typeface="Cambria Math" panose="02040503050406030204" pitchFamily="18" charset="0"/>
                            </a:rPr>
                            <m:t>1</m:t>
                          </m:r>
                        </m:sub>
                      </m:sSub>
                    </m:oMath>
                  </m:oMathPara>
                </a14:m>
                <a:endParaRPr lang="zh-CN" altLang="en-US" sz="2000" dirty="0"/>
              </a:p>
            </p:txBody>
          </p:sp>
        </mc:Choice>
        <mc:Fallback xmlns="">
          <p:sp>
            <p:nvSpPr>
              <p:cNvPr id="49" name="文本框 48"/>
              <p:cNvSpPr txBox="1">
                <a:spLocks noRot="1" noChangeAspect="1" noMove="1" noResize="1" noEditPoints="1" noAdjustHandles="1" noChangeArrowheads="1" noChangeShapeType="1" noTextEdit="1"/>
              </p:cNvSpPr>
              <p:nvPr/>
            </p:nvSpPr>
            <p:spPr>
              <a:xfrm>
                <a:off x="2808384" y="1663177"/>
                <a:ext cx="541108" cy="400110"/>
              </a:xfrm>
              <a:prstGeom prst="rect">
                <a:avLst/>
              </a:prstGeom>
              <a:blipFill rotWithShape="1">
                <a:blip r:embed="rId8"/>
                <a:stretch>
                  <a:fillRect l="-77" t="-28" r="93" b="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4539238" y="1693955"/>
                <a:ext cx="5420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chemeClr val="tx2"/>
                              </a:solidFill>
                              <a:latin typeface="Cambria Math" panose="02040503050406030204" pitchFamily="18" charset="0"/>
                            </a:rPr>
                          </m:ctrlPr>
                        </m:sSubPr>
                        <m:e>
                          <m:r>
                            <a:rPr lang="en-US" altLang="zh-CN" i="1">
                              <a:solidFill>
                                <a:schemeClr val="tx2"/>
                              </a:solidFill>
                              <a:latin typeface="Cambria Math" panose="02040503050406030204" pitchFamily="18" charset="0"/>
                            </a:rPr>
                            <m:t>𝑤</m:t>
                          </m:r>
                        </m:e>
                        <m:sub>
                          <m:r>
                            <a:rPr lang="en-US" altLang="zh-CN" i="1" smtClean="0">
                              <a:solidFill>
                                <a:schemeClr val="tx2"/>
                              </a:solidFill>
                              <a:latin typeface="Cambria Math" panose="02040503050406030204" pitchFamily="18" charset="0"/>
                            </a:rPr>
                            <m:t>2</m:t>
                          </m:r>
                        </m:sub>
                      </m:sSub>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4539238" y="1693955"/>
                <a:ext cx="542029" cy="369332"/>
              </a:xfrm>
              <a:prstGeom prst="rect">
                <a:avLst/>
              </a:prstGeom>
              <a:blipFill rotWithShape="1">
                <a:blip r:embed="rId9"/>
                <a:stretch>
                  <a:fillRect l="-48" t="-111" r="117"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6193689" y="1709721"/>
                <a:ext cx="5598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chemeClr val="tx2"/>
                              </a:solidFill>
                              <a:latin typeface="Cambria Math" panose="02040503050406030204" pitchFamily="18" charset="0"/>
                            </a:rPr>
                          </m:ctrlPr>
                        </m:sSubPr>
                        <m:e>
                          <m:r>
                            <a:rPr lang="en-US" altLang="zh-CN" i="1">
                              <a:solidFill>
                                <a:schemeClr val="tx2"/>
                              </a:solidFill>
                              <a:latin typeface="Cambria Math" panose="02040503050406030204" pitchFamily="18" charset="0"/>
                            </a:rPr>
                            <m:t>𝑤</m:t>
                          </m:r>
                        </m:e>
                        <m:sub>
                          <m:r>
                            <a:rPr lang="en-US" altLang="zh-CN" i="1" smtClean="0">
                              <a:solidFill>
                                <a:schemeClr val="tx2"/>
                              </a:solidFill>
                              <a:latin typeface="Cambria Math" panose="02040503050406030204" pitchFamily="18" charset="0"/>
                            </a:rPr>
                            <m:t>3</m:t>
                          </m:r>
                        </m:sub>
                      </m:sSub>
                    </m:oMath>
                  </m:oMathPara>
                </a14:m>
                <a:endParaRPr lang="zh-CN" altLang="en-US" dirty="0"/>
              </a:p>
            </p:txBody>
          </p:sp>
        </mc:Choice>
        <mc:Fallback xmlns="">
          <p:sp>
            <p:nvSpPr>
              <p:cNvPr id="53" name="文本框 52"/>
              <p:cNvSpPr txBox="1">
                <a:spLocks noRot="1" noChangeAspect="1" noMove="1" noResize="1" noEditPoints="1" noAdjustHandles="1" noChangeArrowheads="1" noChangeShapeType="1" noTextEdit="1"/>
              </p:cNvSpPr>
              <p:nvPr/>
            </p:nvSpPr>
            <p:spPr>
              <a:xfrm>
                <a:off x="6193689" y="1709721"/>
                <a:ext cx="559856" cy="369332"/>
              </a:xfrm>
              <a:prstGeom prst="rect">
                <a:avLst/>
              </a:prstGeom>
              <a:blipFill rotWithShape="1">
                <a:blip r:embed="rId10"/>
                <a:stretch>
                  <a:fillRect l="-95" t="-81" r="57"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7835665" y="1705846"/>
                <a:ext cx="5317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2"/>
                              </a:solidFill>
                              <a:latin typeface="Cambria Math" panose="02040503050406030204" pitchFamily="18" charset="0"/>
                            </a:rPr>
                          </m:ctrlPr>
                        </m:sSubPr>
                        <m:e>
                          <m:r>
                            <a:rPr lang="en-US" altLang="zh-CN" sz="1800" b="0" i="1" smtClean="0">
                              <a:solidFill>
                                <a:schemeClr val="tx2"/>
                              </a:solidFill>
                              <a:latin typeface="Cambria Math" panose="02040503050406030204" pitchFamily="18" charset="0"/>
                            </a:rPr>
                            <m:t>𝑤</m:t>
                          </m:r>
                        </m:e>
                        <m:sub>
                          <m:r>
                            <a:rPr lang="en-US" altLang="zh-CN" i="1">
                              <a:solidFill>
                                <a:schemeClr val="tx2"/>
                              </a:solidFill>
                              <a:latin typeface="Cambria Math" panose="02040503050406030204" pitchFamily="18" charset="0"/>
                            </a:rPr>
                            <m:t>4</m:t>
                          </m:r>
                        </m:sub>
                      </m:sSub>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7835665" y="1705846"/>
                <a:ext cx="531779" cy="369332"/>
              </a:xfrm>
              <a:prstGeom prst="rect">
                <a:avLst/>
              </a:prstGeom>
              <a:blipFill rotWithShape="1">
                <a:blip r:embed="rId11"/>
                <a:stretch>
                  <a:fillRect l="-75" t="-64" r="9" b="171"/>
                </a:stretch>
              </a:blipFill>
            </p:spPr>
            <p:txBody>
              <a:bodyPr/>
              <a:lstStyle/>
              <a:p>
                <a:r>
                  <a:rPr lang="zh-CN" altLang="en-US">
                    <a:noFill/>
                  </a:rPr>
                  <a:t> </a:t>
                </a:r>
              </a:p>
            </p:txBody>
          </p:sp>
        </mc:Fallback>
      </mc:AlternateContent>
      <p:pic>
        <p:nvPicPr>
          <p:cNvPr id="64" name="图片 6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88747" y="2676434"/>
            <a:ext cx="3142547" cy="2487611"/>
          </a:xfrm>
          <a:prstGeom prst="rect">
            <a:avLst/>
          </a:prstGeom>
        </p:spPr>
      </p:pic>
      <p:pic>
        <p:nvPicPr>
          <p:cNvPr id="66" name="图片 6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60708" y="2623175"/>
            <a:ext cx="3262641" cy="25408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残差神经网络</a:t>
            </a:r>
            <a:endParaRPr lang="zh-CN" altLang="en-US" dirty="0"/>
          </a:p>
        </p:txBody>
      </p:sp>
      <mc:AlternateContent xmlns:mc="http://schemas.openxmlformats.org/markup-compatibility/2006" xmlns:a14="http://schemas.microsoft.com/office/drawing/2010/main">
        <mc:Choice Requires="a14">
          <p:sp>
            <p:nvSpPr>
              <p:cNvPr id="12" name="文本框 11"/>
              <p:cNvSpPr txBox="1"/>
              <p:nvPr/>
            </p:nvSpPr>
            <p:spPr>
              <a:xfrm>
                <a:off x="381242" y="844550"/>
                <a:ext cx="8133080" cy="2893356"/>
              </a:xfrm>
              <a:prstGeom prst="rect">
                <a:avLst/>
              </a:prstGeom>
              <a:noFill/>
            </p:spPr>
            <p:txBody>
              <a:bodyPr wrap="square" rtlCol="0">
                <a:spAutoFit/>
              </a:bodyPr>
              <a:lstStyle/>
              <a:p>
                <a:pPr indent="0" fontAlgn="auto">
                  <a:lnSpc>
                    <a:spcPct val="150000"/>
                  </a:lnSpc>
                  <a:buFont typeface="Arial" panose="020B0604020202020204" pitchFamily="34" charset="0"/>
                  <a:buNone/>
                </a:pPr>
                <a:r>
                  <a:rPr lang="zh-CN" altLang="en-US" sz="2400" dirty="0">
                    <a:solidFill>
                      <a:schemeClr val="tx2"/>
                    </a:solidFill>
                    <a:latin typeface="微软雅黑" panose="020B0503020204020204" pitchFamily="34" charset="-122"/>
                    <a:ea typeface="微软雅黑" panose="020B0503020204020204" pitchFamily="34" charset="-122"/>
                  </a:rPr>
                  <a:t>问题：随着网络层数的增加，训练深层网络越来越困难</a:t>
                </a:r>
              </a:p>
              <a:p>
                <a:pPr marL="742950" lvl="1" indent="-285750" fontAlgn="auto">
                  <a:lnSpc>
                    <a:spcPct val="150000"/>
                  </a:lnSpc>
                  <a:buFont typeface="Wingdings" panose="05000000000000000000" charset="0"/>
                  <a:buChar char="p"/>
                </a:pPr>
                <a:r>
                  <a:rPr lang="zh-CN" altLang="en-US" sz="2000" dirty="0">
                    <a:solidFill>
                      <a:schemeClr val="tx2"/>
                    </a:solidFill>
                    <a:latin typeface="微软雅黑" panose="020B0503020204020204" pitchFamily="34" charset="-122"/>
                    <a:ea typeface="微软雅黑" panose="020B0503020204020204" pitchFamily="34" charset="-122"/>
                  </a:rPr>
                  <a:t>梯度爆炸和梯度消失问题</a:t>
                </a:r>
              </a:p>
              <a:p>
                <a:pPr marL="742950" lvl="1" indent="-285750" fontAlgn="auto">
                  <a:lnSpc>
                    <a:spcPct val="150000"/>
                  </a:lnSpc>
                  <a:buFont typeface="Wingdings" panose="05000000000000000000" charset="0"/>
                  <a:buChar char="p"/>
                </a:pPr>
                <a:r>
                  <a:rPr lang="zh-CN" altLang="en-US" sz="2000" dirty="0">
                    <a:solidFill>
                      <a:schemeClr val="tx2"/>
                    </a:solidFill>
                    <a:latin typeface="微软雅黑" panose="020B0503020204020204" pitchFamily="34" charset="-122"/>
                    <a:ea typeface="微软雅黑" panose="020B0503020204020204" pitchFamily="34" charset="-122"/>
                  </a:rPr>
                  <a:t>退化问题：网络深度增加时，性能出现饱和甚至下降的现象</a:t>
                </a:r>
              </a:p>
              <a:p>
                <a:pPr marL="1200150" lvl="2" indent="-285750" fontAlgn="auto">
                  <a:lnSpc>
                    <a:spcPct val="150000"/>
                  </a:lnSpc>
                  <a:buFont typeface="Wingdings" panose="05000000000000000000" charset="0"/>
                  <a:buChar char="p"/>
                </a:pPr>
                <a:r>
                  <a:rPr lang="zh-CN" altLang="en-US" dirty="0">
                    <a:solidFill>
                      <a:schemeClr val="tx2"/>
                    </a:solidFill>
                    <a:latin typeface="微软雅黑" panose="020B0503020204020204" pitchFamily="34" charset="-122"/>
                    <a:ea typeface="微软雅黑" panose="020B0503020204020204" pitchFamily="34" charset="-122"/>
                  </a:rPr>
                  <a:t>额外增加的层可能并未学习到新的特征表示，而只是近似恒等映射</a:t>
                </a:r>
              </a:p>
              <a:p>
                <a:pPr marL="1200150" lvl="2" indent="-285750" fontAlgn="auto">
                  <a:lnSpc>
                    <a:spcPct val="150000"/>
                  </a:lnSpc>
                  <a:buFont typeface="Wingdings" panose="05000000000000000000" charset="0"/>
                  <a:buChar char="p"/>
                </a:pPr>
                <a:r>
                  <a:rPr lang="zh-CN" altLang="en-US" dirty="0">
                    <a:solidFill>
                      <a:schemeClr val="tx2"/>
                    </a:solidFill>
                    <a:latin typeface="微软雅黑" panose="020B0503020204020204" pitchFamily="34" charset="-122"/>
                    <a:ea typeface="微软雅黑" panose="020B0503020204020204" pitchFamily="34" charset="-122"/>
                  </a:rPr>
                  <a:t>网络越深,参数量越大,过拟合风险也随之增加，导致泛化性能下降</a:t>
                </a:r>
              </a:p>
              <a:p>
                <a:pPr lvl="0" indent="0" fontAlgn="auto">
                  <a:lnSpc>
                    <a:spcPct val="150000"/>
                  </a:lnSpc>
                  <a:buFont typeface="Wingdings" panose="05000000000000000000" charset="0"/>
                  <a:buNone/>
                </a:pPr>
                <a:r>
                  <a:rPr lang="zh-CN" altLang="en-US" sz="2400" dirty="0">
                    <a:solidFill>
                      <a:schemeClr val="tx2"/>
                    </a:solidFill>
                    <a:latin typeface="微软雅黑" panose="020B0503020204020204" pitchFamily="34" charset="-122"/>
                    <a:ea typeface="微软雅黑" panose="020B0503020204020204" pitchFamily="34" charset="-122"/>
                  </a:rPr>
                  <a:t>解决方案：加入残差连接：</a:t>
                </a:r>
                <a14:m>
                  <m:oMath xmlns:m="http://schemas.openxmlformats.org/officeDocument/2006/math">
                    <m:sSub>
                      <m:sSubPr>
                        <m:ctrlPr>
                          <a:rPr lang="en-US" altLang="zh-CN" sz="240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𝐹</m:t>
                        </m:r>
                      </m:e>
                      <m:sub>
                        <m:r>
                          <a:rPr lang="en-US" altLang="zh-CN" sz="2400" b="0" i="1" smtClean="0">
                            <a:solidFill>
                              <a:schemeClr val="tx2"/>
                            </a:solidFill>
                            <a:latin typeface="Cambria Math" panose="02040503050406030204" pitchFamily="18" charset="0"/>
                          </a:rPr>
                          <m:t>𝑙</m:t>
                        </m:r>
                        <m:r>
                          <a:rPr lang="en-US" altLang="zh-CN" sz="2400" b="0" i="1" smtClean="0">
                            <a:solidFill>
                              <a:schemeClr val="tx2"/>
                            </a:solidFill>
                            <a:latin typeface="Cambria Math" panose="02040503050406030204" pitchFamily="18" charset="0"/>
                          </a:rPr>
                          <m:t>+1</m:t>
                        </m:r>
                      </m:sub>
                    </m:sSub>
                    <m:r>
                      <a:rPr lang="en-US" altLang="zh-CN" sz="2400" b="0" i="1" smtClean="0">
                        <a:solidFill>
                          <a:schemeClr val="tx2"/>
                        </a:solidFill>
                        <a:latin typeface="Cambria Math" panose="02040503050406030204" pitchFamily="18" charset="0"/>
                      </a:rPr>
                      <m:t>=</m:t>
                    </m:r>
                    <m:r>
                      <a:rPr lang="zh-CN" altLang="en-US" sz="2400" b="0" i="1" smtClean="0">
                        <a:solidFill>
                          <a:schemeClr val="tx2"/>
                        </a:solidFill>
                        <a:latin typeface="Cambria Math" panose="02040503050406030204" pitchFamily="18" charset="0"/>
                      </a:rPr>
                      <m:t>𝜎</m:t>
                    </m:r>
                    <m:d>
                      <m:dPr>
                        <m:ctrlPr>
                          <a:rPr lang="en-US" altLang="zh-CN" sz="2400" b="0" i="1" smtClean="0">
                            <a:solidFill>
                              <a:schemeClr val="tx2"/>
                            </a:solidFill>
                            <a:latin typeface="Cambria Math" panose="02040503050406030204" pitchFamily="18" charset="0"/>
                          </a:rPr>
                        </m:ctrlPr>
                      </m:dPr>
                      <m:e>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𝑊</m:t>
                            </m:r>
                          </m:e>
                          <m:sub>
                            <m:r>
                              <a:rPr lang="en-US" altLang="zh-CN" sz="2400" b="0" i="1" smtClean="0">
                                <a:solidFill>
                                  <a:schemeClr val="tx2"/>
                                </a:solidFill>
                                <a:latin typeface="Cambria Math" panose="02040503050406030204" pitchFamily="18" charset="0"/>
                              </a:rPr>
                              <m:t>𝑙</m:t>
                            </m:r>
                          </m:sub>
                        </m:sSub>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𝐹</m:t>
                            </m:r>
                          </m:e>
                          <m:sub>
                            <m:r>
                              <a:rPr lang="en-US" altLang="zh-CN" sz="2400" b="0" i="1" smtClean="0">
                                <a:solidFill>
                                  <a:schemeClr val="tx2"/>
                                </a:solidFill>
                                <a:latin typeface="Cambria Math" panose="02040503050406030204" pitchFamily="18" charset="0"/>
                              </a:rPr>
                              <m:t>𝑙</m:t>
                            </m:r>
                          </m:sub>
                        </m:sSub>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𝑏</m:t>
                            </m:r>
                          </m:e>
                          <m:sub>
                            <m:r>
                              <a:rPr lang="en-US" altLang="zh-CN" sz="2400" b="0" i="1" smtClean="0">
                                <a:solidFill>
                                  <a:schemeClr val="tx2"/>
                                </a:solidFill>
                                <a:latin typeface="Cambria Math" panose="02040503050406030204" pitchFamily="18" charset="0"/>
                              </a:rPr>
                              <m:t>𝑙</m:t>
                            </m:r>
                          </m:sub>
                        </m:sSub>
                      </m:e>
                    </m:d>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𝐹</m:t>
                        </m:r>
                      </m:e>
                      <m:sub>
                        <m:r>
                          <a:rPr lang="en-US" altLang="zh-CN" sz="2400" b="0" i="1" smtClean="0">
                            <a:solidFill>
                              <a:schemeClr val="tx2"/>
                            </a:solidFill>
                            <a:latin typeface="Cambria Math" panose="02040503050406030204" pitchFamily="18" charset="0"/>
                          </a:rPr>
                          <m:t>𝑙</m:t>
                        </m:r>
                      </m:sub>
                    </m:sSub>
                  </m:oMath>
                </a14:m>
                <a:endParaRPr lang="zh-CN" altLang="en-US" sz="2400" dirty="0">
                  <a:solidFill>
                    <a:schemeClr val="tx2"/>
                  </a:solidFill>
                  <a:latin typeface="微软雅黑" panose="020B0503020204020204" pitchFamily="34" charset="-122"/>
                  <a:ea typeface="微软雅黑" panose="020B0503020204020204" pitchFamily="34"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81242" y="844550"/>
                <a:ext cx="8133080" cy="2893356"/>
              </a:xfrm>
              <a:prstGeom prst="rect">
                <a:avLst/>
              </a:prstGeom>
              <a:blipFill rotWithShape="1">
                <a:blip r:embed="rId2"/>
                <a:stretch>
                  <a:fillRect l="-3" r="3" b="10"/>
                </a:stretch>
              </a:blipFill>
            </p:spPr>
            <p:txBody>
              <a:bodyPr/>
              <a:lstStyle/>
              <a:p>
                <a:r>
                  <a:rPr lang="zh-CN" altLang="en-US">
                    <a:noFill/>
                  </a:rPr>
                  <a:t> </a:t>
                </a:r>
              </a:p>
            </p:txBody>
          </p:sp>
        </mc:Fallback>
      </mc:AlternateContent>
      <p:pic>
        <p:nvPicPr>
          <p:cNvPr id="13" name="图片 1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47395" y="3820477"/>
            <a:ext cx="5861685" cy="205359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5342" y="3742055"/>
            <a:ext cx="3989263" cy="2132012"/>
          </a:xfrm>
          <a:prstGeom prst="rect">
            <a:avLst/>
          </a:prstGeom>
        </p:spPr>
      </p:pic>
      <p:sp>
        <p:nvSpPr>
          <p:cNvPr id="8" name="文本框 7"/>
          <p:cNvSpPr txBox="1"/>
          <p:nvPr/>
        </p:nvSpPr>
        <p:spPr>
          <a:xfrm>
            <a:off x="126998" y="6351998"/>
            <a:ext cx="10665179" cy="377283"/>
          </a:xfrm>
          <a:prstGeom prst="rect">
            <a:avLst/>
          </a:prstGeom>
          <a:noFill/>
        </p:spPr>
        <p:txBody>
          <a:bodyPr wrap="square" rtlCol="0">
            <a:spAutoFit/>
          </a:bodyPr>
          <a:lstStyle/>
          <a:p>
            <a:pPr algn="l">
              <a:lnSpc>
                <a:spcPct val="150000"/>
              </a:lnSpc>
            </a:pPr>
            <a:r>
              <a:rPr lang="en-US" altLang="zh-CN" sz="1400" b="0"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 [1] He, </a:t>
            </a:r>
            <a:r>
              <a:rPr lang="en-US" altLang="zh-CN" sz="1400" b="0" i="0" dirty="0" err="1">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Kaiming</a:t>
            </a:r>
            <a:r>
              <a:rPr lang="en-US" altLang="zh-CN" sz="1400" b="0" i="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 , et al. "Deep Residual Learning for Image Recognition." IEEE (2016).</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习题</a:t>
            </a:r>
            <a:endParaRPr lang="zh-CN" altLang="en-US" dirty="0"/>
          </a:p>
        </p:txBody>
      </p:sp>
      <p:sp>
        <p:nvSpPr>
          <p:cNvPr id="6" name="文本框 5">
            <a:extLst>
              <a:ext uri="{FF2B5EF4-FFF2-40B4-BE49-F238E27FC236}">
                <a16:creationId xmlns:a16="http://schemas.microsoft.com/office/drawing/2014/main" id="{A24480AD-8A3A-408E-B28E-B717A0983F40}"/>
              </a:ext>
            </a:extLst>
          </p:cNvPr>
          <p:cNvSpPr txBox="1"/>
          <p:nvPr/>
        </p:nvSpPr>
        <p:spPr>
          <a:xfrm>
            <a:off x="101059" y="6351998"/>
            <a:ext cx="9639572" cy="377283"/>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深度学习现象导论</a:t>
            </a:r>
            <a:r>
              <a:rPr lang="en-US" altLang="zh-CN"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0" i="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许志钦、张耀宇 </a:t>
            </a:r>
            <a:r>
              <a:rPr lang="en-US" altLang="zh-CN" sz="1400" dirty="0">
                <a:solidFill>
                  <a:schemeClr val="bg1"/>
                </a:solidFill>
                <a:latin typeface="Times New Roman" panose="02020603050405020304" pitchFamily="18" charset="0"/>
                <a:cs typeface="Times New Roman" panose="02020603050405020304" pitchFamily="18" charset="0"/>
              </a:rPr>
              <a:t>https://github.com/xuzhiqin1990/understanding_dl</a:t>
            </a:r>
            <a:endParaRPr lang="en-US" altLang="zh-CN" sz="2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内容占位符 2">
            <a:extLst>
              <a:ext uri="{FF2B5EF4-FFF2-40B4-BE49-F238E27FC236}">
                <a16:creationId xmlns:a16="http://schemas.microsoft.com/office/drawing/2014/main" id="{E36B3902-E8EB-48FE-B688-8C1DB0558A76}"/>
              </a:ext>
            </a:extLst>
          </p:cNvPr>
          <p:cNvSpPr>
            <a:spLocks noGrp="1"/>
          </p:cNvSpPr>
          <p:nvPr>
            <p:ph idx="1"/>
          </p:nvPr>
        </p:nvSpPr>
        <p:spPr>
          <a:xfrm>
            <a:off x="381242" y="981154"/>
            <a:ext cx="11429516" cy="5333856"/>
          </a:xfrm>
        </p:spPr>
        <p:txBody>
          <a:bodyPr>
            <a:normAutofit/>
          </a:bodyPr>
          <a:lstStyle/>
          <a:p>
            <a:pPr marL="342900" indent="-342900">
              <a:buFont typeface="+mj-lt"/>
              <a:buAutoNum type="arabicPeriod"/>
            </a:pPr>
            <a:r>
              <a:rPr kumimoji="1" lang="zh-CN" altLang="en-US" b="0" dirty="0"/>
              <a:t>残差网络中的跳跃连接（</a:t>
            </a:r>
            <a:r>
              <a:rPr kumimoji="1" lang="en-US" altLang="zh-CN" b="0" dirty="0"/>
              <a:t>Skip Connection</a:t>
            </a:r>
            <a:r>
              <a:rPr kumimoji="1" lang="zh-CN" altLang="en-US" b="0" dirty="0"/>
              <a:t>）对缓解梯度消失问题有重要作用。请推导残差网络中梯度反向传播的公式，并说明该公式如何体现出残差连接有助于梯度传播。</a:t>
            </a:r>
          </a:p>
        </p:txBody>
      </p:sp>
    </p:spTree>
    <p:extLst>
      <p:ext uri="{BB962C8B-B14F-4D97-AF65-F5344CB8AC3E}">
        <p14:creationId xmlns:p14="http://schemas.microsoft.com/office/powerpoint/2010/main" val="3192064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6532-8CF8-7CC8-893D-9054884D2D4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00B6109-743A-33C4-A287-7A1E05E72C7C}"/>
              </a:ext>
            </a:extLst>
          </p:cNvPr>
          <p:cNvSpPr>
            <a:spLocks noGrp="1"/>
          </p:cNvSpPr>
          <p:nvPr>
            <p:ph type="title"/>
          </p:nvPr>
        </p:nvSpPr>
        <p:spPr/>
        <p:txBody>
          <a:bodyPr/>
          <a:lstStyle/>
          <a:p>
            <a:pPr>
              <a:spcBef>
                <a:spcPts val="0"/>
              </a:spcBef>
              <a:buSzPct val="100000"/>
            </a:pP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多层神经网络</a:t>
            </a:r>
          </a:p>
        </p:txBody>
      </p:sp>
      <p:sp>
        <p:nvSpPr>
          <p:cNvPr id="7" name="文本框 6">
            <a:extLst>
              <a:ext uri="{FF2B5EF4-FFF2-40B4-BE49-F238E27FC236}">
                <a16:creationId xmlns:a16="http://schemas.microsoft.com/office/drawing/2014/main" id="{45ED37E4-B8C7-2058-B7B9-C78B216B115A}"/>
              </a:ext>
            </a:extLst>
          </p:cNvPr>
          <p:cNvSpPr txBox="1"/>
          <p:nvPr>
            <p:custDataLst>
              <p:tags r:id="rId1"/>
            </p:custDataLst>
          </p:nvPr>
        </p:nvSpPr>
        <p:spPr>
          <a:xfrm>
            <a:off x="393700" y="917059"/>
            <a:ext cx="6172200" cy="368300"/>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tx2"/>
                </a:solidFill>
                <a:latin typeface="FandolSong-Regular-Identity-H"/>
              </a:rPr>
              <a:t>两层神经网络</a:t>
            </a:r>
            <a:endParaRPr lang="zh-CN" altLang="en-US" dirty="0">
              <a:solidFill>
                <a:schemeClr val="tx2"/>
              </a:solidFill>
            </a:endParaRPr>
          </a:p>
        </p:txBody>
      </p:sp>
      <p:pic>
        <p:nvPicPr>
          <p:cNvPr id="5" name="图片 4">
            <a:extLst>
              <a:ext uri="{FF2B5EF4-FFF2-40B4-BE49-F238E27FC236}">
                <a16:creationId xmlns:a16="http://schemas.microsoft.com/office/drawing/2014/main" id="{49FE9839-EC18-CB7F-B212-2D47E4FB42ED}"/>
              </a:ext>
            </a:extLst>
          </p:cNvPr>
          <p:cNvPicPr>
            <a:picLocks noChangeAspect="1"/>
          </p:cNvPicPr>
          <p:nvPr/>
        </p:nvPicPr>
        <p:blipFill>
          <a:blip r:embed="rId4"/>
          <a:stretch>
            <a:fillRect/>
          </a:stretch>
        </p:blipFill>
        <p:spPr>
          <a:xfrm>
            <a:off x="4428125" y="1014522"/>
            <a:ext cx="3714390" cy="851833"/>
          </a:xfrm>
          <a:prstGeom prst="rect">
            <a:avLst/>
          </a:prstGeom>
        </p:spPr>
      </p:pic>
      <p:sp>
        <p:nvSpPr>
          <p:cNvPr id="8" name="文本框 7">
            <a:extLst>
              <a:ext uri="{FF2B5EF4-FFF2-40B4-BE49-F238E27FC236}">
                <a16:creationId xmlns:a16="http://schemas.microsoft.com/office/drawing/2014/main" id="{BC0806EA-E89C-A6B1-BC10-331AEE4C86FF}"/>
              </a:ext>
            </a:extLst>
          </p:cNvPr>
          <p:cNvSpPr txBox="1"/>
          <p:nvPr>
            <p:custDataLst>
              <p:tags r:id="rId2"/>
            </p:custDataLst>
          </p:nvPr>
        </p:nvSpPr>
        <p:spPr>
          <a:xfrm>
            <a:off x="393700" y="3165482"/>
            <a:ext cx="6172200" cy="368300"/>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tx2"/>
                </a:solidFill>
                <a:latin typeface="FandolSong-Regular-Identity-H"/>
              </a:rPr>
              <a:t>多层神经网络</a:t>
            </a:r>
            <a:endParaRPr lang="zh-CN" altLang="en-US" dirty="0">
              <a:solidFill>
                <a:schemeClr val="tx2"/>
              </a:solidFill>
            </a:endParaRPr>
          </a:p>
        </p:txBody>
      </p:sp>
      <p:pic>
        <p:nvPicPr>
          <p:cNvPr id="12" name="图片 11">
            <a:extLst>
              <a:ext uri="{FF2B5EF4-FFF2-40B4-BE49-F238E27FC236}">
                <a16:creationId xmlns:a16="http://schemas.microsoft.com/office/drawing/2014/main" id="{FC5F1EB2-2A21-3E0B-24BF-5C29EED1E39F}"/>
              </a:ext>
            </a:extLst>
          </p:cNvPr>
          <p:cNvPicPr>
            <a:picLocks noChangeAspect="1"/>
          </p:cNvPicPr>
          <p:nvPr/>
        </p:nvPicPr>
        <p:blipFill>
          <a:blip r:embed="rId5"/>
          <a:stretch>
            <a:fillRect/>
          </a:stretch>
        </p:blipFill>
        <p:spPr>
          <a:xfrm>
            <a:off x="1702130" y="2022891"/>
            <a:ext cx="8973787" cy="986055"/>
          </a:xfrm>
          <a:prstGeom prst="rect">
            <a:avLst/>
          </a:prstGeom>
        </p:spPr>
      </p:pic>
      <p:pic>
        <p:nvPicPr>
          <p:cNvPr id="14" name="图片 13">
            <a:extLst>
              <a:ext uri="{FF2B5EF4-FFF2-40B4-BE49-F238E27FC236}">
                <a16:creationId xmlns:a16="http://schemas.microsoft.com/office/drawing/2014/main" id="{9D6A2816-BEB2-237A-D337-22811F3FDB26}"/>
              </a:ext>
            </a:extLst>
          </p:cNvPr>
          <p:cNvPicPr>
            <a:picLocks noChangeAspect="1"/>
          </p:cNvPicPr>
          <p:nvPr/>
        </p:nvPicPr>
        <p:blipFill>
          <a:blip r:embed="rId6"/>
          <a:stretch>
            <a:fillRect/>
          </a:stretch>
        </p:blipFill>
        <p:spPr>
          <a:xfrm>
            <a:off x="2545278" y="3336930"/>
            <a:ext cx="7192488" cy="706776"/>
          </a:xfrm>
          <a:prstGeom prst="rect">
            <a:avLst/>
          </a:prstGeom>
        </p:spPr>
      </p:pic>
      <p:pic>
        <p:nvPicPr>
          <p:cNvPr id="16" name="图片 15">
            <a:extLst>
              <a:ext uri="{FF2B5EF4-FFF2-40B4-BE49-F238E27FC236}">
                <a16:creationId xmlns:a16="http://schemas.microsoft.com/office/drawing/2014/main" id="{5E64F8C5-0A9E-9966-F29D-37217880B3F4}"/>
              </a:ext>
            </a:extLst>
          </p:cNvPr>
          <p:cNvPicPr>
            <a:picLocks noChangeAspect="1"/>
          </p:cNvPicPr>
          <p:nvPr/>
        </p:nvPicPr>
        <p:blipFill>
          <a:blip r:embed="rId7"/>
          <a:stretch>
            <a:fillRect/>
          </a:stretch>
        </p:blipFill>
        <p:spPr>
          <a:xfrm>
            <a:off x="3214255" y="4371690"/>
            <a:ext cx="5851398" cy="1390347"/>
          </a:xfrm>
          <a:prstGeom prst="rect">
            <a:avLst/>
          </a:prstGeom>
        </p:spPr>
      </p:pic>
    </p:spTree>
    <p:extLst>
      <p:ext uri="{BB962C8B-B14F-4D97-AF65-F5344CB8AC3E}">
        <p14:creationId xmlns:p14="http://schemas.microsoft.com/office/powerpoint/2010/main" val="3465559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参考答案</a:t>
            </a:r>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36B3902-E8EB-48FE-B688-8C1DB0558A76}"/>
                  </a:ext>
                </a:extLst>
              </p:cNvPr>
              <p:cNvSpPr>
                <a:spLocks noGrp="1"/>
              </p:cNvSpPr>
              <p:nvPr>
                <p:ph idx="1"/>
              </p:nvPr>
            </p:nvSpPr>
            <p:spPr>
              <a:xfrm>
                <a:off x="210941" y="839894"/>
                <a:ext cx="12074918" cy="5333856"/>
              </a:xfrm>
            </p:spPr>
            <p:txBody>
              <a:bodyPr>
                <a:noAutofit/>
              </a:bodyPr>
              <a:lstStyle/>
              <a:p>
                <a:r>
                  <a:rPr kumimoji="1" lang="zh-CN" altLang="en-US" sz="2000" b="0" dirty="0"/>
                  <a:t>假设网络有</a:t>
                </a:r>
                <a14:m>
                  <m:oMath xmlns:m="http://schemas.openxmlformats.org/officeDocument/2006/math">
                    <m:r>
                      <a:rPr kumimoji="1" lang="en-US" altLang="zh-CN" sz="2000" b="0" i="1" smtClean="0">
                        <a:latin typeface="Cambria Math" panose="02040503050406030204" pitchFamily="18" charset="0"/>
                      </a:rPr>
                      <m:t>𝐾</m:t>
                    </m:r>
                  </m:oMath>
                </a14:m>
                <a:r>
                  <a:rPr kumimoji="1" lang="zh-CN" altLang="en-US" sz="2000" b="0" dirty="0"/>
                  <a:t>层，每一层都具有残差连接，即</a:t>
                </a:r>
                <a:endParaRPr kumimoji="1" lang="en-US" altLang="zh-CN" sz="2000"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r>
                            <a:rPr kumimoji="1" lang="en-US" altLang="zh-CN" sz="2000" b="0" i="1">
                              <a:latin typeface="Cambria Math" panose="02040503050406030204" pitchFamily="18" charset="0"/>
                            </a:rPr>
                            <m:t>(</m:t>
                          </m:r>
                          <m:r>
                            <a:rPr kumimoji="1" lang="en-US" altLang="zh-CN" sz="2000" b="0" i="1" smtClean="0">
                              <a:latin typeface="Cambria Math" panose="02040503050406030204" pitchFamily="18" charset="0"/>
                            </a:rPr>
                            <m:t>𝑘</m:t>
                          </m:r>
                          <m:r>
                            <a:rPr kumimoji="1" lang="en-US" altLang="zh-CN" sz="2000" b="0" i="1">
                              <a:latin typeface="Cambria Math" panose="02040503050406030204" pitchFamily="18" charset="0"/>
                            </a:rPr>
                            <m:t>+1)</m:t>
                          </m:r>
                        </m:sup>
                      </m:s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𝐹</m:t>
                      </m:r>
                      <m:d>
                        <m:dPr>
                          <m:ctrlPr>
                            <a:rPr kumimoji="1" lang="en-US" altLang="zh-CN" sz="2000" b="0" i="1" smtClean="0">
                              <a:latin typeface="Cambria Math" panose="02040503050406030204" pitchFamily="18" charset="0"/>
                            </a:rPr>
                          </m:ctrlPr>
                        </m:dPr>
                        <m:e>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d>
                                <m:dPr>
                                  <m:ctrlPr>
                                    <a:rPr kumimoji="1" lang="en-US" altLang="zh-CN" sz="2000" b="0" i="1">
                                      <a:latin typeface="Cambria Math" panose="02040503050406030204" pitchFamily="18" charset="0"/>
                                    </a:rPr>
                                  </m:ctrlPr>
                                </m:dPr>
                                <m:e>
                                  <m:r>
                                    <a:rPr kumimoji="1" lang="en-US" altLang="zh-CN" sz="2000" b="0" i="1" smtClean="0">
                                      <a:latin typeface="Cambria Math" panose="02040503050406030204" pitchFamily="18" charset="0"/>
                                    </a:rPr>
                                    <m:t>𝑘</m:t>
                                  </m:r>
                                </m:e>
                              </m:d>
                            </m:sup>
                          </m:sSup>
                        </m:e>
                      </m:d>
                      <m:r>
                        <a:rPr kumimoji="1" lang="en-US" altLang="zh-CN" sz="2000" b="0" i="1" smtClean="0">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r>
                            <a:rPr kumimoji="1" lang="en-US" altLang="zh-CN" sz="2000" b="0" i="1">
                              <a:latin typeface="Cambria Math" panose="02040503050406030204" pitchFamily="18" charset="0"/>
                            </a:rPr>
                            <m:t>(</m:t>
                          </m:r>
                          <m:r>
                            <a:rPr kumimoji="1" lang="en-US" altLang="zh-CN" sz="2000" b="0" i="1" smtClean="0">
                              <a:latin typeface="Cambria Math" panose="02040503050406030204" pitchFamily="18" charset="0"/>
                            </a:rPr>
                            <m:t>𝑘</m:t>
                          </m:r>
                          <m:r>
                            <a:rPr kumimoji="1" lang="en-US" altLang="zh-CN" sz="2000" b="0" i="1">
                              <a:latin typeface="Cambria Math" panose="02040503050406030204" pitchFamily="18" charset="0"/>
                            </a:rPr>
                            <m:t>)</m:t>
                          </m:r>
                        </m:sup>
                      </m:sSup>
                    </m:oMath>
                  </m:oMathPara>
                </a14:m>
                <a:endParaRPr kumimoji="1" lang="en-US" altLang="zh-CN" sz="2000" b="0" dirty="0"/>
              </a:p>
              <a:p>
                <a:r>
                  <a:rPr kumimoji="1" lang="zh-CN" altLang="en-US" sz="2000" b="0" dirty="0"/>
                  <a:t>对损失函数</a:t>
                </a:r>
                <a14:m>
                  <m:oMath xmlns:m="http://schemas.openxmlformats.org/officeDocument/2006/math">
                    <m:r>
                      <a:rPr kumimoji="1" lang="en-US" altLang="zh-CN" sz="2000" b="0" i="1" smtClean="0">
                        <a:latin typeface="Cambria Math" panose="02040503050406030204" pitchFamily="18" charset="0"/>
                      </a:rPr>
                      <m:t>𝐿</m:t>
                    </m:r>
                  </m:oMath>
                </a14:m>
                <a:r>
                  <a:rPr kumimoji="1" lang="zh-CN" altLang="en-US" sz="2000" b="0" dirty="0"/>
                  <a:t>反向传播：</a:t>
                </a:r>
                <a:endParaRPr kumimoji="1" lang="en-US" altLang="zh-CN" sz="2000" b="0" dirty="0"/>
              </a:p>
              <a:p>
                <a:pPr algn="ctr"/>
                <a14:m>
                  <m:oMathPara xmlns:m="http://schemas.openxmlformats.org/officeDocument/2006/math">
                    <m:oMathParaPr>
                      <m:jc m:val="center"/>
                    </m:oMathParaPr>
                    <m:oMath xmlns:m="http://schemas.openxmlformats.org/officeDocument/2006/math">
                      <m:f>
                        <m:fPr>
                          <m:ctrlPr>
                            <a:rPr kumimoji="1" lang="en-US" altLang="zh-CN" sz="2000" b="0" i="1" smtClean="0">
                              <a:latin typeface="Cambria Math" panose="02040503050406030204" pitchFamily="18" charset="0"/>
                            </a:rPr>
                          </m:ctrlPr>
                        </m:fPr>
                        <m:num>
                          <m:r>
                            <a:rPr kumimoji="1" lang="zh-CN" altLang="en-US" sz="2000" b="0" i="1" smtClean="0">
                              <a:latin typeface="Cambria Math" panose="02040503050406030204" pitchFamily="18" charset="0"/>
                            </a:rPr>
                            <m:t>𝜕</m:t>
                          </m:r>
                          <m:r>
                            <a:rPr kumimoji="1" lang="en-US" altLang="zh-CN" sz="2000" b="0" i="1" smtClean="0">
                              <a:latin typeface="Cambria Math" panose="02040503050406030204" pitchFamily="18" charset="0"/>
                            </a:rPr>
                            <m:t>𝐿</m:t>
                          </m:r>
                        </m:num>
                        <m:den>
                          <m:r>
                            <a:rPr kumimoji="1" lang="zh-CN" altLang="en-US" sz="2000" b="0" i="1" smtClean="0">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𝑘</m:t>
                              </m:r>
                              <m:r>
                                <a:rPr kumimoji="1" lang="en-US" altLang="zh-CN" sz="2000" b="0" i="1">
                                  <a:latin typeface="Cambria Math" panose="02040503050406030204" pitchFamily="18" charset="0"/>
                                </a:rPr>
                                <m:t>)</m:t>
                              </m:r>
                            </m:sup>
                          </m:sSup>
                        </m:den>
                      </m:f>
                      <m:r>
                        <a:rPr kumimoji="1" lang="en-US" altLang="zh-CN" sz="2000" b="0" i="1">
                          <a:latin typeface="Cambria Math" panose="02040503050406030204" pitchFamily="18" charset="0"/>
                        </a:rPr>
                        <m:t>=</m:t>
                      </m:r>
                      <m:f>
                        <m:fPr>
                          <m:ctrlPr>
                            <a:rPr kumimoji="1" lang="en-US" altLang="zh-CN" sz="2000" b="0" i="1">
                              <a:latin typeface="Cambria Math" panose="02040503050406030204" pitchFamily="18" charset="0"/>
                            </a:rPr>
                          </m:ctrlPr>
                        </m:fPr>
                        <m:num>
                          <m:r>
                            <a:rPr kumimoji="1" lang="zh-CN" altLang="en-US" sz="2000" b="0" i="1">
                              <a:latin typeface="Cambria Math" panose="02040503050406030204" pitchFamily="18" charset="0"/>
                            </a:rPr>
                            <m:t>𝜕</m:t>
                          </m:r>
                          <m:r>
                            <a:rPr kumimoji="1" lang="en-US" altLang="zh-CN" sz="2000" b="0" i="1">
                              <a:latin typeface="Cambria Math" panose="02040503050406030204" pitchFamily="18" charset="0"/>
                            </a:rPr>
                            <m:t>𝐿</m:t>
                          </m:r>
                        </m:num>
                        <m:den>
                          <m:r>
                            <a:rPr kumimoji="1" lang="zh-CN" altLang="en-US" sz="2000" b="0" i="1">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𝑘</m:t>
                              </m:r>
                              <m:r>
                                <a:rPr kumimoji="1" lang="en-US" altLang="zh-CN" sz="2000" b="0" i="1">
                                  <a:latin typeface="Cambria Math" panose="02040503050406030204" pitchFamily="18" charset="0"/>
                                </a:rPr>
                                <m:t>+1)</m:t>
                              </m:r>
                            </m:sup>
                          </m:sSup>
                        </m:den>
                      </m:f>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rPr>
                          </m:ctrlPr>
                        </m:fPr>
                        <m:num>
                          <m:r>
                            <a:rPr kumimoji="1" lang="zh-CN" altLang="en-US" sz="2000" b="0" i="1">
                              <a:latin typeface="Cambria Math" panose="02040503050406030204" pitchFamily="18" charset="0"/>
                            </a:rPr>
                            <m:t>𝜕</m:t>
                          </m:r>
                          <m:r>
                            <a:rPr kumimoji="1" lang="en-US" altLang="zh-CN" sz="2000" b="0" i="1" smtClean="0">
                              <a:latin typeface="Cambria Math" panose="02040503050406030204" pitchFamily="18" charset="0"/>
                            </a:rPr>
                            <m:t>𝐹</m:t>
                          </m:r>
                          <m:r>
                            <a:rPr kumimoji="1" lang="en-US" altLang="zh-CN" sz="2000" b="0" i="1" smtClean="0">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𝑘</m:t>
                                  </m:r>
                                </m:e>
                              </m:d>
                            </m:sup>
                          </m:sSup>
                          <m:r>
                            <a:rPr kumimoji="1" lang="zh-CN" altLang="en-US" sz="2000" b="0" i="1">
                              <a:latin typeface="Cambria Math" panose="02040503050406030204" pitchFamily="18" charset="0"/>
                            </a:rPr>
                            <m:t>）</m:t>
                          </m:r>
                        </m:num>
                        <m:den>
                          <m:r>
                            <a:rPr kumimoji="1" lang="zh-CN" altLang="en-US" sz="2000" b="0" i="1">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𝑘</m:t>
                                  </m:r>
                                </m:e>
                              </m:d>
                            </m:sup>
                          </m:sSup>
                        </m:den>
                      </m:f>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𝐼</m:t>
                      </m:r>
                      <m:r>
                        <a:rPr kumimoji="1" lang="en-US" altLang="zh-CN" sz="2000" b="0" i="1" smtClean="0">
                          <a:latin typeface="Cambria Math" panose="02040503050406030204" pitchFamily="18" charset="0"/>
                        </a:rPr>
                        <m:t>)</m:t>
                      </m:r>
                    </m:oMath>
                  </m:oMathPara>
                </a14:m>
                <a:endParaRPr kumimoji="1" lang="en-US" altLang="zh-CN" sz="2000" b="0" dirty="0"/>
              </a:p>
              <a:p>
                <a:r>
                  <a:rPr kumimoji="1" lang="zh-CN" altLang="en-US" sz="2000" b="0" dirty="0"/>
                  <a:t>如果没有残差连接，对损失函数</a:t>
                </a:r>
                <a14:m>
                  <m:oMath xmlns:m="http://schemas.openxmlformats.org/officeDocument/2006/math">
                    <m:r>
                      <a:rPr kumimoji="1" lang="en-US" altLang="zh-CN" sz="2000" b="0" i="1" smtClean="0">
                        <a:latin typeface="Cambria Math" panose="02040503050406030204" pitchFamily="18" charset="0"/>
                      </a:rPr>
                      <m:t>𝐿</m:t>
                    </m:r>
                  </m:oMath>
                </a14:m>
                <a:r>
                  <a:rPr kumimoji="1" lang="zh-CN" altLang="en-US" sz="2000" b="0" dirty="0"/>
                  <a:t>反向传播：</a:t>
                </a:r>
                <a:endParaRPr kumimoji="1" lang="en-US" altLang="zh-CN" sz="2000" b="0" dirty="0"/>
              </a:p>
              <a:p>
                <a:pPr algn="l"/>
                <a14:m>
                  <m:oMathPara xmlns:m="http://schemas.openxmlformats.org/officeDocument/2006/math">
                    <m:oMathParaPr>
                      <m:jc m:val="centerGroup"/>
                    </m:oMathParaPr>
                    <m:oMath xmlns:m="http://schemas.openxmlformats.org/officeDocument/2006/math">
                      <m:f>
                        <m:fPr>
                          <m:ctrlPr>
                            <a:rPr kumimoji="1" lang="en-US" altLang="zh-CN" sz="2000" b="0" i="1" smtClean="0">
                              <a:latin typeface="Cambria Math" panose="02040503050406030204" pitchFamily="18" charset="0"/>
                            </a:rPr>
                          </m:ctrlPr>
                        </m:fPr>
                        <m:num>
                          <m:r>
                            <a:rPr kumimoji="1" lang="zh-CN" altLang="en-US" sz="2000" b="0" i="1" smtClean="0">
                              <a:latin typeface="Cambria Math" panose="02040503050406030204" pitchFamily="18" charset="0"/>
                            </a:rPr>
                            <m:t>𝜕</m:t>
                          </m:r>
                          <m:r>
                            <a:rPr kumimoji="1" lang="en-US" altLang="zh-CN" sz="2000" b="0" i="1" smtClean="0">
                              <a:latin typeface="Cambria Math" panose="02040503050406030204" pitchFamily="18" charset="0"/>
                            </a:rPr>
                            <m:t>𝐿</m:t>
                          </m:r>
                        </m:num>
                        <m:den>
                          <m:r>
                            <a:rPr kumimoji="1" lang="zh-CN" altLang="en-US" sz="2000" b="0" i="1" smtClean="0">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𝑘</m:t>
                              </m:r>
                              <m:r>
                                <a:rPr kumimoji="1" lang="en-US" altLang="zh-CN" sz="2000" b="0" i="1">
                                  <a:latin typeface="Cambria Math" panose="02040503050406030204" pitchFamily="18" charset="0"/>
                                </a:rPr>
                                <m:t>)</m:t>
                              </m:r>
                            </m:sup>
                          </m:sSup>
                        </m:den>
                      </m:f>
                      <m:r>
                        <a:rPr kumimoji="1" lang="en-US" altLang="zh-CN" sz="2000" b="0" i="1">
                          <a:latin typeface="Cambria Math" panose="02040503050406030204" pitchFamily="18" charset="0"/>
                        </a:rPr>
                        <m:t>=</m:t>
                      </m:r>
                      <m:f>
                        <m:fPr>
                          <m:ctrlPr>
                            <a:rPr kumimoji="1" lang="en-US" altLang="zh-CN" sz="2000" b="0" i="1">
                              <a:latin typeface="Cambria Math" panose="02040503050406030204" pitchFamily="18" charset="0"/>
                            </a:rPr>
                          </m:ctrlPr>
                        </m:fPr>
                        <m:num>
                          <m:r>
                            <a:rPr kumimoji="1" lang="zh-CN" altLang="en-US" sz="2000" b="0" i="1">
                              <a:latin typeface="Cambria Math" panose="02040503050406030204" pitchFamily="18" charset="0"/>
                            </a:rPr>
                            <m:t>𝜕</m:t>
                          </m:r>
                          <m:r>
                            <a:rPr kumimoji="1" lang="en-US" altLang="zh-CN" sz="2000" b="0" i="1">
                              <a:latin typeface="Cambria Math" panose="02040503050406030204" pitchFamily="18" charset="0"/>
                            </a:rPr>
                            <m:t>𝐿</m:t>
                          </m:r>
                        </m:num>
                        <m:den>
                          <m:r>
                            <a:rPr kumimoji="1" lang="zh-CN" altLang="en-US" sz="2000" b="0" i="1">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𝑘</m:t>
                              </m:r>
                              <m:r>
                                <a:rPr kumimoji="1" lang="en-US" altLang="zh-CN" sz="2000" b="0" i="1">
                                  <a:latin typeface="Cambria Math" panose="02040503050406030204" pitchFamily="18" charset="0"/>
                                </a:rPr>
                                <m:t>+1)</m:t>
                              </m:r>
                            </m:sup>
                          </m:sSup>
                        </m:den>
                      </m:f>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rPr>
                          </m:ctrlPr>
                        </m:fPr>
                        <m:num>
                          <m:r>
                            <a:rPr kumimoji="1" lang="zh-CN" altLang="en-US" sz="2000" b="0" i="1">
                              <a:latin typeface="Cambria Math" panose="02040503050406030204" pitchFamily="18" charset="0"/>
                            </a:rPr>
                            <m:t>𝜕</m:t>
                          </m:r>
                          <m:r>
                            <a:rPr kumimoji="1" lang="en-US" altLang="zh-CN" sz="2000" b="0" i="1" smtClean="0">
                              <a:latin typeface="Cambria Math" panose="02040503050406030204" pitchFamily="18" charset="0"/>
                            </a:rPr>
                            <m:t>𝐹</m:t>
                          </m:r>
                          <m:r>
                            <a:rPr kumimoji="1" lang="en-US" altLang="zh-CN" sz="2000" b="0" i="1" smtClean="0">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𝑘</m:t>
                                  </m:r>
                                </m:e>
                              </m:d>
                            </m:sup>
                          </m:sSup>
                          <m:r>
                            <a:rPr kumimoji="1" lang="zh-CN" altLang="en-US" sz="2000" b="0" i="1">
                              <a:latin typeface="Cambria Math" panose="02040503050406030204" pitchFamily="18" charset="0"/>
                            </a:rPr>
                            <m:t>）</m:t>
                          </m:r>
                        </m:num>
                        <m:den>
                          <m:r>
                            <a:rPr kumimoji="1" lang="zh-CN" altLang="en-US" sz="2000" b="0" i="1">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𝑘</m:t>
                                  </m:r>
                                </m:e>
                              </m:d>
                            </m:sup>
                          </m:sSup>
                        </m:den>
                      </m:f>
                    </m:oMath>
                  </m:oMathPara>
                </a14:m>
                <a:endParaRPr kumimoji="1" lang="en-US" altLang="zh-CN" sz="2000" b="0" dirty="0"/>
              </a:p>
              <a:p>
                <a:pPr algn="l"/>
                <a:endParaRPr kumimoji="1" lang="en-US" altLang="zh-CN" sz="2000" b="0" dirty="0"/>
              </a:p>
              <a:p>
                <a:pPr algn="l"/>
                <a:r>
                  <a:rPr kumimoji="1" lang="zh-CN" altLang="en-US" sz="2000" b="0" dirty="0"/>
                  <a:t>由于 </a:t>
                </a:r>
                <a14:m>
                  <m:oMath xmlns:m="http://schemas.openxmlformats.org/officeDocument/2006/math">
                    <m:f>
                      <m:fPr>
                        <m:ctrlPr>
                          <a:rPr kumimoji="1" lang="en-US" altLang="zh-CN" sz="2000" b="0" i="1" smtClean="0">
                            <a:latin typeface="Cambria Math" panose="02040503050406030204" pitchFamily="18" charset="0"/>
                          </a:rPr>
                        </m:ctrlPr>
                      </m:fPr>
                      <m:num>
                        <m:r>
                          <a:rPr kumimoji="1" lang="zh-CN" altLang="en-US" sz="2000" b="0" i="1">
                            <a:latin typeface="Cambria Math" panose="02040503050406030204" pitchFamily="18" charset="0"/>
                          </a:rPr>
                          <m:t>𝜕</m:t>
                        </m:r>
                        <m:r>
                          <a:rPr kumimoji="1" lang="en-US" altLang="zh-CN" sz="2000" b="0" i="1" smtClean="0">
                            <a:latin typeface="Cambria Math" panose="02040503050406030204" pitchFamily="18" charset="0"/>
                          </a:rPr>
                          <m:t>𝐹</m:t>
                        </m:r>
                        <m:r>
                          <a:rPr kumimoji="1" lang="en-US" altLang="zh-CN" sz="2000" b="0" i="1" smtClean="0">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𝑘</m:t>
                                </m:r>
                              </m:e>
                            </m:d>
                          </m:sup>
                        </m:sSup>
                        <m:r>
                          <a:rPr kumimoji="1" lang="zh-CN" altLang="en-US" sz="2000" b="0" i="1">
                            <a:latin typeface="Cambria Math" panose="02040503050406030204" pitchFamily="18" charset="0"/>
                          </a:rPr>
                          <m:t>）</m:t>
                        </m:r>
                      </m:num>
                      <m:den>
                        <m:r>
                          <a:rPr kumimoji="1" lang="zh-CN" altLang="en-US" sz="2000" b="0" i="1">
                            <a:latin typeface="Cambria Math" panose="02040503050406030204" pitchFamily="18" charset="0"/>
                          </a:rPr>
                          <m:t>𝜕</m:t>
                        </m:r>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rPr>
                              <m:t>𝑋</m:t>
                            </m:r>
                          </m:e>
                          <m:sup>
                            <m:d>
                              <m:dPr>
                                <m:ctrlPr>
                                  <a:rPr kumimoji="1" lang="en-US" altLang="zh-CN" sz="2000" b="0" i="1">
                                    <a:latin typeface="Cambria Math" panose="02040503050406030204" pitchFamily="18" charset="0"/>
                                  </a:rPr>
                                </m:ctrlPr>
                              </m:dPr>
                              <m:e>
                                <m:r>
                                  <a:rPr kumimoji="1" lang="en-US" altLang="zh-CN" sz="2000" b="0" i="1">
                                    <a:latin typeface="Cambria Math" panose="02040503050406030204" pitchFamily="18" charset="0"/>
                                  </a:rPr>
                                  <m:t>𝑘</m:t>
                                </m:r>
                              </m:e>
                            </m:d>
                          </m:sup>
                        </m:sSup>
                      </m:den>
                    </m:f>
                  </m:oMath>
                </a14:m>
                <a:r>
                  <a:rPr kumimoji="1" lang="zh-CN" altLang="en-US" sz="2000" b="0" dirty="0"/>
                  <a:t> 可能包含较小的权重矩阵乘积，在深层网络中容易导致梯度衰减甚至消失。</a:t>
                </a:r>
              </a:p>
            </p:txBody>
          </p:sp>
        </mc:Choice>
        <mc:Fallback xmlns="">
          <p:sp>
            <p:nvSpPr>
              <p:cNvPr id="7" name="内容占位符 2">
                <a:extLst>
                  <a:ext uri="{FF2B5EF4-FFF2-40B4-BE49-F238E27FC236}">
                    <a16:creationId xmlns:a16="http://schemas.microsoft.com/office/drawing/2014/main" id="{E36B3902-E8EB-48FE-B688-8C1DB0558A76}"/>
                  </a:ext>
                </a:extLst>
              </p:cNvPr>
              <p:cNvSpPr>
                <a:spLocks noGrp="1" noRot="1" noChangeAspect="1" noMove="1" noResize="1" noEditPoints="1" noAdjustHandles="1" noChangeArrowheads="1" noChangeShapeType="1" noTextEdit="1"/>
              </p:cNvSpPr>
              <p:nvPr>
                <p:ph idx="1"/>
              </p:nvPr>
            </p:nvSpPr>
            <p:spPr>
              <a:xfrm>
                <a:off x="210941" y="839894"/>
                <a:ext cx="12074918" cy="5333856"/>
              </a:xfrm>
              <a:blipFill>
                <a:blip r:embed="rId2"/>
                <a:stretch>
                  <a:fillRect l="-556" t="-9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1686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BE901-72BA-7CC9-8704-93FAF3B0991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3F8CE0-7B58-078F-7FF6-D25847105598}"/>
              </a:ext>
            </a:extLst>
          </p:cNvPr>
          <p:cNvSpPr>
            <a:spLocks noGrp="1"/>
          </p:cNvSpPr>
          <p:nvPr>
            <p:ph type="title"/>
          </p:nvPr>
        </p:nvSpPr>
        <p:spPr>
          <a:xfrm>
            <a:off x="381242" y="2844289"/>
            <a:ext cx="11429516" cy="761979"/>
          </a:xfrm>
        </p:spPr>
        <p:txBody>
          <a:bodyPr/>
          <a:lstStyle/>
          <a:p>
            <a:pPr algn="ctr"/>
            <a:r>
              <a:rPr lang="zh-CN" altLang="en-US" dirty="0"/>
              <a:t>语言任务与自然语言处理的主要范式</a:t>
            </a:r>
          </a:p>
        </p:txBody>
      </p:sp>
    </p:spTree>
    <p:extLst>
      <p:ext uri="{BB962C8B-B14F-4D97-AF65-F5344CB8AC3E}">
        <p14:creationId xmlns:p14="http://schemas.microsoft.com/office/powerpoint/2010/main" val="669817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自然语言处理</a:t>
            </a:r>
          </a:p>
        </p:txBody>
      </p:sp>
      <p:sp>
        <p:nvSpPr>
          <p:cNvPr id="10" name="文本框 9"/>
          <p:cNvSpPr txBox="1"/>
          <p:nvPr/>
        </p:nvSpPr>
        <p:spPr>
          <a:xfrm>
            <a:off x="380999" y="1012121"/>
            <a:ext cx="11811001" cy="2704715"/>
          </a:xfrm>
          <a:prstGeom prst="rect">
            <a:avLst/>
          </a:prstGeom>
          <a:noFill/>
        </p:spPr>
        <p:txBody>
          <a:bodyPr wrap="square" rtlCol="0">
            <a:spAutoFit/>
          </a:bodyPr>
          <a:lstStyle/>
          <a:p>
            <a:pPr algn="l">
              <a:lnSpc>
                <a:spcPct val="150000"/>
              </a:lnSpc>
            </a:pPr>
            <a:r>
              <a:rPr lang="zh-CN" altLang="en-US" sz="2400" b="1" dirty="0">
                <a:solidFill>
                  <a:schemeClr val="tx2"/>
                </a:solidFill>
                <a:latin typeface="微软雅黑" panose="020B0503020204020204" pitchFamily="34" charset="-122"/>
                <a:ea typeface="微软雅黑" panose="020B0503020204020204" pitchFamily="34" charset="-122"/>
              </a:rPr>
              <a:t>自然语言处理的目标：</a:t>
            </a:r>
            <a:endParaRPr lang="en-US" altLang="zh-CN" sz="2400" b="1"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chemeClr val="tx2"/>
                </a:solidFill>
                <a:latin typeface="微软雅黑" panose="020B0503020204020204" pitchFamily="34" charset="-122"/>
                <a:ea typeface="微软雅黑" panose="020B0503020204020204" pitchFamily="34" charset="-122"/>
              </a:rPr>
              <a:t>使计算机能够理解、生成和处理人类自然语言，从而实现人机之间更加自然和高效的交互。</a:t>
            </a: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2400" b="1" dirty="0">
                <a:solidFill>
                  <a:schemeClr val="tx2"/>
                </a:solidFill>
                <a:latin typeface="微软雅黑" panose="020B0503020204020204" pitchFamily="34" charset="-122"/>
                <a:ea typeface="微软雅黑" panose="020B0503020204020204" pitchFamily="34" charset="-122"/>
              </a:rPr>
              <a:t>自然语言处理的应用：</a:t>
            </a:r>
            <a:endParaRPr lang="en-US" altLang="zh-CN" sz="2400" b="1"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chemeClr val="tx2"/>
                </a:solidFill>
                <a:latin typeface="微软雅黑" panose="020B0503020204020204" pitchFamily="34" charset="-122"/>
                <a:ea typeface="微软雅黑" panose="020B0503020204020204" pitchFamily="34" charset="-122"/>
              </a:rPr>
              <a:t>机器翻译、语音识别、文本分类、信息检索、智能客服等</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18659-1C78-240C-0D03-D18A20FDEE4A}"/>
              </a:ext>
            </a:extLst>
          </p:cNvPr>
          <p:cNvSpPr>
            <a:spLocks noGrp="1"/>
          </p:cNvSpPr>
          <p:nvPr>
            <p:ph type="title"/>
          </p:nvPr>
        </p:nvSpPr>
        <p:spPr/>
        <p:txBody>
          <a:bodyPr/>
          <a:lstStyle/>
          <a:p>
            <a:r>
              <a:rPr lang="zh-CN" altLang="en-US" dirty="0"/>
              <a:t>语言问题的例子</a:t>
            </a:r>
          </a:p>
        </p:txBody>
      </p:sp>
      <p:sp>
        <p:nvSpPr>
          <p:cNvPr id="3" name="内容占位符 2">
            <a:extLst>
              <a:ext uri="{FF2B5EF4-FFF2-40B4-BE49-F238E27FC236}">
                <a16:creationId xmlns:a16="http://schemas.microsoft.com/office/drawing/2014/main" id="{9FC68CE9-098B-5D7A-B704-448D0FFD8DB2}"/>
              </a:ext>
            </a:extLst>
          </p:cNvPr>
          <p:cNvSpPr>
            <a:spLocks noGrp="1"/>
          </p:cNvSpPr>
          <p:nvPr>
            <p:ph idx="1"/>
          </p:nvPr>
        </p:nvSpPr>
        <p:spPr/>
        <p:txBody>
          <a:bodyPr/>
          <a:lstStyle/>
          <a:p>
            <a:r>
              <a:rPr lang="zh-CN" altLang="en-US" dirty="0"/>
              <a:t>小明在上海一所大学奋斗，每到花开时，他就跑得很快，毕竟还是太年轻，有时显得太幼稚，因为他担心制造业在大城市难以立足。学长告诉他东川路男子职业技术大学的学生的个人奋斗固然重要，但也要考虑历史的进程，我们国家将集中力量在信息科学、神经科学、人工智能、数学等方面取得新进展。所以小明坚定信念，选择了人工智能的数学基础，为新一代制造业努力奋斗。</a:t>
            </a:r>
          </a:p>
        </p:txBody>
      </p:sp>
      <p:sp>
        <p:nvSpPr>
          <p:cNvPr id="5" name="文本框 4">
            <a:extLst>
              <a:ext uri="{FF2B5EF4-FFF2-40B4-BE49-F238E27FC236}">
                <a16:creationId xmlns:a16="http://schemas.microsoft.com/office/drawing/2014/main" id="{300F57FC-45D8-1061-5170-E6036886F116}"/>
              </a:ext>
            </a:extLst>
          </p:cNvPr>
          <p:cNvSpPr txBox="1"/>
          <p:nvPr/>
        </p:nvSpPr>
        <p:spPr>
          <a:xfrm>
            <a:off x="542306" y="4173717"/>
            <a:ext cx="6096000" cy="1200329"/>
          </a:xfrm>
          <a:prstGeom prst="rect">
            <a:avLst/>
          </a:prstGeom>
          <a:noFill/>
        </p:spPr>
        <p:txBody>
          <a:bodyPr wrap="square">
            <a:spAutoFit/>
          </a:bodyPr>
          <a:lstStyle/>
          <a:p>
            <a:r>
              <a:rPr lang="zh-CN" altLang="en-US" dirty="0">
                <a:solidFill>
                  <a:schemeClr val="tx2"/>
                </a:solidFill>
              </a:rPr>
              <a:t>问题</a:t>
            </a:r>
          </a:p>
          <a:p>
            <a:r>
              <a:rPr lang="zh-CN" altLang="en-US" dirty="0">
                <a:solidFill>
                  <a:schemeClr val="tx2"/>
                </a:solidFill>
              </a:rPr>
              <a:t>1“他跑得特别快”的“他”指谁?</a:t>
            </a:r>
          </a:p>
          <a:p>
            <a:r>
              <a:rPr lang="zh-CN" altLang="en-US" dirty="0">
                <a:solidFill>
                  <a:schemeClr val="tx2"/>
                </a:solidFill>
              </a:rPr>
              <a:t>2“一所大学”指什么大学?</a:t>
            </a:r>
          </a:p>
          <a:p>
            <a:r>
              <a:rPr lang="zh-CN" altLang="en-US" dirty="0">
                <a:solidFill>
                  <a:schemeClr val="tx2"/>
                </a:solidFill>
              </a:rPr>
              <a:t>3“因为”和“所以”是因果关系吗?</a:t>
            </a:r>
          </a:p>
        </p:txBody>
      </p:sp>
    </p:spTree>
    <p:extLst>
      <p:ext uri="{BB962C8B-B14F-4D97-AF65-F5344CB8AC3E}">
        <p14:creationId xmlns:p14="http://schemas.microsoft.com/office/powerpoint/2010/main" val="450439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353" y="1051561"/>
            <a:ext cx="11429516" cy="332647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a:t>自然语言处理</a:t>
            </a:r>
          </a:p>
        </p:txBody>
      </p:sp>
      <p:sp>
        <p:nvSpPr>
          <p:cNvPr id="10" name="文本框 9"/>
          <p:cNvSpPr txBox="1"/>
          <p:nvPr/>
        </p:nvSpPr>
        <p:spPr>
          <a:xfrm>
            <a:off x="381242" y="877578"/>
            <a:ext cx="11811001" cy="3502882"/>
          </a:xfrm>
          <a:prstGeom prst="rect">
            <a:avLst/>
          </a:prstGeom>
          <a:noFill/>
        </p:spPr>
        <p:txBody>
          <a:bodyPr wrap="square" rtlCol="0">
            <a:spAutoFit/>
          </a:bodyPr>
          <a:lstStyle/>
          <a:p>
            <a:pPr algn="l">
              <a:lnSpc>
                <a:spcPct val="150000"/>
              </a:lnSpc>
            </a:pPr>
            <a:r>
              <a:rPr lang="zh-CN" altLang="en-US" sz="2000" b="1" dirty="0">
                <a:solidFill>
                  <a:schemeClr val="tx2"/>
                </a:solidFill>
                <a:latin typeface="微软雅黑" panose="020B0503020204020204" pitchFamily="34" charset="-122"/>
                <a:ea typeface="微软雅黑" panose="020B0503020204020204" pitchFamily="34" charset="-122"/>
              </a:rPr>
              <a:t>自然语言处理的特点</a:t>
            </a:r>
            <a:r>
              <a:rPr lang="zh-CN" altLang="en-US" sz="2400" b="1" dirty="0">
                <a:solidFill>
                  <a:schemeClr val="tx2"/>
                </a:solidFill>
                <a:latin typeface="微软雅黑" panose="020B0503020204020204" pitchFamily="34" charset="-122"/>
                <a:ea typeface="微软雅黑" panose="020B0503020204020204" pitchFamily="34" charset="-122"/>
              </a:rPr>
              <a:t>：</a:t>
            </a:r>
            <a:endParaRPr lang="en-US" altLang="zh-CN" sz="2400" b="1"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dirty="0">
                <a:solidFill>
                  <a:schemeClr val="tx2"/>
                </a:solidFill>
                <a:latin typeface="微软雅黑" panose="020B0503020204020204" pitchFamily="34" charset="-122"/>
                <a:ea typeface="微软雅黑" panose="020B0503020204020204" pitchFamily="34" charset="-122"/>
              </a:rPr>
              <a:t>复杂的层次结构：词根构成单词，单词构成短语，短语构成句子，句子构成段落</a:t>
            </a:r>
            <a:r>
              <a:rPr lang="en-US" altLang="zh-CN" dirty="0">
                <a:solidFill>
                  <a:schemeClr val="tx2"/>
                </a:solidFill>
                <a:latin typeface="微软雅黑" panose="020B0503020204020204" pitchFamily="34" charset="-122"/>
                <a:ea typeface="微软雅黑" panose="020B0503020204020204" pitchFamily="34" charset="-122"/>
              </a:rPr>
              <a:t>...</a:t>
            </a:r>
          </a:p>
          <a:p>
            <a:pPr marL="800100" lvl="1" indent="-342900">
              <a:lnSpc>
                <a:spcPct val="150000"/>
              </a:lnSpc>
              <a:buFont typeface="Wingdings" panose="05000000000000000000" pitchFamily="2" charset="2"/>
              <a:buChar char="p"/>
            </a:pPr>
            <a:r>
              <a:rPr lang="zh-CN" altLang="en-US" dirty="0">
                <a:solidFill>
                  <a:schemeClr val="tx2"/>
                </a:solidFill>
                <a:latin typeface="微软雅黑" panose="020B0503020204020204" pitchFamily="34" charset="-122"/>
                <a:ea typeface="微软雅黑" panose="020B0503020204020204" pitchFamily="34" charset="-122"/>
              </a:rPr>
              <a:t>严格的语法结构：主语，谓语，宾语</a:t>
            </a:r>
          </a:p>
          <a:p>
            <a:pPr marL="800100" lvl="1" indent="-342900">
              <a:lnSpc>
                <a:spcPct val="150000"/>
              </a:lnSpc>
              <a:buFont typeface="Wingdings" panose="05000000000000000000" pitchFamily="2" charset="2"/>
              <a:buChar char="p"/>
            </a:pPr>
            <a:r>
              <a:rPr lang="zh-CN" altLang="en-US" dirty="0">
                <a:solidFill>
                  <a:schemeClr val="tx2"/>
                </a:solidFill>
                <a:latin typeface="微软雅黑" panose="020B0503020204020204" pitchFamily="34" charset="-122"/>
                <a:ea typeface="微软雅黑" panose="020B0503020204020204" pitchFamily="34" charset="-122"/>
              </a:rPr>
              <a:t>递归性：名词从句可以充当另一个句子的主语、宾语或表语。</a:t>
            </a:r>
            <a:r>
              <a:rPr lang="en-US" altLang="zh-CN" dirty="0">
                <a:solidFill>
                  <a:schemeClr val="tx2"/>
                </a:solidFill>
                <a:latin typeface="微软雅黑" panose="020B0503020204020204" pitchFamily="34" charset="-122"/>
                <a:ea typeface="微软雅黑" panose="020B0503020204020204" pitchFamily="34" charset="-122"/>
              </a:rPr>
              <a:t>ex: </a:t>
            </a:r>
            <a:r>
              <a:rPr lang="zh-CN" altLang="en-US" dirty="0">
                <a:solidFill>
                  <a:schemeClr val="tx2"/>
                </a:solidFill>
                <a:latin typeface="微软雅黑" panose="020B0503020204020204" pitchFamily="34" charset="-122"/>
                <a:ea typeface="微软雅黑" panose="020B0503020204020204" pitchFamily="34" charset="-122"/>
              </a:rPr>
              <a:t>他说他昨天工作到很晚</a:t>
            </a:r>
          </a:p>
          <a:p>
            <a:pPr marL="800100" lvl="1" indent="-342900">
              <a:lnSpc>
                <a:spcPct val="150000"/>
              </a:lnSpc>
              <a:buFont typeface="Wingdings" panose="05000000000000000000" pitchFamily="2" charset="2"/>
              <a:buChar char="p"/>
            </a:pPr>
            <a:r>
              <a:rPr lang="zh-CN" altLang="en-US" dirty="0">
                <a:solidFill>
                  <a:schemeClr val="tx2"/>
                </a:solidFill>
                <a:latin typeface="微软雅黑" panose="020B0503020204020204" pitchFamily="34" charset="-122"/>
                <a:ea typeface="微软雅黑" panose="020B0503020204020204" pitchFamily="34" charset="-122"/>
              </a:rPr>
              <a:t>语言是离散的符号序列，而不是连续的像素值</a:t>
            </a:r>
          </a:p>
          <a:p>
            <a:pPr marL="800100" lvl="1" indent="-342900">
              <a:lnSpc>
                <a:spcPct val="150000"/>
              </a:lnSpc>
              <a:buFont typeface="Wingdings" panose="05000000000000000000" pitchFamily="2" charset="2"/>
              <a:buChar char="p"/>
            </a:pPr>
            <a:r>
              <a:rPr lang="zh-CN" altLang="en-US" dirty="0">
                <a:solidFill>
                  <a:schemeClr val="tx2"/>
                </a:solidFill>
                <a:latin typeface="微软雅黑" panose="020B0503020204020204" pitchFamily="34" charset="-122"/>
                <a:ea typeface="微软雅黑" panose="020B0503020204020204" pitchFamily="34" charset="-122"/>
              </a:rPr>
              <a:t>语言具有长程依赖关系</a:t>
            </a:r>
          </a:p>
          <a:p>
            <a:pPr marL="800100" lvl="1" indent="-342900">
              <a:lnSpc>
                <a:spcPct val="150000"/>
              </a:lnSpc>
              <a:buFont typeface="Wingdings" panose="05000000000000000000" pitchFamily="2" charset="2"/>
              <a:buChar char="p"/>
            </a:pPr>
            <a:r>
              <a:rPr lang="zh-CN" altLang="en-US" dirty="0">
                <a:solidFill>
                  <a:schemeClr val="tx2"/>
                </a:solidFill>
                <a:latin typeface="微软雅黑" panose="020B0503020204020204" pitchFamily="34" charset="-122"/>
                <a:ea typeface="微软雅黑" panose="020B0503020204020204" pitchFamily="34" charset="-122"/>
              </a:rPr>
              <a:t>语言具有上下文相关性：我爱上海的交通大学，不爱上海的交通</a:t>
            </a:r>
            <a:endParaRPr lang="en-US" altLang="zh-CN"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dirty="0">
                <a:solidFill>
                  <a:schemeClr val="tx2"/>
                </a:solidFill>
              </a:rPr>
              <a:t>传统模型的局限性：全连接卷积网络输入固定，对历史输入无记忆</a:t>
            </a:r>
            <a:endParaRPr lang="en-US" altLang="zh-CN" sz="2400" b="1" dirty="0">
              <a:solidFill>
                <a:schemeClr val="tx2"/>
              </a:solidFill>
              <a:latin typeface="微软雅黑" panose="020B0503020204020204" pitchFamily="34" charset="-122"/>
              <a:ea typeface="微软雅黑" panose="020B0503020204020204" pitchFamily="34" charset="-122"/>
            </a:endParaRPr>
          </a:p>
        </p:txBody>
      </p:sp>
      <p:sp>
        <p:nvSpPr>
          <p:cNvPr id="7" name="矩形 6"/>
          <p:cNvSpPr/>
          <p:nvPr/>
        </p:nvSpPr>
        <p:spPr>
          <a:xfrm>
            <a:off x="328353" y="4426528"/>
            <a:ext cx="11429516" cy="161156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28353" y="4378035"/>
            <a:ext cx="11811001" cy="1428404"/>
          </a:xfrm>
          <a:prstGeom prst="rect">
            <a:avLst/>
          </a:prstGeom>
          <a:noFill/>
        </p:spPr>
        <p:txBody>
          <a:bodyPr wrap="square" rtlCol="0">
            <a:spAutoFit/>
          </a:bodyPr>
          <a:lstStyle/>
          <a:p>
            <a:pPr algn="l">
              <a:lnSpc>
                <a:spcPct val="150000"/>
              </a:lnSpc>
            </a:pPr>
            <a:r>
              <a:rPr lang="zh-CN" altLang="en-US" sz="2000" b="1" dirty="0">
                <a:solidFill>
                  <a:schemeClr val="tx2"/>
                </a:solidFill>
                <a:latin typeface="微软雅黑" panose="020B0503020204020204" pitchFamily="34" charset="-122"/>
                <a:ea typeface="微软雅黑" panose="020B0503020204020204" pitchFamily="34" charset="-122"/>
              </a:rPr>
              <a:t>常见基础语言模型</a:t>
            </a:r>
            <a:r>
              <a:rPr lang="zh-CN" altLang="en-US" sz="2400" b="1" dirty="0">
                <a:solidFill>
                  <a:schemeClr val="tx2"/>
                </a:solidFill>
                <a:latin typeface="微软雅黑" panose="020B0503020204020204" pitchFamily="34" charset="-122"/>
                <a:ea typeface="微软雅黑" panose="020B0503020204020204" pitchFamily="34" charset="-122"/>
              </a:rPr>
              <a:t>：</a:t>
            </a:r>
            <a:endParaRPr lang="en-US" altLang="zh-CN" sz="2400" b="1"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dirty="0">
                <a:solidFill>
                  <a:schemeClr val="tx2"/>
                </a:solidFill>
                <a:latin typeface="微软雅黑" panose="020B0503020204020204" pitchFamily="34" charset="-122"/>
                <a:ea typeface="微软雅黑" panose="020B0503020204020204" pitchFamily="34" charset="-122"/>
              </a:rPr>
              <a:t>循环神经网络（传统</a:t>
            </a:r>
            <a:r>
              <a:rPr lang="en-US" altLang="zh-CN" dirty="0">
                <a:solidFill>
                  <a:schemeClr val="tx2"/>
                </a:solidFill>
                <a:latin typeface="微软雅黑" panose="020B0503020204020204" pitchFamily="34" charset="-122"/>
                <a:ea typeface="微软雅黑" panose="020B0503020204020204" pitchFamily="34" charset="-122"/>
              </a:rPr>
              <a:t>RNN</a:t>
            </a: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LSTM</a:t>
            </a:r>
            <a:r>
              <a:rPr lang="zh-CN" altLang="en-US" dirty="0">
                <a:solidFill>
                  <a:schemeClr val="tx2"/>
                </a:solidFill>
                <a:latin typeface="微软雅黑" panose="020B0503020204020204" pitchFamily="34" charset="-122"/>
                <a:ea typeface="微软雅黑" panose="020B0503020204020204" pitchFamily="34" charset="-122"/>
              </a:rPr>
              <a:t>）</a:t>
            </a:r>
            <a:endParaRPr lang="en-US" altLang="zh-CN"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dirty="0">
                <a:solidFill>
                  <a:schemeClr val="tx2"/>
                </a:solidFill>
                <a:latin typeface="微软雅黑" panose="020B0503020204020204" pitchFamily="34" charset="-122"/>
                <a:ea typeface="微软雅黑" panose="020B0503020204020204" pitchFamily="34" charset="-122"/>
              </a:rPr>
              <a:t>Transformer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578F7-0E30-A51D-3A3F-085F585E9DB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01C581E-40B7-47BB-9B1D-73768BA85857}"/>
              </a:ext>
            </a:extLst>
          </p:cNvPr>
          <p:cNvSpPr>
            <a:spLocks noGrp="1"/>
          </p:cNvSpPr>
          <p:nvPr>
            <p:ph type="title"/>
          </p:nvPr>
        </p:nvSpPr>
        <p:spPr/>
        <p:txBody>
          <a:bodyPr/>
          <a:lstStyle/>
          <a:p>
            <a:r>
              <a:rPr lang="zh-CN" altLang="en-US" dirty="0"/>
              <a:t>自然语言处理：数据准备</a:t>
            </a:r>
          </a:p>
        </p:txBody>
      </p:sp>
      <p:sp>
        <p:nvSpPr>
          <p:cNvPr id="2" name="文本框 1">
            <a:extLst>
              <a:ext uri="{FF2B5EF4-FFF2-40B4-BE49-F238E27FC236}">
                <a16:creationId xmlns:a16="http://schemas.microsoft.com/office/drawing/2014/main" id="{C80F0243-57DD-8349-FA1C-6C7F44BED502}"/>
              </a:ext>
            </a:extLst>
          </p:cNvPr>
          <p:cNvSpPr txBox="1"/>
          <p:nvPr/>
        </p:nvSpPr>
        <p:spPr>
          <a:xfrm>
            <a:off x="381242" y="962245"/>
            <a:ext cx="11811001" cy="243861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训练的基石：数据集</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数据的数量：</a:t>
            </a:r>
            <a:r>
              <a:rPr kumimoji="0" lang="zh-CN" altLang="en-US" sz="2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模型的性能会随着数据量的增加而提升</a:t>
            </a:r>
            <a:endParaRPr kumimoji="0" lang="en-US" altLang="zh-CN" sz="2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数据质量：</a:t>
            </a:r>
            <a:r>
              <a:rPr kumimoji="0" lang="zh-CN" altLang="en-US" sz="2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节约算力，增加模型稳定性，减少模型出现的错误信息</a:t>
            </a:r>
            <a:endParaRPr kumimoji="0" lang="en-US" altLang="zh-CN" sz="2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重复数据：</a:t>
            </a:r>
            <a:r>
              <a:rPr kumimoji="0" lang="zh-CN" altLang="en-US" sz="2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重复数据会令模型的上下文处理能力降低</a:t>
            </a:r>
            <a:endParaRPr kumimoji="0" lang="en-US" altLang="zh-CN" sz="2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偏见，隐私，有毒数据：</a:t>
            </a:r>
            <a:r>
              <a:rPr kumimoji="0" lang="zh-CN" altLang="en-US" sz="2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防止模型学习复制这些偏见以及输出个人隐私</a:t>
            </a:r>
            <a:endParaRPr kumimoji="0" lang="en-US" altLang="zh-CN" sz="2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pic>
        <p:nvPicPr>
          <p:cNvPr id="31" name="图片 30">
            <a:extLst>
              <a:ext uri="{FF2B5EF4-FFF2-40B4-BE49-F238E27FC236}">
                <a16:creationId xmlns:a16="http://schemas.microsoft.com/office/drawing/2014/main" id="{F7A7B30A-E190-7FDE-C0CA-0E6D9093140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1242" y="3516635"/>
            <a:ext cx="11332896" cy="2533402"/>
          </a:xfrm>
          <a:prstGeom prst="rect">
            <a:avLst/>
          </a:prstGeom>
        </p:spPr>
      </p:pic>
      <p:sp>
        <p:nvSpPr>
          <p:cNvPr id="32" name="文本框 31">
            <a:extLst>
              <a:ext uri="{FF2B5EF4-FFF2-40B4-BE49-F238E27FC236}">
                <a16:creationId xmlns:a16="http://schemas.microsoft.com/office/drawing/2014/main" id="{D4B51D11-2E16-16F1-8EBB-63DD608F9F6C}"/>
              </a:ext>
            </a:extLst>
          </p:cNvPr>
          <p:cNvSpPr txBox="1"/>
          <p:nvPr/>
        </p:nvSpPr>
        <p:spPr>
          <a:xfrm>
            <a:off x="126998" y="6351998"/>
            <a:ext cx="10665179" cy="37683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赵鑫，李军毅，周昆，唐天一，和文继荣。大语言模型</a:t>
            </a:r>
            <a:r>
              <a:rPr kumimoji="0" lang="en-US" altLang="zh-CN" sz="1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https://llmbook-zh.github.io/, 2024.</a:t>
            </a:r>
            <a:endParaRPr kumimoji="0" lang="en-US" altLang="zh-CN" sz="28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68455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20749-89BC-1551-4F8F-82F5247C19A3}"/>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39A3388C-A1C8-CBEA-8A5D-3B701308A1CF}"/>
              </a:ext>
            </a:extLst>
          </p:cNvPr>
          <p:cNvSpPr/>
          <p:nvPr/>
        </p:nvSpPr>
        <p:spPr>
          <a:xfrm>
            <a:off x="328353" y="962245"/>
            <a:ext cx="6606231" cy="520793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3" name="标题 2">
            <a:extLst>
              <a:ext uri="{FF2B5EF4-FFF2-40B4-BE49-F238E27FC236}">
                <a16:creationId xmlns:a16="http://schemas.microsoft.com/office/drawing/2014/main" id="{39D0245B-5F0A-6DCE-043A-C86A7877A016}"/>
              </a:ext>
            </a:extLst>
          </p:cNvPr>
          <p:cNvSpPr>
            <a:spLocks noGrp="1"/>
          </p:cNvSpPr>
          <p:nvPr>
            <p:ph type="title"/>
          </p:nvPr>
        </p:nvSpPr>
        <p:spPr/>
        <p:txBody>
          <a:bodyPr/>
          <a:lstStyle/>
          <a:p>
            <a:r>
              <a:rPr lang="zh-CN" altLang="en-US" dirty="0"/>
              <a:t>自然语言处理：数据准备</a:t>
            </a:r>
          </a:p>
        </p:txBody>
      </p:sp>
      <p:sp>
        <p:nvSpPr>
          <p:cNvPr id="2" name="文本框 1">
            <a:extLst>
              <a:ext uri="{FF2B5EF4-FFF2-40B4-BE49-F238E27FC236}">
                <a16:creationId xmlns:a16="http://schemas.microsoft.com/office/drawing/2014/main" id="{5120367B-C85A-3C8D-56A3-D3C22430D595}"/>
              </a:ext>
            </a:extLst>
          </p:cNvPr>
          <p:cNvSpPr txBox="1"/>
          <p:nvPr/>
        </p:nvSpPr>
        <p:spPr>
          <a:xfrm>
            <a:off x="381242" y="962245"/>
            <a:ext cx="6606231" cy="5034840"/>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质量过滤：</a:t>
            </a:r>
            <a:endPar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基于启发式规则</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：通过设计规则过滤</a:t>
            </a:r>
            <a:endParaRPr kumimoji="0" lang="en-US" altLang="zh-CN"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ex</a:t>
            </a:r>
            <a:r>
              <a:rPr kumimoji="0" lang="zh-CN" altLang="en-US" sz="1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通过点赞数过滤论坛数据</a:t>
            </a:r>
            <a:endPar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基于分类器的方法</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：训练文本分类器</a:t>
            </a:r>
            <a:endParaRPr kumimoji="0" lang="en-US" altLang="zh-CN"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ex</a:t>
            </a:r>
            <a:r>
              <a:rPr kumimoji="0" lang="zh-CN" altLang="en-US" sz="1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将维基百科数据作为正样本，网页不良数据作为负样本训练网络</a:t>
            </a:r>
            <a:endPar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敏感内容过滤：</a:t>
            </a:r>
            <a:endPar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采用</a:t>
            </a:r>
            <a:r>
              <a:rPr kumimoji="0" lang="zh-CN" altLang="en-US" sz="16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基于分类器</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的过滤方法过滤有毒内容</a:t>
            </a:r>
            <a:endParaRPr kumimoji="0" lang="en-US" altLang="zh-CN"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使用</a:t>
            </a:r>
            <a:r>
              <a:rPr kumimoji="0" lang="zh-CN" altLang="en-US" sz="16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启发式方法</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，如关键字识别，来检测和删除这些私人信息</a:t>
            </a:r>
            <a:endParaRPr kumimoji="0" lang="en-US" altLang="zh-CN"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数据去重：</a:t>
            </a:r>
            <a:endParaRPr kumimoji="0" lang="en-US" altLang="zh-CN" sz="20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 计算粒度</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：去重可以在句子级别、文档级别和数据集级别等多种粒度上进行</a:t>
            </a:r>
            <a:endParaRPr kumimoji="0" lang="en-US" altLang="zh-CN"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用于去重的匹配方法</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：在去重过程中，可以使用精确匹配算法（每个字符完全相同）或近似匹配算法（基于某种相似性度量）</a:t>
            </a:r>
            <a:endParaRPr kumimoji="0" lang="en-US" altLang="zh-CN"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E4528361-083D-25EA-8095-651FCFB443E9}"/>
              </a:ext>
            </a:extLst>
          </p:cNvPr>
          <p:cNvSpPr txBox="1"/>
          <p:nvPr/>
        </p:nvSpPr>
        <p:spPr>
          <a:xfrm>
            <a:off x="126998" y="6351998"/>
            <a:ext cx="10665179" cy="37683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赵鑫，李军毅，周昆，唐天一，和文继荣。大语言模型</a:t>
            </a:r>
            <a:r>
              <a:rPr kumimoji="0" lang="en-US" altLang="zh-CN" sz="14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https://llmbook-zh.github.io/, 2024.</a:t>
            </a:r>
            <a:endParaRPr kumimoji="0" lang="en-US" altLang="zh-CN" sz="28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E5C7D6D6-FF53-9352-D9EB-943C7D91776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915993" y="2437570"/>
            <a:ext cx="5276007" cy="1982859"/>
          </a:xfrm>
          <a:prstGeom prst="rect">
            <a:avLst/>
          </a:prstGeom>
        </p:spPr>
      </p:pic>
      <p:sp>
        <p:nvSpPr>
          <p:cNvPr id="7" name="文本框 6">
            <a:extLst>
              <a:ext uri="{FF2B5EF4-FFF2-40B4-BE49-F238E27FC236}">
                <a16:creationId xmlns:a16="http://schemas.microsoft.com/office/drawing/2014/main" id="{8E780500-206A-E129-2D40-C1B3B101F71A}"/>
              </a:ext>
            </a:extLst>
          </p:cNvPr>
          <p:cNvSpPr txBox="1"/>
          <p:nvPr/>
        </p:nvSpPr>
        <p:spPr>
          <a:xfrm>
            <a:off x="7194058" y="4375232"/>
            <a:ext cx="46855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在</a:t>
            </a: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2023</a:t>
            </a: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年</a:t>
            </a: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11</a:t>
            </a: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月有用户发现，反复要求</a:t>
            </a: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ChatGPT</a:t>
            </a: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重复某个单词可能会使其无意间泄露训练数据中的个人隐私信息，这个漏洞现在已经修复。</a:t>
            </a:r>
          </a:p>
        </p:txBody>
      </p:sp>
    </p:spTree>
    <p:extLst>
      <p:ext uri="{BB962C8B-B14F-4D97-AF65-F5344CB8AC3E}">
        <p14:creationId xmlns:p14="http://schemas.microsoft.com/office/powerpoint/2010/main" val="3945259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自然语言处理</a:t>
            </a:r>
            <a:r>
              <a:rPr lang="zh-CN" altLang="en-US" dirty="0"/>
              <a:t>：词元化（分词）</a:t>
            </a:r>
          </a:p>
        </p:txBody>
      </p:sp>
      <p:sp>
        <p:nvSpPr>
          <p:cNvPr id="4" name="文本框 3"/>
          <p:cNvSpPr txBox="1"/>
          <p:nvPr/>
        </p:nvSpPr>
        <p:spPr>
          <a:xfrm>
            <a:off x="381242" y="1012900"/>
            <a:ext cx="11123930" cy="4855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词元化</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将属于同一个语义或语法单元的字符聚合在一起</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基于规则的分词：使用一些预定义的规则来切分文本, 如根据空格或标点符号进行切分</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基于统计的分词：统计语言中单词或子词的频率，来决定切分的边界</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“Transformer is a powerful tool for natural language processing.”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基于规则：</a:t>
            </a:r>
            <a:r>
              <a:rPr kumimoji="0" lang="zh-CN" altLang="en-US" sz="12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[“Transformer”, “is”, “a”, “powerful”, “tool”, “for”, “natural”, “language”, “processing”,“.”</a:t>
            </a:r>
            <a:r>
              <a:rPr kumimoji="0" lang="en-US" altLang="zh-CN" sz="12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en-US" altLang="zh-CN"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基于统计：</a:t>
            </a:r>
            <a:r>
              <a:rPr kumimoji="0" lang="zh-CN" altLang="en-US" sz="12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[“Trans”, “former”, “is”, “a”, “power”, “ful”, “tool”, “for”, “natural”, “language”, “process”, “ing”,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常用词元化方法：</a:t>
            </a:r>
            <a:r>
              <a:rPr kumimoji="0" lang="en-US" altLang="zh-CN"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BPE</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分词</a:t>
            </a:r>
            <a:r>
              <a:rPr kumimoji="0" lang="en-US" altLang="zh-CN" sz="1800" b="0" i="0" u="none" strike="noStrike" kern="1200" cap="none" spc="0" normalizeH="0" baseline="3000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[1] </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18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WordPiece</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分词</a:t>
            </a:r>
            <a:r>
              <a:rPr kumimoji="0" lang="en-US" altLang="zh-CN" sz="1800" b="0" i="0" u="none" strike="noStrike" kern="1200" cap="none" spc="0" normalizeH="0" baseline="3000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[2] </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Unigram</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分词</a:t>
            </a:r>
            <a:r>
              <a:rPr kumimoji="0" lang="en-US" altLang="zh-CN" sz="1800" b="0" i="0" u="none" strike="noStrike" kern="1200" cap="none" spc="0" normalizeH="0" baseline="3000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特殊符号：</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用来表示一些特殊的语义或结构</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CLS</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：表示句子的开始, 通常用于分类任务中作为整个句子的表示。</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SEP : 表示句子的结束, 或者在多句输入的情况下, 用于分隔不同的句子。</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MASK : 表示被掩盖的单词, 用于训练过程中的掩码语言模型 (Masked Language Model, MLM)任务。</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PAD : 表示填充符号, 用于将不同长度的句子补齐到相同长度。</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charset="0"/>
              <a:buChar char="p"/>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UNK : 表示未登录词, 即那些在训练集中没有出现过的词。</a:t>
            </a:r>
          </a:p>
        </p:txBody>
      </p:sp>
      <p:sp>
        <p:nvSpPr>
          <p:cNvPr id="2" name="文本框 1">
            <a:extLst>
              <a:ext uri="{FF2B5EF4-FFF2-40B4-BE49-F238E27FC236}">
                <a16:creationId xmlns:a16="http://schemas.microsoft.com/office/drawing/2014/main" id="{05458DB6-1834-451F-C42E-642171109434}"/>
              </a:ext>
            </a:extLst>
          </p:cNvPr>
          <p:cNvSpPr txBox="1"/>
          <p:nvPr/>
        </p:nvSpPr>
        <p:spPr>
          <a:xfrm>
            <a:off x="139137" y="6274020"/>
            <a:ext cx="10665179"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 Philip Gage. “A new algorithm for data compression”. In: C Users Journal (1994).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sz="1100" b="0" i="0" u="none" strike="noStrike" kern="1200" cap="none" spc="0" normalizeH="0" baseline="0" noProof="0" dirty="0">
                <a:ln>
                  <a:noFill/>
                </a:ln>
                <a:solidFill>
                  <a:srgbClr val="B61616"/>
                </a:solidFill>
                <a:effectLst/>
                <a:uLnTx/>
                <a:uFillTx/>
                <a:latin typeface="Inter"/>
                <a:ea typeface="黑体"/>
                <a:cs typeface="+mn-cs"/>
              </a:rPr>
              <a:t> </a:t>
            </a:r>
            <a:r>
              <a:rPr kumimoji="0" lang="en-US" altLang="zh-CN" sz="11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Hugging Face. “</a:t>
            </a:r>
            <a:r>
              <a:rPr kumimoji="0" lang="en-US" altLang="zh-CN" sz="1100" b="0"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WordPiece</a:t>
            </a:r>
            <a:r>
              <a:rPr kumimoji="0" lang="en-US" altLang="zh-CN" sz="11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tokenization - Hugging Face NLP Course.” ,</a:t>
            </a:r>
            <a:r>
              <a:rPr kumimoji="0" lang="fr-FR" altLang="zh-CN" sz="11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https://huggingface.co/learn/nlp - course/chapter6/6</a:t>
            </a:r>
            <a:r>
              <a:rPr kumimoji="0" lang="en-US" altLang="zh-CN" sz="11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 Hugging Face. “Unigram tokenization - Hugging Face NLP Course.” ,</a:t>
            </a:r>
            <a:r>
              <a:rPr kumimoji="0" lang="zh-CN" altLang="en-US" sz="11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1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https://huggingface.co/learn/nlp-course/chapter6/7.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576BD-24EF-868F-7250-4645D7F9A49C}"/>
            </a:ext>
          </a:extLst>
        </p:cNvPr>
        <p:cNvGrpSpPr/>
        <p:nvPr/>
      </p:nvGrpSpPr>
      <p:grpSpPr>
        <a:xfrm>
          <a:off x="0" y="0"/>
          <a:ext cx="0" cy="0"/>
          <a:chOff x="0" y="0"/>
          <a:chExt cx="0" cy="0"/>
        </a:xfrm>
      </p:grpSpPr>
      <p:sp>
        <p:nvSpPr>
          <p:cNvPr id="9" name="圆角矩形 1">
            <a:extLst>
              <a:ext uri="{FF2B5EF4-FFF2-40B4-BE49-F238E27FC236}">
                <a16:creationId xmlns:a16="http://schemas.microsoft.com/office/drawing/2014/main" id="{6038E7F9-ED78-5175-8FC8-6C113F66AB09}"/>
              </a:ext>
            </a:extLst>
          </p:cNvPr>
          <p:cNvSpPr/>
          <p:nvPr/>
        </p:nvSpPr>
        <p:spPr>
          <a:xfrm>
            <a:off x="455750" y="2539506"/>
            <a:ext cx="4448144" cy="400122"/>
          </a:xfrm>
          <a:prstGeom prst="roundRect">
            <a:avLst/>
          </a:prstGeom>
          <a:solidFill>
            <a:schemeClr val="bg1">
              <a:lumMod val="85000"/>
            </a:schemeClr>
          </a:solidFill>
          <a:ln w="25400" cap="flat" cmpd="sng" algn="ctr">
            <a:solidFill>
              <a:schemeClr val="tx2"/>
            </a:solidFill>
            <a:prstDash val="solid"/>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3" name="标题 2">
            <a:extLst>
              <a:ext uri="{FF2B5EF4-FFF2-40B4-BE49-F238E27FC236}">
                <a16:creationId xmlns:a16="http://schemas.microsoft.com/office/drawing/2014/main" id="{2710C0A8-7FA4-433C-0CC1-1FCD7DF52E38}"/>
              </a:ext>
            </a:extLst>
          </p:cNvPr>
          <p:cNvSpPr>
            <a:spLocks noGrp="1"/>
          </p:cNvSpPr>
          <p:nvPr>
            <p:ph type="title"/>
          </p:nvPr>
        </p:nvSpPr>
        <p:spPr/>
        <p:txBody>
          <a:bodyPr/>
          <a:lstStyle/>
          <a:p>
            <a:r>
              <a:rPr lang="zh-CN" altLang="en-US" dirty="0"/>
              <a:t>情景模拟：</a:t>
            </a:r>
            <a:r>
              <a:rPr lang="en-US" altLang="zh-CN" dirty="0"/>
              <a:t>BPE</a:t>
            </a:r>
            <a:r>
              <a:rPr lang="zh-CN" altLang="en-US" dirty="0"/>
              <a:t>分词</a:t>
            </a:r>
          </a:p>
        </p:txBody>
      </p:sp>
      <p:sp>
        <p:nvSpPr>
          <p:cNvPr id="6" name="文本框 5">
            <a:extLst>
              <a:ext uri="{FF2B5EF4-FFF2-40B4-BE49-F238E27FC236}">
                <a16:creationId xmlns:a16="http://schemas.microsoft.com/office/drawing/2014/main" id="{9EC4D84B-E8EE-3A6C-7515-4B6082BB9444}"/>
              </a:ext>
            </a:extLst>
          </p:cNvPr>
          <p:cNvSpPr txBox="1"/>
          <p:nvPr/>
        </p:nvSpPr>
        <p:spPr>
          <a:xfrm>
            <a:off x="381242" y="2089860"/>
            <a:ext cx="11123930" cy="79290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假设语料中包含了五个英文单词：</a:t>
            </a:r>
            <a:endPar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l-NL"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“loop”</a:t>
            </a:r>
            <a:r>
              <a:rPr kumimoji="0" lang="zh-CN" altLang="nl-NL"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a:t>
            </a:r>
            <a:r>
              <a:rPr kumimoji="0" lang="nl-NL"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pool”</a:t>
            </a:r>
            <a:r>
              <a:rPr kumimoji="0" lang="zh-CN" altLang="nl-NL"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a:t>
            </a:r>
            <a:r>
              <a:rPr kumimoji="0" lang="nl-NL"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loot”</a:t>
            </a:r>
            <a:r>
              <a:rPr kumimoji="0" lang="zh-CN" altLang="nl-NL"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a:t>
            </a:r>
            <a:r>
              <a:rPr kumimoji="0" lang="nl-NL"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tool”</a:t>
            </a:r>
            <a:r>
              <a:rPr kumimoji="0" lang="zh-CN" altLang="nl-NL"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a:t>
            </a:r>
            <a:r>
              <a:rPr kumimoji="0" lang="nl-NL"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rPr>
              <a:t>loots”</a:t>
            </a:r>
            <a:endPar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4" name="文本框 13">
            <a:extLst>
              <a:ext uri="{FF2B5EF4-FFF2-40B4-BE49-F238E27FC236}">
                <a16:creationId xmlns:a16="http://schemas.microsoft.com/office/drawing/2014/main" id="{48A35801-731F-2C55-F3B5-EEFE85B7EA8A}"/>
              </a:ext>
            </a:extLst>
          </p:cNvPr>
          <p:cNvSpPr txBox="1"/>
          <p:nvPr/>
        </p:nvSpPr>
        <p:spPr>
          <a:xfrm>
            <a:off x="381242" y="957720"/>
            <a:ext cx="10962640" cy="11568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BPE</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算法从</a:t>
            </a:r>
            <a:r>
              <a:rPr kumimoji="0" lang="zh-CN" altLang="en-US" sz="16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一组基本符号</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（例如字母和边界字符）开始，</a:t>
            </a:r>
            <a:r>
              <a:rPr kumimoji="0" lang="zh-CN" altLang="en-US" sz="16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迭代</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地寻找语料库中的</a:t>
            </a:r>
            <a:r>
              <a:rPr kumimoji="0" lang="zh-CN" altLang="en-US" sz="16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两个相邻词元</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，并将它们替换为新的词元，这一过程被称为</a:t>
            </a:r>
            <a:r>
              <a:rPr kumimoji="0" lang="zh-CN" altLang="en-US" sz="16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合并</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。合并的选择标准是计算两个连续词元的</a:t>
            </a:r>
            <a:r>
              <a:rPr kumimoji="0" lang="zh-CN" altLang="en-US" sz="16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共现频率</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，也就是每次迭代中，</a:t>
            </a:r>
            <a:r>
              <a:rPr kumimoji="0" lang="zh-CN" altLang="en-US" sz="16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最频繁出现的一对词元会被选择与合并</a:t>
            </a:r>
            <a:r>
              <a:rPr kumimoji="0" lang="zh-CN" altLang="en-US" sz="16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p:txBody>
      </p:sp>
      <p:sp>
        <p:nvSpPr>
          <p:cNvPr id="18" name="文本框 17">
            <a:extLst>
              <a:ext uri="{FF2B5EF4-FFF2-40B4-BE49-F238E27FC236}">
                <a16:creationId xmlns:a16="http://schemas.microsoft.com/office/drawing/2014/main" id="{C983925C-AE5A-5DF5-AA4B-1F305CF2F10E}"/>
              </a:ext>
            </a:extLst>
          </p:cNvPr>
          <p:cNvSpPr txBox="1"/>
          <p:nvPr/>
        </p:nvSpPr>
        <p:spPr>
          <a:xfrm>
            <a:off x="6583680" y="2170174"/>
            <a:ext cx="47602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BPE</a:t>
            </a: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假设的初始词汇表</a:t>
            </a:r>
          </a:p>
        </p:txBody>
      </p:sp>
      <p:sp>
        <p:nvSpPr>
          <p:cNvPr id="19" name="圆角矩形 1">
            <a:extLst>
              <a:ext uri="{FF2B5EF4-FFF2-40B4-BE49-F238E27FC236}">
                <a16:creationId xmlns:a16="http://schemas.microsoft.com/office/drawing/2014/main" id="{205AB5F1-50A8-F990-56D2-67C9AF396EE6}"/>
              </a:ext>
            </a:extLst>
          </p:cNvPr>
          <p:cNvSpPr/>
          <p:nvPr/>
        </p:nvSpPr>
        <p:spPr>
          <a:xfrm>
            <a:off x="6658188" y="2539506"/>
            <a:ext cx="4448144" cy="400122"/>
          </a:xfrm>
          <a:prstGeom prst="roundRect">
            <a:avLst/>
          </a:prstGeom>
          <a:solidFill>
            <a:schemeClr val="bg1">
              <a:lumMod val="85000"/>
            </a:schemeClr>
          </a:solidFill>
          <a:ln w="25400" cap="flat" cmpd="sng" algn="ctr">
            <a:solidFill>
              <a:schemeClr val="tx2"/>
            </a:solidFill>
            <a:prstDash val="solid"/>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23" name="文本框 22">
            <a:extLst>
              <a:ext uri="{FF2B5EF4-FFF2-40B4-BE49-F238E27FC236}">
                <a16:creationId xmlns:a16="http://schemas.microsoft.com/office/drawing/2014/main" id="{B3AEAF40-DBD9-CFD3-AB59-C6630C36736B}"/>
              </a:ext>
            </a:extLst>
          </p:cNvPr>
          <p:cNvSpPr txBox="1"/>
          <p:nvPr/>
        </p:nvSpPr>
        <p:spPr>
          <a:xfrm>
            <a:off x="6658188" y="2585678"/>
            <a:ext cx="421978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[“l”,“o”,“p”,“t”,“s”]</a:t>
            </a:r>
            <a:endPar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25" name="右箭头 2">
            <a:extLst>
              <a:ext uri="{FF2B5EF4-FFF2-40B4-BE49-F238E27FC236}">
                <a16:creationId xmlns:a16="http://schemas.microsoft.com/office/drawing/2014/main" id="{36E4FC0C-30FB-DE13-0901-BD9EA19C773F}"/>
              </a:ext>
            </a:extLst>
          </p:cNvPr>
          <p:cNvSpPr/>
          <p:nvPr/>
        </p:nvSpPr>
        <p:spPr>
          <a:xfrm>
            <a:off x="5372977" y="2592429"/>
            <a:ext cx="979170" cy="318770"/>
          </a:xfrm>
          <a:prstGeom prst="rightArrow">
            <a:avLst>
              <a:gd name="adj1" fmla="val 38247"/>
              <a:gd name="adj2" fmla="val 72678"/>
            </a:avLst>
          </a:prstGeom>
          <a:solidFill>
            <a:sysClr val="window" lastClr="FFFFFF"/>
          </a:solidFill>
          <a:ln w="12700"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29" name="文本框 28">
            <a:extLst>
              <a:ext uri="{FF2B5EF4-FFF2-40B4-BE49-F238E27FC236}">
                <a16:creationId xmlns:a16="http://schemas.microsoft.com/office/drawing/2014/main" id="{F4B4E8C8-2F7E-B70D-1671-9500C6927E86}"/>
              </a:ext>
            </a:extLst>
          </p:cNvPr>
          <p:cNvSpPr txBox="1"/>
          <p:nvPr/>
        </p:nvSpPr>
        <p:spPr>
          <a:xfrm>
            <a:off x="381242" y="3515960"/>
            <a:ext cx="6339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假设单词在语料库中的频率如下：</a:t>
            </a:r>
          </a:p>
        </p:txBody>
      </p:sp>
      <p:sp>
        <p:nvSpPr>
          <p:cNvPr id="30" name="圆角矩形 1">
            <a:extLst>
              <a:ext uri="{FF2B5EF4-FFF2-40B4-BE49-F238E27FC236}">
                <a16:creationId xmlns:a16="http://schemas.microsoft.com/office/drawing/2014/main" id="{1C61C921-F741-419F-DA5A-6D8A997F6CC4}"/>
              </a:ext>
            </a:extLst>
          </p:cNvPr>
          <p:cNvSpPr/>
          <p:nvPr/>
        </p:nvSpPr>
        <p:spPr>
          <a:xfrm>
            <a:off x="455749" y="3879760"/>
            <a:ext cx="4448145" cy="854800"/>
          </a:xfrm>
          <a:prstGeom prst="roundRect">
            <a:avLst/>
          </a:prstGeom>
          <a:solidFill>
            <a:schemeClr val="bg1">
              <a:lumMod val="85000"/>
            </a:schemeClr>
          </a:solidFill>
          <a:ln w="25400" cap="flat" cmpd="sng" algn="ctr">
            <a:solidFill>
              <a:schemeClr val="tx2"/>
            </a:solidFill>
            <a:prstDash val="solid"/>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31" name="文本框 30">
            <a:extLst>
              <a:ext uri="{FF2B5EF4-FFF2-40B4-BE49-F238E27FC236}">
                <a16:creationId xmlns:a16="http://schemas.microsoft.com/office/drawing/2014/main" id="{7EC6FA91-C325-56A5-C329-3F14DB7C99B2}"/>
              </a:ext>
            </a:extLst>
          </p:cNvPr>
          <p:cNvSpPr txBox="1"/>
          <p:nvPr/>
        </p:nvSpPr>
        <p:spPr>
          <a:xfrm>
            <a:off x="455750" y="3928698"/>
            <a:ext cx="4211077"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pt-BR"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loop”</a:t>
            </a:r>
            <a:r>
              <a:rPr kumimoji="0" lang="zh-CN" altLang="pt-BR"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15</a:t>
            </a:r>
            <a:r>
              <a:rPr kumimoji="0" lang="zh-CN" altLang="pt-BR"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pool”</a:t>
            </a:r>
            <a:r>
              <a:rPr kumimoji="0" lang="zh-CN" altLang="pt-BR"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10</a:t>
            </a:r>
            <a:r>
              <a:rPr kumimoji="0" lang="zh-CN" altLang="pt-BR"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loot”</a:t>
            </a:r>
            <a:r>
              <a:rPr kumimoji="0" lang="zh-CN" altLang="pt-BR"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10</a:t>
            </a:r>
            <a:r>
              <a:rPr kumimoji="0" lang="zh-CN" altLang="pt-BR"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tool”</a:t>
            </a:r>
            <a:r>
              <a:rPr kumimoji="0" lang="zh-CN" altLang="pt-BR"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5</a:t>
            </a:r>
            <a:r>
              <a:rPr kumimoji="0" lang="zh-CN" altLang="pt-BR"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loots”</a:t>
            </a:r>
            <a:r>
              <a:rPr kumimoji="0" lang="zh-CN" altLang="pt-BR"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8</a:t>
            </a:r>
            <a:r>
              <a:rPr kumimoji="0" lang="zh-CN" altLang="pt-BR"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35" name="文本框 34">
            <a:extLst>
              <a:ext uri="{FF2B5EF4-FFF2-40B4-BE49-F238E27FC236}">
                <a16:creationId xmlns:a16="http://schemas.microsoft.com/office/drawing/2014/main" id="{F5D1A93F-2EDD-FE1B-F58B-F1FD237D829D}"/>
              </a:ext>
            </a:extLst>
          </p:cNvPr>
          <p:cNvSpPr txBox="1"/>
          <p:nvPr/>
        </p:nvSpPr>
        <p:spPr>
          <a:xfrm>
            <a:off x="4131737" y="3166948"/>
            <a:ext cx="252645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频率最高的是“</a:t>
            </a:r>
            <a:r>
              <a:rPr kumimoji="0" lang="en-US" altLang="zh-CN" sz="14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rPr>
              <a:t>oo</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，出现了</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48</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次，因此，第一条合并规则为（“</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o</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,“o”</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rPr>
              <a:t>oo</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36" name="右箭头 2">
            <a:extLst>
              <a:ext uri="{FF2B5EF4-FFF2-40B4-BE49-F238E27FC236}">
                <a16:creationId xmlns:a16="http://schemas.microsoft.com/office/drawing/2014/main" id="{BF5C3AF8-00A2-E199-18D4-89E5199BB348}"/>
              </a:ext>
            </a:extLst>
          </p:cNvPr>
          <p:cNvSpPr/>
          <p:nvPr/>
        </p:nvSpPr>
        <p:spPr>
          <a:xfrm>
            <a:off x="5380990" y="4122278"/>
            <a:ext cx="979170" cy="318770"/>
          </a:xfrm>
          <a:prstGeom prst="rightArrow">
            <a:avLst>
              <a:gd name="adj1" fmla="val 38247"/>
              <a:gd name="adj2" fmla="val 72678"/>
            </a:avLst>
          </a:prstGeom>
          <a:solidFill>
            <a:sysClr val="window" lastClr="FFFFFF"/>
          </a:solidFill>
          <a:ln w="12700"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37" name="圆角矩形 1">
            <a:extLst>
              <a:ext uri="{FF2B5EF4-FFF2-40B4-BE49-F238E27FC236}">
                <a16:creationId xmlns:a16="http://schemas.microsoft.com/office/drawing/2014/main" id="{916D2C70-80B1-734C-8C56-C2890D2E67F5}"/>
              </a:ext>
            </a:extLst>
          </p:cNvPr>
          <p:cNvSpPr/>
          <p:nvPr/>
        </p:nvSpPr>
        <p:spPr>
          <a:xfrm>
            <a:off x="6658188" y="4087099"/>
            <a:ext cx="4448144" cy="400122"/>
          </a:xfrm>
          <a:prstGeom prst="roundRect">
            <a:avLst/>
          </a:prstGeom>
          <a:solidFill>
            <a:schemeClr val="bg1">
              <a:lumMod val="85000"/>
            </a:schemeClr>
          </a:solidFill>
          <a:ln w="25400" cap="flat" cmpd="sng" algn="ctr">
            <a:solidFill>
              <a:schemeClr val="tx2"/>
            </a:solidFill>
            <a:prstDash val="solid"/>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38" name="文本框 37">
            <a:extLst>
              <a:ext uri="{FF2B5EF4-FFF2-40B4-BE49-F238E27FC236}">
                <a16:creationId xmlns:a16="http://schemas.microsoft.com/office/drawing/2014/main" id="{37746D02-18AA-5493-85FE-5F499EFEAEDD}"/>
              </a:ext>
            </a:extLst>
          </p:cNvPr>
          <p:cNvSpPr txBox="1"/>
          <p:nvPr/>
        </p:nvSpPr>
        <p:spPr>
          <a:xfrm>
            <a:off x="6658188" y="4133271"/>
            <a:ext cx="421978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[“l”,“o”,“p”,“t”,“s”</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rPr>
              <a:t>oo</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a:extLst>
              <a:ext uri="{FF2B5EF4-FFF2-40B4-BE49-F238E27FC236}">
                <a16:creationId xmlns:a16="http://schemas.microsoft.com/office/drawing/2014/main" id="{2F6B28F6-3602-AA76-E2DD-7036DB6734EE}"/>
              </a:ext>
            </a:extLst>
          </p:cNvPr>
          <p:cNvSpPr txBox="1"/>
          <p:nvPr/>
        </p:nvSpPr>
        <p:spPr>
          <a:xfrm>
            <a:off x="6589488" y="3665187"/>
            <a:ext cx="47602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词汇表</a:t>
            </a:r>
          </a:p>
        </p:txBody>
      </p:sp>
      <p:sp>
        <p:nvSpPr>
          <p:cNvPr id="42" name="文本框 41">
            <a:extLst>
              <a:ext uri="{FF2B5EF4-FFF2-40B4-BE49-F238E27FC236}">
                <a16:creationId xmlns:a16="http://schemas.microsoft.com/office/drawing/2014/main" id="{D4F05A27-B1A8-0795-3CEC-199E5C0AAE1F}"/>
              </a:ext>
            </a:extLst>
          </p:cNvPr>
          <p:cNvSpPr txBox="1"/>
          <p:nvPr/>
        </p:nvSpPr>
        <p:spPr>
          <a:xfrm>
            <a:off x="421884" y="4983627"/>
            <a:ext cx="47602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语料库</a:t>
            </a:r>
          </a:p>
        </p:txBody>
      </p:sp>
      <p:sp>
        <p:nvSpPr>
          <p:cNvPr id="45" name="圆角矩形 1">
            <a:extLst>
              <a:ext uri="{FF2B5EF4-FFF2-40B4-BE49-F238E27FC236}">
                <a16:creationId xmlns:a16="http://schemas.microsoft.com/office/drawing/2014/main" id="{B8B59813-6EC6-7A6D-243D-5E064682443D}"/>
              </a:ext>
            </a:extLst>
          </p:cNvPr>
          <p:cNvSpPr/>
          <p:nvPr/>
        </p:nvSpPr>
        <p:spPr>
          <a:xfrm>
            <a:off x="455749" y="5347427"/>
            <a:ext cx="4542971" cy="854800"/>
          </a:xfrm>
          <a:prstGeom prst="roundRect">
            <a:avLst/>
          </a:prstGeom>
          <a:solidFill>
            <a:schemeClr val="bg1">
              <a:lumMod val="85000"/>
            </a:schemeClr>
          </a:solidFill>
          <a:ln w="25400" cap="flat" cmpd="sng" algn="ctr">
            <a:solidFill>
              <a:schemeClr val="tx2"/>
            </a:solidFill>
            <a:prstDash val="solid"/>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46" name="文本框 45">
            <a:extLst>
              <a:ext uri="{FF2B5EF4-FFF2-40B4-BE49-F238E27FC236}">
                <a16:creationId xmlns:a16="http://schemas.microsoft.com/office/drawing/2014/main" id="{23F81942-0B1B-72D0-6CC1-111B33259655}"/>
              </a:ext>
            </a:extLst>
          </p:cNvPr>
          <p:cNvSpPr txBox="1"/>
          <p:nvPr/>
        </p:nvSpPr>
        <p:spPr>
          <a:xfrm>
            <a:off x="327057" y="5434488"/>
            <a:ext cx="5707983"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a:t>
            </a:r>
            <a:r>
              <a:rPr kumimoji="0" lang="en-US" altLang="zh-CN" sz="14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rPr>
              <a:t>oo</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”“p”</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15</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p”“</a:t>
            </a:r>
            <a:r>
              <a:rPr kumimoji="0" lang="en-US" altLang="zh-CN" sz="14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rPr>
              <a:t>oo</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10</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a:t>
            </a:r>
            <a:r>
              <a:rPr kumimoji="0" lang="en-US" altLang="zh-CN" sz="14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rPr>
              <a:t>oo</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10</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a:t>
            </a:r>
            <a:r>
              <a:rPr kumimoji="0" lang="en-US" altLang="zh-CN" sz="14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rPr>
              <a:t>oo</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5</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a:t>
            </a:r>
            <a:r>
              <a:rPr kumimoji="0" lang="en-US" altLang="zh-CN" sz="14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rPr>
              <a:t>oo</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8</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p:txBody>
      </p:sp>
      <p:sp>
        <p:nvSpPr>
          <p:cNvPr id="50" name="文本框 49">
            <a:extLst>
              <a:ext uri="{FF2B5EF4-FFF2-40B4-BE49-F238E27FC236}">
                <a16:creationId xmlns:a16="http://schemas.microsoft.com/office/drawing/2014/main" id="{4399FD0E-7415-9D41-3393-B36AEB7F9B83}"/>
              </a:ext>
            </a:extLst>
          </p:cNvPr>
          <p:cNvSpPr txBox="1"/>
          <p:nvPr/>
        </p:nvSpPr>
        <p:spPr>
          <a:xfrm>
            <a:off x="3676032" y="4666749"/>
            <a:ext cx="329571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频率最高的配对是（“</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rPr>
              <a:t>oo</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），在语料库中出现了</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33</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次，因此第二条合并规则是（“</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rPr>
              <a:t>oo</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loo”</a:t>
            </a:r>
            <a:endPar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51" name="右箭头 2">
            <a:extLst>
              <a:ext uri="{FF2B5EF4-FFF2-40B4-BE49-F238E27FC236}">
                <a16:creationId xmlns:a16="http://schemas.microsoft.com/office/drawing/2014/main" id="{8DB65A90-796C-C85D-DD71-DD9887256514}"/>
              </a:ext>
            </a:extLst>
          </p:cNvPr>
          <p:cNvSpPr/>
          <p:nvPr/>
        </p:nvSpPr>
        <p:spPr>
          <a:xfrm>
            <a:off x="5394962" y="5615442"/>
            <a:ext cx="979170" cy="318770"/>
          </a:xfrm>
          <a:prstGeom prst="rightArrow">
            <a:avLst>
              <a:gd name="adj1" fmla="val 38247"/>
              <a:gd name="adj2" fmla="val 72678"/>
            </a:avLst>
          </a:prstGeom>
          <a:solidFill>
            <a:sysClr val="window" lastClr="FFFFFF"/>
          </a:solidFill>
          <a:ln w="12700"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52" name="圆角矩形 1">
            <a:extLst>
              <a:ext uri="{FF2B5EF4-FFF2-40B4-BE49-F238E27FC236}">
                <a16:creationId xmlns:a16="http://schemas.microsoft.com/office/drawing/2014/main" id="{F799A11B-0033-8A0B-917B-4A0E4CE6D582}"/>
              </a:ext>
            </a:extLst>
          </p:cNvPr>
          <p:cNvSpPr/>
          <p:nvPr/>
        </p:nvSpPr>
        <p:spPr>
          <a:xfrm>
            <a:off x="6658188" y="5552732"/>
            <a:ext cx="4448144" cy="400122"/>
          </a:xfrm>
          <a:prstGeom prst="roundRect">
            <a:avLst/>
          </a:prstGeom>
          <a:solidFill>
            <a:schemeClr val="bg1">
              <a:lumMod val="85000"/>
            </a:schemeClr>
          </a:solidFill>
          <a:ln w="25400" cap="flat" cmpd="sng" algn="ctr">
            <a:solidFill>
              <a:schemeClr val="tx2"/>
            </a:solidFill>
            <a:prstDash val="solid"/>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Book Antiqua"/>
              <a:ea typeface="黑体"/>
              <a:cs typeface="+mn-cs"/>
            </a:endParaRPr>
          </a:p>
        </p:txBody>
      </p:sp>
      <p:sp>
        <p:nvSpPr>
          <p:cNvPr id="53" name="文本框 52">
            <a:extLst>
              <a:ext uri="{FF2B5EF4-FFF2-40B4-BE49-F238E27FC236}">
                <a16:creationId xmlns:a16="http://schemas.microsoft.com/office/drawing/2014/main" id="{D8E21C66-E9DD-DF05-096E-8E519C2466A5}"/>
              </a:ext>
            </a:extLst>
          </p:cNvPr>
          <p:cNvSpPr txBox="1"/>
          <p:nvPr/>
        </p:nvSpPr>
        <p:spPr>
          <a:xfrm>
            <a:off x="6658188" y="5598904"/>
            <a:ext cx="421978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[“l”,“o”,“p”,“t”,“s”</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err="1">
                <a:ln>
                  <a:noFill/>
                </a:ln>
                <a:solidFill>
                  <a:srgbClr val="242C2D"/>
                </a:solidFill>
                <a:effectLst/>
                <a:uLnTx/>
                <a:uFillTx/>
                <a:latin typeface="微软雅黑" panose="020B0503020204020204" pitchFamily="34" charset="-122"/>
                <a:ea typeface="微软雅黑" panose="020B0503020204020204" pitchFamily="34" charset="-122"/>
                <a:cs typeface="+mn-cs"/>
              </a:rPr>
              <a:t>oo</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loo</a:t>
            </a: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r>
              <a:rPr kumimoji="0" lang="pt-BR" altLang="zh-CN"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54" name="文本框 53">
            <a:extLst>
              <a:ext uri="{FF2B5EF4-FFF2-40B4-BE49-F238E27FC236}">
                <a16:creationId xmlns:a16="http://schemas.microsoft.com/office/drawing/2014/main" id="{75CA320A-E56B-F4DC-A601-1226C3439EC9}"/>
              </a:ext>
            </a:extLst>
          </p:cNvPr>
          <p:cNvSpPr txBox="1"/>
          <p:nvPr/>
        </p:nvSpPr>
        <p:spPr>
          <a:xfrm>
            <a:off x="6583680" y="5160314"/>
            <a:ext cx="47602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词汇表</a:t>
            </a:r>
          </a:p>
        </p:txBody>
      </p:sp>
      <p:sp>
        <p:nvSpPr>
          <p:cNvPr id="2" name="文本框 1">
            <a:extLst>
              <a:ext uri="{FF2B5EF4-FFF2-40B4-BE49-F238E27FC236}">
                <a16:creationId xmlns:a16="http://schemas.microsoft.com/office/drawing/2014/main" id="{1A42BD55-0FF5-6663-B928-ED7AB1245F5E}"/>
              </a:ext>
            </a:extLst>
          </p:cNvPr>
          <p:cNvSpPr txBox="1"/>
          <p:nvPr/>
        </p:nvSpPr>
        <p:spPr>
          <a:xfrm>
            <a:off x="7822009" y="5999026"/>
            <a:ext cx="41934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循环往复直到达到所设置的终止词汇量</a:t>
            </a:r>
          </a:p>
        </p:txBody>
      </p:sp>
    </p:spTree>
    <p:extLst>
      <p:ext uri="{BB962C8B-B14F-4D97-AF65-F5344CB8AC3E}">
        <p14:creationId xmlns:p14="http://schemas.microsoft.com/office/powerpoint/2010/main" val="3822868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06C50-B4F7-21C5-0756-76BFA216B9E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D7D88D9-9CEF-D4B0-EB82-5D9A20D7F2AC}"/>
              </a:ext>
            </a:extLst>
          </p:cNvPr>
          <p:cNvSpPr>
            <a:spLocks noGrp="1"/>
          </p:cNvSpPr>
          <p:nvPr>
            <p:ph type="title"/>
          </p:nvPr>
        </p:nvSpPr>
        <p:spPr/>
        <p:txBody>
          <a:bodyPr/>
          <a:lstStyle/>
          <a:p>
            <a:r>
              <a:rPr lang="zh-CN" altLang="en-US" dirty="0"/>
              <a:t>独热编码和嵌入</a:t>
            </a:r>
            <a:endParaRPr lang="zh-CN" altLang="en-US" dirty="0">
              <a:latin typeface="+mj-lt"/>
            </a:endParaRPr>
          </a:p>
        </p:txBody>
      </p:sp>
      <p:sp>
        <p:nvSpPr>
          <p:cNvPr id="10" name="文本框 9">
            <a:extLst>
              <a:ext uri="{FF2B5EF4-FFF2-40B4-BE49-F238E27FC236}">
                <a16:creationId xmlns:a16="http://schemas.microsoft.com/office/drawing/2014/main" id="{27A07D01-F4B7-15E6-C78F-EF4AC7D34DDB}"/>
              </a:ext>
            </a:extLst>
          </p:cNvPr>
          <p:cNvSpPr txBox="1"/>
          <p:nvPr/>
        </p:nvSpPr>
        <p:spPr>
          <a:xfrm>
            <a:off x="380999" y="850484"/>
            <a:ext cx="11811001" cy="581057"/>
          </a:xfrm>
          <a:prstGeom prst="rect">
            <a:avLst/>
          </a:prstGeom>
          <a:noFill/>
        </p:spPr>
        <p:txBody>
          <a:bodyPr wrap="square" rtlCol="0">
            <a:spAutoFit/>
          </a:bodyPr>
          <a:lstStyle/>
          <a:p>
            <a:pPr algn="l">
              <a:lnSpc>
                <a:spcPct val="150000"/>
              </a:lnSpc>
            </a:pPr>
            <a:r>
              <a:rPr lang="zh-CN" altLang="en-US" sz="2400" b="1" dirty="0">
                <a:solidFill>
                  <a:srgbClr val="070707"/>
                </a:solidFill>
                <a:latin typeface="微软雅黑" panose="020B0503020204020204" pitchFamily="34" charset="-122"/>
                <a:ea typeface="微软雅黑" panose="020B0503020204020204" pitchFamily="34" charset="-122"/>
              </a:rPr>
              <a:t>输入表示：</a:t>
            </a:r>
            <a:r>
              <a:rPr lang="zh-CN" altLang="en-US" sz="2400" dirty="0">
                <a:solidFill>
                  <a:srgbClr val="070707"/>
                </a:solidFill>
                <a:latin typeface="微软雅黑" panose="020B0503020204020204" pitchFamily="34" charset="-122"/>
                <a:ea typeface="微软雅黑" panose="020B0503020204020204" pitchFamily="34" charset="-122"/>
              </a:rPr>
              <a:t>将原始的符号化数据转换成可供处理的数值向量。</a:t>
            </a:r>
            <a:endParaRPr lang="en-US" altLang="zh-CN" sz="2400" dirty="0">
              <a:solidFill>
                <a:srgbClr val="070707"/>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7417D19-C0AE-DD9A-D472-72B3E4DF8F6F}"/>
              </a:ext>
            </a:extLst>
          </p:cNvPr>
          <p:cNvSpPr txBox="1"/>
          <p:nvPr/>
        </p:nvSpPr>
        <p:spPr>
          <a:xfrm>
            <a:off x="126998" y="6351998"/>
            <a:ext cx="10665179" cy="382156"/>
          </a:xfrm>
          <a:prstGeom prst="rect">
            <a:avLst/>
          </a:prstGeom>
          <a:noFill/>
        </p:spPr>
        <p:txBody>
          <a:bodyPr wrap="square" rtlCol="0">
            <a:spAutoFit/>
          </a:bodyPr>
          <a:lstStyle/>
          <a:p>
            <a:pPr>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https://pytorch.org/tutorials/intermediate/char_rnn_classification_tutorial.html</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B924000-21DE-3861-59BB-039AA47730BA}"/>
                  </a:ext>
                </a:extLst>
              </p:cNvPr>
              <p:cNvSpPr txBox="1"/>
              <p:nvPr/>
            </p:nvSpPr>
            <p:spPr>
              <a:xfrm>
                <a:off x="336721" y="1520046"/>
                <a:ext cx="11518558" cy="4616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l">
                  <a:lnSpc>
                    <a:spcPct val="150000"/>
                  </a:lnSpc>
                  <a:buFont typeface="Wingdings" panose="05000000000000000000" pitchFamily="2" charset="2"/>
                  <a:buChar char="l"/>
                </a:pPr>
                <a:r>
                  <a:rPr lang="zh-CN" altLang="en-US" dirty="0">
                    <a:solidFill>
                      <a:srgbClr val="070707"/>
                    </a:solidFill>
                    <a:latin typeface="微软雅黑" panose="020B0503020204020204" pitchFamily="34" charset="-122"/>
                    <a:ea typeface="微软雅黑" panose="020B0503020204020204" pitchFamily="34" charset="-122"/>
                  </a:rPr>
                  <a:t>原则</a:t>
                </a:r>
                <a:endParaRPr lang="en-US" altLang="zh-CN"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dirty="0">
                    <a:solidFill>
                      <a:srgbClr val="070707"/>
                    </a:solidFill>
                    <a:latin typeface="微软雅黑" panose="020B0503020204020204" pitchFamily="34" charset="-122"/>
                    <a:ea typeface="微软雅黑" panose="020B0503020204020204" pitchFamily="34" charset="-122"/>
                  </a:rPr>
                  <a:t>等价性</a:t>
                </a:r>
                <a:endParaRPr lang="en-US" altLang="zh-CN" dirty="0">
                  <a:solidFill>
                    <a:srgbClr val="070707"/>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dirty="0">
                    <a:solidFill>
                      <a:srgbClr val="070707"/>
                    </a:solidFill>
                    <a:latin typeface="微软雅黑" panose="020B0503020204020204" pitchFamily="34" charset="-122"/>
                    <a:ea typeface="微软雅黑" panose="020B0503020204020204" pitchFamily="34" charset="-122"/>
                  </a:rPr>
                  <a:t>对任何词没有先验偏置</a:t>
                </a:r>
                <a:endParaRPr lang="en-US" altLang="zh-CN" dirty="0">
                  <a:solidFill>
                    <a:srgbClr val="070707"/>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dirty="0">
                    <a:solidFill>
                      <a:srgbClr val="070707"/>
                    </a:solidFill>
                    <a:latin typeface="微软雅黑" panose="020B0503020204020204" pitchFamily="34" charset="-122"/>
                    <a:ea typeface="微软雅黑" panose="020B0503020204020204" pitchFamily="34" charset="-122"/>
                  </a:rPr>
                  <a:t>任何一对词语的距离相同</a:t>
                </a:r>
                <a:endParaRPr lang="en-US" altLang="zh-CN"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dirty="0">
                    <a:solidFill>
                      <a:srgbClr val="070707"/>
                    </a:solidFill>
                    <a:latin typeface="微软雅黑" panose="020B0503020204020204" pitchFamily="34" charset="-122"/>
                    <a:ea typeface="微软雅黑" panose="020B0503020204020204" pitchFamily="34" charset="-122"/>
                  </a:rPr>
                  <a:t>可学习性：不同词语间的关系应取决于广义语境</a:t>
                </a:r>
                <a:endParaRPr lang="en-US" altLang="zh-CN" dirty="0">
                  <a:solidFill>
                    <a:srgbClr val="070707"/>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14:m>
                  <m:oMath xmlns:m="http://schemas.openxmlformats.org/officeDocument/2006/math">
                    <m:r>
                      <m:rPr>
                        <m:sty m:val="p"/>
                      </m:rPr>
                      <a:rPr lang="en-US" altLang="zh-CN" i="1" dirty="0" smtClean="0">
                        <a:solidFill>
                          <a:srgbClr val="070707"/>
                        </a:solidFill>
                        <a:latin typeface="Cambria Math" panose="02040503050406030204" pitchFamily="18" charset="0"/>
                        <a:ea typeface="微软雅黑" panose="020B0503020204020204" pitchFamily="34" charset="-122"/>
                      </a:rPr>
                      <m:t>D</m:t>
                    </m:r>
                    <m:r>
                      <m:rPr>
                        <m:sty m:val="p"/>
                      </m:rPr>
                      <a:rPr lang="en-US" altLang="zh-CN" i="1" dirty="0">
                        <a:solidFill>
                          <a:srgbClr val="070707"/>
                        </a:solidFill>
                        <a:latin typeface="Cambria Math" panose="02040503050406030204" pitchFamily="18" charset="0"/>
                        <a:ea typeface="微软雅黑" panose="020B0503020204020204" pitchFamily="34" charset="-122"/>
                      </a:rPr>
                      <m:t>i</m:t>
                    </m:r>
                    <m:r>
                      <a:rPr lang="en-US" altLang="zh-CN" b="0" i="1" dirty="0" smtClean="0">
                        <a:solidFill>
                          <a:srgbClr val="070707"/>
                        </a:solidFill>
                        <a:latin typeface="Cambria Math" panose="02040503050406030204" pitchFamily="18" charset="0"/>
                        <a:ea typeface="微软雅黑" panose="020B0503020204020204" pitchFamily="34" charset="-122"/>
                      </a:rPr>
                      <m:t>𝑠𝑡</m:t>
                    </m:r>
                    <m:d>
                      <m:dPr>
                        <m:ctrlPr>
                          <a:rPr lang="en-US" altLang="zh-CN" b="0" i="1" dirty="0" smtClean="0">
                            <a:solidFill>
                              <a:srgbClr val="070707"/>
                            </a:solidFill>
                            <a:latin typeface="Cambria Math" panose="02040503050406030204" pitchFamily="18" charset="0"/>
                            <a:ea typeface="微软雅黑" panose="020B0503020204020204" pitchFamily="34" charset="-122"/>
                          </a:rPr>
                        </m:ctrlPr>
                      </m:dPr>
                      <m:e>
                        <m:r>
                          <a:rPr lang="en-US" altLang="zh-CN" b="0" i="1" dirty="0" smtClean="0">
                            <a:solidFill>
                              <a:srgbClr val="070707"/>
                            </a:solidFill>
                            <a:latin typeface="Cambria Math" panose="02040503050406030204" pitchFamily="18" charset="0"/>
                            <a:ea typeface="微软雅黑" panose="020B0503020204020204" pitchFamily="34" charset="-122"/>
                          </a:rPr>
                          <m:t>𝑠𝑡𝑢𝑑𝑦</m:t>
                        </m:r>
                        <m:r>
                          <a:rPr lang="en-US" altLang="zh-CN" b="0" i="1" dirty="0" smtClean="0">
                            <a:solidFill>
                              <a:srgbClr val="070707"/>
                            </a:solidFill>
                            <a:latin typeface="Cambria Math" panose="02040503050406030204" pitchFamily="18" charset="0"/>
                            <a:ea typeface="微软雅黑" panose="020B0503020204020204" pitchFamily="34" charset="-122"/>
                          </a:rPr>
                          <m:t>, </m:t>
                        </m:r>
                        <m:r>
                          <a:rPr lang="en-US" altLang="zh-CN" b="0" i="1" dirty="0" smtClean="0">
                            <a:solidFill>
                              <a:srgbClr val="070707"/>
                            </a:solidFill>
                            <a:latin typeface="Cambria Math" panose="02040503050406030204" pitchFamily="18" charset="0"/>
                            <a:ea typeface="微软雅黑" panose="020B0503020204020204" pitchFamily="34" charset="-122"/>
                          </a:rPr>
                          <m:t>𝑙𝑒𝑎𝑟𝑛</m:t>
                        </m:r>
                      </m:e>
                    </m:d>
                    <m:r>
                      <a:rPr lang="en-US" altLang="zh-CN" b="0" i="1" dirty="0" smtClean="0">
                        <a:solidFill>
                          <a:srgbClr val="070707"/>
                        </a:solidFill>
                        <a:latin typeface="Cambria Math" panose="02040503050406030204" pitchFamily="18" charset="0"/>
                        <a:ea typeface="微软雅黑" panose="020B0503020204020204" pitchFamily="34" charset="-122"/>
                      </a:rPr>
                      <m:t>&lt;</m:t>
                    </m:r>
                    <m:r>
                      <a:rPr lang="en-US" altLang="zh-CN" b="0" i="1" dirty="0" smtClean="0">
                        <a:solidFill>
                          <a:srgbClr val="070707"/>
                        </a:solidFill>
                        <a:latin typeface="Cambria Math" panose="02040503050406030204" pitchFamily="18" charset="0"/>
                        <a:ea typeface="微软雅黑" panose="020B0503020204020204" pitchFamily="34" charset="-122"/>
                      </a:rPr>
                      <m:t>𝐷𝑖𝑠𝑡</m:t>
                    </m:r>
                    <m:d>
                      <m:dPr>
                        <m:ctrlPr>
                          <a:rPr lang="en-US" altLang="zh-CN" b="0" i="1" dirty="0" smtClean="0">
                            <a:solidFill>
                              <a:srgbClr val="070707"/>
                            </a:solidFill>
                            <a:latin typeface="Cambria Math" panose="02040503050406030204" pitchFamily="18" charset="0"/>
                            <a:ea typeface="微软雅黑" panose="020B0503020204020204" pitchFamily="34" charset="-122"/>
                          </a:rPr>
                        </m:ctrlPr>
                      </m:dPr>
                      <m:e>
                        <m:r>
                          <a:rPr lang="en-US" altLang="zh-CN" b="0" i="1" dirty="0" smtClean="0">
                            <a:solidFill>
                              <a:srgbClr val="070707"/>
                            </a:solidFill>
                            <a:latin typeface="Cambria Math" panose="02040503050406030204" pitchFamily="18" charset="0"/>
                            <a:ea typeface="微软雅黑" panose="020B0503020204020204" pitchFamily="34" charset="-122"/>
                          </a:rPr>
                          <m:t>𝑠𝑡𝑢𝑑𝑦</m:t>
                        </m:r>
                        <m:r>
                          <a:rPr lang="en-US" altLang="zh-CN" b="0" i="1" dirty="0" smtClean="0">
                            <a:solidFill>
                              <a:srgbClr val="070707"/>
                            </a:solidFill>
                            <a:latin typeface="Cambria Math" panose="02040503050406030204" pitchFamily="18" charset="0"/>
                            <a:ea typeface="微软雅黑" panose="020B0503020204020204" pitchFamily="34" charset="-122"/>
                          </a:rPr>
                          <m:t>, </m:t>
                        </m:r>
                        <m:r>
                          <a:rPr lang="en-US" altLang="zh-CN" b="0" i="1" dirty="0" smtClean="0">
                            <a:solidFill>
                              <a:srgbClr val="070707"/>
                            </a:solidFill>
                            <a:latin typeface="Cambria Math" panose="02040503050406030204" pitchFamily="18" charset="0"/>
                            <a:ea typeface="微软雅黑" panose="020B0503020204020204" pitchFamily="34" charset="-122"/>
                          </a:rPr>
                          <m:t>𝑝𝑙𝑎𝑦</m:t>
                        </m:r>
                      </m:e>
                    </m:d>
                  </m:oMath>
                </a14:m>
                <a:r>
                  <a:rPr lang="zh-CN" altLang="en-US" dirty="0">
                    <a:solidFill>
                      <a:srgbClr val="070707"/>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b="0" i="1" dirty="0" smtClean="0">
                        <a:solidFill>
                          <a:srgbClr val="070707"/>
                        </a:solidFill>
                        <a:latin typeface="Cambria Math" panose="02040503050406030204" pitchFamily="18" charset="0"/>
                        <a:ea typeface="微软雅黑" panose="020B0503020204020204" pitchFamily="34" charset="-122"/>
                      </a:rPr>
                      <m:t>𝑑𝑖𝑠𝑡</m:t>
                    </m:r>
                    <m:r>
                      <a:rPr lang="en-US" altLang="zh-CN" b="0" i="1" dirty="0" smtClean="0">
                        <a:solidFill>
                          <a:srgbClr val="070707"/>
                        </a:solidFill>
                        <a:latin typeface="Cambria Math" panose="02040503050406030204" pitchFamily="18" charset="0"/>
                        <a:ea typeface="微软雅黑" panose="020B0503020204020204" pitchFamily="34" charset="-122"/>
                      </a:rPr>
                      <m:t>(⋅, ⋅)</m:t>
                    </m:r>
                  </m:oMath>
                </a14:m>
                <a:r>
                  <a:rPr lang="zh-CN" altLang="en-US" dirty="0">
                    <a:solidFill>
                      <a:srgbClr val="070707"/>
                    </a:solidFill>
                    <a:latin typeface="微软雅黑" panose="020B0503020204020204" pitchFamily="34" charset="-122"/>
                    <a:ea typeface="微软雅黑" panose="020B0503020204020204" pitchFamily="34" charset="-122"/>
                  </a:rPr>
                  <a:t>表示距离函数）</a:t>
                </a:r>
                <a:endParaRPr lang="en-US" altLang="zh-CN" dirty="0">
                  <a:solidFill>
                    <a:srgbClr val="070707"/>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14:m>
                  <m:oMath xmlns:m="http://schemas.openxmlformats.org/officeDocument/2006/math">
                    <m:r>
                      <a:rPr lang="en-US" altLang="zh-CN" b="0" i="1" smtClean="0">
                        <a:solidFill>
                          <a:srgbClr val="070707"/>
                        </a:solidFill>
                        <a:latin typeface="Cambria Math" panose="02040503050406030204" pitchFamily="18" charset="0"/>
                        <a:ea typeface="微软雅黑" panose="020B0503020204020204" pitchFamily="34" charset="-122"/>
                      </a:rPr>
                      <m:t>1</m:t>
                    </m:r>
                    <m:r>
                      <a:rPr lang="en-US" altLang="zh-CN" b="0" i="1" smtClean="0">
                        <a:solidFill>
                          <a:srgbClr val="070707"/>
                        </a:solidFill>
                        <a:latin typeface="Cambria Math" panose="02040503050406030204" pitchFamily="18" charset="0"/>
                        <a:ea typeface="微软雅黑" panose="020B0503020204020204" pitchFamily="34" charset="-122"/>
                      </a:rPr>
                      <m:t>,</m:t>
                    </m:r>
                    <m:r>
                      <a:rPr lang="en-US" altLang="zh-CN" b="0" i="1" smtClean="0">
                        <a:solidFill>
                          <a:srgbClr val="070707"/>
                        </a:solidFill>
                        <a:latin typeface="Cambria Math" panose="02040503050406030204" pitchFamily="18" charset="0"/>
                        <a:ea typeface="微软雅黑" panose="020B0503020204020204" pitchFamily="34" charset="-122"/>
                      </a:rPr>
                      <m:t>2</m:t>
                    </m:r>
                    <m:r>
                      <a:rPr lang="en-US" altLang="zh-CN" b="0" i="1" smtClean="0">
                        <a:solidFill>
                          <a:srgbClr val="070707"/>
                        </a:solidFill>
                        <a:latin typeface="Cambria Math" panose="02040503050406030204" pitchFamily="18" charset="0"/>
                        <a:ea typeface="微软雅黑" panose="020B0503020204020204" pitchFamily="34" charset="-122"/>
                      </a:rPr>
                      <m:t>,</m:t>
                    </m:r>
                    <m:r>
                      <a:rPr lang="en-US" altLang="zh-CN" b="0" i="1" smtClean="0">
                        <a:solidFill>
                          <a:srgbClr val="070707"/>
                        </a:solidFill>
                        <a:latin typeface="Cambria Math" panose="02040503050406030204" pitchFamily="18" charset="0"/>
                        <a:ea typeface="微软雅黑" panose="020B0503020204020204" pitchFamily="34" charset="-122"/>
                      </a:rPr>
                      <m:t>3</m:t>
                    </m:r>
                    <m:r>
                      <a:rPr lang="en-US" altLang="zh-CN" b="0" i="1" smtClean="0">
                        <a:solidFill>
                          <a:srgbClr val="070707"/>
                        </a:solidFill>
                        <a:latin typeface="Cambria Math" panose="02040503050406030204" pitchFamily="18" charset="0"/>
                        <a:ea typeface="微软雅黑" panose="020B0503020204020204" pitchFamily="34" charset="-122"/>
                      </a:rPr>
                      <m:t>,</m:t>
                    </m:r>
                    <m:r>
                      <a:rPr lang="en-US" altLang="zh-CN" b="0" i="1" smtClean="0">
                        <a:solidFill>
                          <a:srgbClr val="070707"/>
                        </a:solidFill>
                        <a:latin typeface="Cambria Math" panose="02040503050406030204" pitchFamily="18" charset="0"/>
                        <a:ea typeface="微软雅黑" panose="020B0503020204020204" pitchFamily="34" charset="-122"/>
                      </a:rPr>
                      <m:t>4</m:t>
                    </m:r>
                    <m:r>
                      <a:rPr lang="en-US" altLang="zh-CN" b="0" i="1" smtClean="0">
                        <a:solidFill>
                          <a:srgbClr val="070707"/>
                        </a:solidFill>
                        <a:latin typeface="Cambria Math" panose="02040503050406030204" pitchFamily="18" charset="0"/>
                        <a:ea typeface="微软雅黑" panose="020B0503020204020204" pitchFamily="34" charset="-122"/>
                      </a:rPr>
                      <m:t>,</m:t>
                    </m:r>
                    <m:r>
                      <a:rPr lang="en-US" altLang="zh-CN" b="0" i="1" smtClean="0">
                        <a:solidFill>
                          <a:srgbClr val="070707"/>
                        </a:solidFill>
                        <a:latin typeface="Cambria Math" panose="02040503050406030204" pitchFamily="18" charset="0"/>
                        <a:ea typeface="微软雅黑" panose="020B0503020204020204" pitchFamily="34" charset="-122"/>
                      </a:rPr>
                      <m:t>5</m:t>
                    </m:r>
                    <m:r>
                      <a:rPr lang="en-US" altLang="zh-CN" b="0" i="1" smtClean="0">
                        <a:solidFill>
                          <a:srgbClr val="070707"/>
                        </a:solidFill>
                        <a:latin typeface="Cambria Math" panose="02040503050406030204" pitchFamily="18" charset="0"/>
                        <a:ea typeface="微软雅黑" panose="020B0503020204020204" pitchFamily="34" charset="-122"/>
                      </a:rPr>
                      <m:t>,</m:t>
                    </m:r>
                    <m:r>
                      <a:rPr lang="en-US" altLang="zh-CN" b="0" i="1" smtClean="0">
                        <a:solidFill>
                          <a:srgbClr val="070707"/>
                        </a:solidFill>
                        <a:latin typeface="Cambria Math" panose="02040503050406030204" pitchFamily="18" charset="0"/>
                        <a:ea typeface="微软雅黑" panose="020B0503020204020204" pitchFamily="34" charset="-122"/>
                      </a:rPr>
                      <m:t>6</m:t>
                    </m:r>
                    <m:r>
                      <a:rPr lang="en-US" altLang="zh-CN" b="0" i="1" smtClean="0">
                        <a:solidFill>
                          <a:srgbClr val="070707"/>
                        </a:solidFill>
                        <a:latin typeface="Cambria Math" panose="02040503050406030204" pitchFamily="18" charset="0"/>
                        <a:ea typeface="微软雅黑" panose="020B0503020204020204" pitchFamily="34" charset="-122"/>
                      </a:rPr>
                      <m:t>,</m:t>
                    </m:r>
                    <m:r>
                      <a:rPr lang="en-US" altLang="zh-CN" b="0" i="1" smtClean="0">
                        <a:solidFill>
                          <a:srgbClr val="070707"/>
                        </a:solidFill>
                        <a:latin typeface="Cambria Math" panose="02040503050406030204" pitchFamily="18" charset="0"/>
                        <a:ea typeface="微软雅黑" panose="020B0503020204020204" pitchFamily="34" charset="-122"/>
                      </a:rPr>
                      <m:t>7</m:t>
                    </m:r>
                  </m:oMath>
                </a14:m>
                <a:r>
                  <a:rPr lang="zh-CN" altLang="en-US" dirty="0">
                    <a:solidFill>
                      <a:srgbClr val="070707"/>
                    </a:solidFill>
                    <a:latin typeface="微软雅黑" panose="020B0503020204020204" pitchFamily="34" charset="-122"/>
                    <a:ea typeface="微软雅黑" panose="020B0503020204020204" pitchFamily="34" charset="-122"/>
                  </a:rPr>
                  <a:t>应该按顺序排列</a:t>
                </a:r>
                <a:endParaRPr lang="en-US" altLang="zh-CN" dirty="0">
                  <a:solidFill>
                    <a:srgbClr val="070707"/>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l"/>
                </a:pPr>
                <a:r>
                  <a:rPr lang="zh-CN" altLang="en-US" dirty="0">
                    <a:solidFill>
                      <a:srgbClr val="070707"/>
                    </a:solidFill>
                    <a:latin typeface="微软雅黑" panose="020B0503020204020204" pitchFamily="34" charset="-122"/>
                    <a:ea typeface="微软雅黑" panose="020B0503020204020204" pitchFamily="34" charset="-122"/>
                  </a:rPr>
                  <a:t>方法</a:t>
                </a:r>
                <a:endParaRPr lang="en-US" altLang="zh-CN"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dirty="0">
                    <a:solidFill>
                      <a:srgbClr val="070707"/>
                    </a:solidFill>
                    <a:latin typeface="微软雅黑" panose="020B0503020204020204" pitchFamily="34" charset="-122"/>
                    <a:ea typeface="微软雅黑" panose="020B0503020204020204" pitchFamily="34" charset="-122"/>
                  </a:rPr>
                  <a:t>独热编码</a:t>
                </a:r>
                <a:r>
                  <a:rPr lang="en-US" altLang="zh-CN" dirty="0">
                    <a:solidFill>
                      <a:srgbClr val="070707"/>
                    </a:solidFill>
                    <a:latin typeface="+mj-lt"/>
                    <a:ea typeface="微软雅黑" panose="020B0503020204020204" pitchFamily="34" charset="-122"/>
                  </a:rPr>
                  <a:t>(One-hot embedding): </a:t>
                </a:r>
                <a:r>
                  <a:rPr lang="zh-CN" altLang="en-US" dirty="0">
                    <a:solidFill>
                      <a:srgbClr val="070707"/>
                    </a:solidFill>
                    <a:latin typeface="微软雅黑" panose="020B0503020204020204" pitchFamily="34" charset="-122"/>
                    <a:ea typeface="微软雅黑" panose="020B0503020204020204" pitchFamily="34" charset="-122"/>
                  </a:rPr>
                  <a:t>用</a:t>
                </a:r>
                <a14:m>
                  <m:oMath xmlns:m="http://schemas.openxmlformats.org/officeDocument/2006/math">
                    <m:sSub>
                      <m:sSubPr>
                        <m:ctrlPr>
                          <a:rPr lang="en-US" altLang="zh-CN" b="0" i="1" smtClean="0">
                            <a:solidFill>
                              <a:srgbClr val="070707"/>
                            </a:solidFill>
                            <a:latin typeface="Cambria Math" panose="02040503050406030204" pitchFamily="18" charset="0"/>
                            <a:ea typeface="微软雅黑" panose="020B0503020204020204" pitchFamily="34" charset="-122"/>
                          </a:rPr>
                        </m:ctrlPr>
                      </m:sSubPr>
                      <m:e>
                        <m:r>
                          <a:rPr lang="en-US" altLang="zh-CN" b="0" i="1" smtClean="0">
                            <a:solidFill>
                              <a:srgbClr val="070707"/>
                            </a:solidFill>
                            <a:latin typeface="Cambria Math" panose="02040503050406030204" pitchFamily="18" charset="0"/>
                            <a:ea typeface="微软雅黑" panose="020B0503020204020204" pitchFamily="34" charset="-122"/>
                          </a:rPr>
                          <m:t>𝜀</m:t>
                        </m:r>
                      </m:e>
                      <m:sub>
                        <m:r>
                          <a:rPr lang="en-US" altLang="zh-CN" b="0" i="1" smtClean="0">
                            <a:solidFill>
                              <a:srgbClr val="070707"/>
                            </a:solidFill>
                            <a:latin typeface="Cambria Math" panose="02040503050406030204" pitchFamily="18" charset="0"/>
                            <a:ea typeface="微软雅黑" panose="020B0503020204020204" pitchFamily="34" charset="-122"/>
                          </a:rPr>
                          <m:t>𝑖</m:t>
                        </m:r>
                      </m:sub>
                    </m:sSub>
                    <m:r>
                      <a:rPr lang="en-US" altLang="zh-CN" b="0" i="1" smtClean="0">
                        <a:solidFill>
                          <a:srgbClr val="070707"/>
                        </a:solidFill>
                        <a:latin typeface="Cambria Math" panose="02040503050406030204" pitchFamily="18" charset="0"/>
                        <a:ea typeface="微软雅黑" panose="020B0503020204020204" pitchFamily="34" charset="-122"/>
                      </a:rPr>
                      <m:t>∈</m:t>
                    </m:r>
                    <m:sSup>
                      <m:sSupPr>
                        <m:ctrlPr>
                          <a:rPr lang="en-US" altLang="zh-CN" b="0" i="1" smtClean="0">
                            <a:solidFill>
                              <a:srgbClr val="070707"/>
                            </a:solidFill>
                            <a:latin typeface="Cambria Math" panose="02040503050406030204" pitchFamily="18" charset="0"/>
                            <a:ea typeface="微软雅黑" panose="020B0503020204020204" pitchFamily="34" charset="-122"/>
                          </a:rPr>
                        </m:ctrlPr>
                      </m:sSupPr>
                      <m:e>
                        <m:r>
                          <a:rPr lang="en-US" altLang="zh-CN" b="0" i="1" smtClean="0">
                            <a:solidFill>
                              <a:srgbClr val="070707"/>
                            </a:solidFill>
                            <a:latin typeface="Cambria Math" panose="02040503050406030204" pitchFamily="18" charset="0"/>
                            <a:ea typeface="微软雅黑" panose="020B0503020204020204" pitchFamily="34" charset="-122"/>
                          </a:rPr>
                          <m:t>ℝ</m:t>
                        </m:r>
                      </m:e>
                      <m:sup>
                        <m:r>
                          <a:rPr lang="en-US" altLang="zh-CN" b="0" i="1" smtClean="0">
                            <a:solidFill>
                              <a:srgbClr val="070707"/>
                            </a:solidFill>
                            <a:latin typeface="Cambria Math" panose="02040503050406030204" pitchFamily="18" charset="0"/>
                            <a:ea typeface="微软雅黑" panose="020B0503020204020204" pitchFamily="34" charset="-122"/>
                          </a:rPr>
                          <m:t>𝑁</m:t>
                        </m:r>
                      </m:sup>
                    </m:sSup>
                    <m:r>
                      <a:rPr lang="zh-CN" altLang="en-US" i="1">
                        <a:solidFill>
                          <a:srgbClr val="070707"/>
                        </a:solidFill>
                        <a:latin typeface="Cambria Math" panose="02040503050406030204" pitchFamily="18" charset="0"/>
                        <a:ea typeface="微软雅黑" panose="020B0503020204020204" pitchFamily="34" charset="-122"/>
                      </a:rPr>
                      <m:t>表示</m:t>
                    </m:r>
                  </m:oMath>
                </a14:m>
                <a:r>
                  <a:rPr lang="zh-CN" altLang="en-US" dirty="0">
                    <a:solidFill>
                      <a:srgbClr val="070707"/>
                    </a:solidFill>
                    <a:latin typeface="微软雅黑" panose="020B0503020204020204" pitchFamily="34" charset="-122"/>
                    <a:ea typeface="微软雅黑" panose="020B0503020204020204" pitchFamily="34" charset="-122"/>
                  </a:rPr>
                  <a:t>词表中的每个向量，</a:t>
                </a:r>
                <a14:m>
                  <m:oMath xmlns:m="http://schemas.openxmlformats.org/officeDocument/2006/math">
                    <m:r>
                      <a:rPr lang="en-US" altLang="zh-CN" b="0" i="1" smtClean="0">
                        <a:solidFill>
                          <a:srgbClr val="070707"/>
                        </a:solidFill>
                        <a:latin typeface="Cambria Math" panose="02040503050406030204" pitchFamily="18" charset="0"/>
                        <a:ea typeface="微软雅黑" panose="020B0503020204020204" pitchFamily="34" charset="-122"/>
                      </a:rPr>
                      <m:t>𝑁</m:t>
                    </m:r>
                  </m:oMath>
                </a14:m>
                <a:r>
                  <a:rPr lang="zh-CN" altLang="en-US" dirty="0">
                    <a:solidFill>
                      <a:srgbClr val="070707"/>
                    </a:solidFill>
                    <a:latin typeface="微软雅黑" panose="020B0503020204020204" pitchFamily="34" charset="-122"/>
                    <a:ea typeface="微软雅黑" panose="020B0503020204020204" pitchFamily="34" charset="-122"/>
                  </a:rPr>
                  <a:t>表示词表中词的数量，</a:t>
                </a:r>
                <a14:m>
                  <m:oMath xmlns:m="http://schemas.openxmlformats.org/officeDocument/2006/math">
                    <m:sSub>
                      <m:sSubPr>
                        <m:ctrlPr>
                          <a:rPr lang="en-US" altLang="zh-CN" b="0" i="1" smtClean="0">
                            <a:solidFill>
                              <a:srgbClr val="070707"/>
                            </a:solidFill>
                            <a:latin typeface="Cambria Math" panose="02040503050406030204" pitchFamily="18" charset="0"/>
                            <a:ea typeface="微软雅黑" panose="020B0503020204020204" pitchFamily="34" charset="-122"/>
                          </a:rPr>
                        </m:ctrlPr>
                      </m:sSubPr>
                      <m:e>
                        <m:r>
                          <a:rPr lang="en-US" altLang="zh-CN" b="0" i="1" smtClean="0">
                            <a:solidFill>
                              <a:srgbClr val="070707"/>
                            </a:solidFill>
                            <a:latin typeface="Cambria Math" panose="02040503050406030204" pitchFamily="18" charset="0"/>
                            <a:ea typeface="微软雅黑" panose="020B0503020204020204" pitchFamily="34" charset="-122"/>
                          </a:rPr>
                          <m:t>𝜀</m:t>
                        </m:r>
                      </m:e>
                      <m:sub>
                        <m:r>
                          <a:rPr lang="en-US" altLang="zh-CN" b="0" i="1" smtClean="0">
                            <a:solidFill>
                              <a:srgbClr val="070707"/>
                            </a:solidFill>
                            <a:latin typeface="Cambria Math" panose="02040503050406030204" pitchFamily="18" charset="0"/>
                            <a:ea typeface="微软雅黑" panose="020B0503020204020204" pitchFamily="34" charset="-122"/>
                          </a:rPr>
                          <m:t>𝑖</m:t>
                        </m:r>
                      </m:sub>
                    </m:sSub>
                  </m:oMath>
                </a14:m>
                <a:r>
                  <a:rPr lang="zh-CN" altLang="en-US" dirty="0">
                    <a:solidFill>
                      <a:srgbClr val="070707"/>
                    </a:solidFill>
                    <a:latin typeface="微软雅黑" panose="020B0503020204020204" pitchFamily="34" charset="-122"/>
                    <a:ea typeface="微软雅黑" panose="020B0503020204020204" pitchFamily="34" charset="-122"/>
                  </a:rPr>
                  <a:t>表示第</a:t>
                </a:r>
                <a14:m>
                  <m:oMath xmlns:m="http://schemas.openxmlformats.org/officeDocument/2006/math">
                    <m:r>
                      <a:rPr lang="en-US" altLang="zh-CN" b="0" i="1" smtClean="0">
                        <a:solidFill>
                          <a:srgbClr val="070707"/>
                        </a:solidFill>
                        <a:latin typeface="Cambria Math" panose="02040503050406030204" pitchFamily="18" charset="0"/>
                        <a:ea typeface="微软雅黑" panose="020B0503020204020204" pitchFamily="34" charset="-122"/>
                      </a:rPr>
                      <m:t>𝑖</m:t>
                    </m:r>
                  </m:oMath>
                </a14:m>
                <a:r>
                  <a:rPr lang="zh-CN" altLang="en-US" dirty="0">
                    <a:solidFill>
                      <a:srgbClr val="070707"/>
                    </a:solidFill>
                    <a:latin typeface="微软雅黑" panose="020B0503020204020204" pitchFamily="34" charset="-122"/>
                    <a:ea typeface="微软雅黑" panose="020B0503020204020204" pitchFamily="34" charset="-122"/>
                  </a:rPr>
                  <a:t>个元素不为</a:t>
                </a:r>
                <a:r>
                  <a:rPr lang="en-US" altLang="zh-CN" dirty="0">
                    <a:solidFill>
                      <a:srgbClr val="070707"/>
                    </a:solidFill>
                    <a:latin typeface="微软雅黑" panose="020B0503020204020204" pitchFamily="34" charset="-122"/>
                    <a:ea typeface="微软雅黑" panose="020B0503020204020204" pitchFamily="34" charset="-122"/>
                  </a:rPr>
                  <a:t>0</a:t>
                </a:r>
                <a:r>
                  <a:rPr lang="zh-CN" altLang="en-US" dirty="0">
                    <a:solidFill>
                      <a:srgbClr val="070707"/>
                    </a:solidFill>
                    <a:latin typeface="微软雅黑" panose="020B0503020204020204" pitchFamily="34" charset="-122"/>
                    <a:ea typeface="微软雅黑" panose="020B0503020204020204" pitchFamily="34" charset="-122"/>
                  </a:rPr>
                  <a:t>的单位向量。</a:t>
                </a:r>
                <a:endParaRPr lang="en-US" altLang="zh-CN" dirty="0">
                  <a:solidFill>
                    <a:srgbClr val="070707"/>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dirty="0">
                    <a:solidFill>
                      <a:srgbClr val="070707"/>
                    </a:solidFill>
                    <a:latin typeface="微软雅黑" panose="020B0503020204020204" pitchFamily="34" charset="-122"/>
                    <a:ea typeface="微软雅黑" panose="020B0503020204020204" pitchFamily="34" charset="-122"/>
                  </a:rPr>
                  <a:t>词嵌入</a:t>
                </a:r>
                <a:r>
                  <a:rPr lang="en-US" altLang="zh-CN" dirty="0">
                    <a:solidFill>
                      <a:srgbClr val="070707"/>
                    </a:solidFill>
                    <a:latin typeface="+mj-lt"/>
                    <a:ea typeface="微软雅黑" panose="020B0503020204020204" pitchFamily="34" charset="-122"/>
                  </a:rPr>
                  <a:t>(word embedding): </a:t>
                </a:r>
                <a14:m>
                  <m:oMath xmlns:m="http://schemas.openxmlformats.org/officeDocument/2006/math">
                    <m:sSub>
                      <m:sSubPr>
                        <m:ctrlPr>
                          <a:rPr lang="en-US" altLang="zh-CN" b="0" i="1" smtClean="0">
                            <a:solidFill>
                              <a:srgbClr val="070707"/>
                            </a:solidFill>
                            <a:latin typeface="Cambria Math" panose="02040503050406030204" pitchFamily="18" charset="0"/>
                            <a:ea typeface="微软雅黑" panose="020B0503020204020204" pitchFamily="34" charset="-122"/>
                          </a:rPr>
                        </m:ctrlPr>
                      </m:sSubPr>
                      <m:e>
                        <m:r>
                          <a:rPr lang="en-US" altLang="zh-CN" b="0" i="1" smtClean="0">
                            <a:solidFill>
                              <a:srgbClr val="070707"/>
                            </a:solidFill>
                            <a:latin typeface="Cambria Math" panose="02040503050406030204" pitchFamily="18" charset="0"/>
                            <a:ea typeface="微软雅黑" panose="020B0503020204020204" pitchFamily="34" charset="-122"/>
                          </a:rPr>
                          <m:t>𝑥</m:t>
                        </m:r>
                      </m:e>
                      <m:sub>
                        <m:r>
                          <a:rPr lang="en-US" altLang="zh-CN" b="0" i="1" smtClean="0">
                            <a:solidFill>
                              <a:srgbClr val="070707"/>
                            </a:solidFill>
                            <a:latin typeface="Cambria Math" panose="02040503050406030204" pitchFamily="18" charset="0"/>
                            <a:ea typeface="微软雅黑" panose="020B0503020204020204" pitchFamily="34" charset="-122"/>
                          </a:rPr>
                          <m:t>𝑖</m:t>
                        </m:r>
                      </m:sub>
                    </m:sSub>
                    <m:r>
                      <a:rPr lang="en-US" altLang="zh-CN" b="0" i="1" smtClean="0">
                        <a:solidFill>
                          <a:srgbClr val="070707"/>
                        </a:solidFill>
                        <a:latin typeface="Cambria Math" panose="02040503050406030204" pitchFamily="18" charset="0"/>
                        <a:ea typeface="微软雅黑" panose="020B0503020204020204" pitchFamily="34" charset="-122"/>
                      </a:rPr>
                      <m:t>=</m:t>
                    </m:r>
                    <m:sSup>
                      <m:sSupPr>
                        <m:ctrlPr>
                          <a:rPr lang="en-US" altLang="zh-CN" b="0" i="1" smtClean="0">
                            <a:solidFill>
                              <a:srgbClr val="070707"/>
                            </a:solidFill>
                            <a:latin typeface="Cambria Math" panose="02040503050406030204" pitchFamily="18" charset="0"/>
                            <a:ea typeface="微软雅黑" panose="020B0503020204020204" pitchFamily="34" charset="-122"/>
                          </a:rPr>
                        </m:ctrlPr>
                      </m:sSupPr>
                      <m:e>
                        <m:r>
                          <a:rPr lang="en-US" altLang="zh-CN" b="0" i="1" smtClean="0">
                            <a:solidFill>
                              <a:srgbClr val="070707"/>
                            </a:solidFill>
                            <a:latin typeface="Cambria Math" panose="02040503050406030204" pitchFamily="18" charset="0"/>
                            <a:ea typeface="微软雅黑" panose="020B0503020204020204" pitchFamily="34" charset="-122"/>
                          </a:rPr>
                          <m:t>𝑊</m:t>
                        </m:r>
                      </m:e>
                      <m:sup>
                        <m:r>
                          <a:rPr lang="en-US" altLang="zh-CN" b="0" i="1" smtClean="0">
                            <a:solidFill>
                              <a:srgbClr val="070707"/>
                            </a:solidFill>
                            <a:latin typeface="Cambria Math" panose="02040503050406030204" pitchFamily="18" charset="0"/>
                            <a:ea typeface="微软雅黑" panose="020B0503020204020204" pitchFamily="34" charset="-122"/>
                          </a:rPr>
                          <m:t>𝑒𝑚𝑏</m:t>
                        </m:r>
                      </m:sup>
                    </m:sSup>
                    <m:sSub>
                      <m:sSubPr>
                        <m:ctrlPr>
                          <a:rPr lang="en-US" altLang="zh-CN" b="0" i="1" smtClean="0">
                            <a:solidFill>
                              <a:srgbClr val="070707"/>
                            </a:solidFill>
                            <a:latin typeface="Cambria Math" panose="02040503050406030204" pitchFamily="18" charset="0"/>
                            <a:ea typeface="微软雅黑" panose="020B0503020204020204" pitchFamily="34" charset="-122"/>
                          </a:rPr>
                        </m:ctrlPr>
                      </m:sSubPr>
                      <m:e>
                        <m:r>
                          <a:rPr lang="en-US" altLang="zh-CN" b="0" i="1" smtClean="0">
                            <a:solidFill>
                              <a:srgbClr val="070707"/>
                            </a:solidFill>
                            <a:latin typeface="Cambria Math" panose="02040503050406030204" pitchFamily="18" charset="0"/>
                            <a:ea typeface="微软雅黑" panose="020B0503020204020204" pitchFamily="34" charset="-122"/>
                          </a:rPr>
                          <m:t>𝜀</m:t>
                        </m:r>
                      </m:e>
                      <m:sub>
                        <m:r>
                          <a:rPr lang="en-US" altLang="zh-CN" b="0" i="1" smtClean="0">
                            <a:solidFill>
                              <a:srgbClr val="070707"/>
                            </a:solidFill>
                            <a:latin typeface="Cambria Math" panose="02040503050406030204" pitchFamily="18" charset="0"/>
                            <a:ea typeface="微软雅黑" panose="020B0503020204020204" pitchFamily="34" charset="-122"/>
                          </a:rPr>
                          <m:t>𝑖</m:t>
                        </m:r>
                      </m:sub>
                    </m:sSub>
                    <m:r>
                      <a:rPr lang="en-US" altLang="zh-CN" b="0" i="1" smtClean="0">
                        <a:solidFill>
                          <a:srgbClr val="070707"/>
                        </a:solidFill>
                        <a:latin typeface="Cambria Math" panose="02040503050406030204" pitchFamily="18" charset="0"/>
                        <a:ea typeface="微软雅黑" panose="020B0503020204020204" pitchFamily="34" charset="-122"/>
                      </a:rPr>
                      <m:t>∈</m:t>
                    </m:r>
                    <m:sSup>
                      <m:sSupPr>
                        <m:ctrlPr>
                          <a:rPr lang="en-US" altLang="zh-CN" b="0" i="1" smtClean="0">
                            <a:solidFill>
                              <a:srgbClr val="070707"/>
                            </a:solidFill>
                            <a:latin typeface="Cambria Math" panose="02040503050406030204" pitchFamily="18" charset="0"/>
                            <a:ea typeface="微软雅黑" panose="020B0503020204020204" pitchFamily="34" charset="-122"/>
                          </a:rPr>
                        </m:ctrlPr>
                      </m:sSupPr>
                      <m:e>
                        <m:r>
                          <a:rPr lang="en-US" altLang="zh-CN" b="0" i="1" smtClean="0">
                            <a:solidFill>
                              <a:srgbClr val="070707"/>
                            </a:solidFill>
                            <a:latin typeface="Cambria Math" panose="02040503050406030204" pitchFamily="18" charset="0"/>
                            <a:ea typeface="微软雅黑" panose="020B0503020204020204" pitchFamily="34" charset="-122"/>
                          </a:rPr>
                          <m:t>ℝ</m:t>
                        </m:r>
                      </m:e>
                      <m:sup>
                        <m:r>
                          <a:rPr lang="en-US" altLang="zh-CN" b="0" i="1" smtClean="0">
                            <a:solidFill>
                              <a:srgbClr val="070707"/>
                            </a:solidFill>
                            <a:latin typeface="Cambria Math" panose="02040503050406030204" pitchFamily="18" charset="0"/>
                            <a:ea typeface="微软雅黑" panose="020B0503020204020204" pitchFamily="34" charset="-122"/>
                          </a:rPr>
                          <m:t>𝑁</m:t>
                        </m:r>
                      </m:sup>
                    </m:sSup>
                  </m:oMath>
                </a14:m>
                <a:r>
                  <a:rPr lang="en-US" altLang="zh-CN" dirty="0">
                    <a:solidFill>
                      <a:srgbClr val="070707"/>
                    </a:solidFill>
                    <a:latin typeface="+mj-lt"/>
                    <a:ea typeface="微软雅黑" panose="020B0503020204020204" pitchFamily="34" charset="-122"/>
                  </a:rPr>
                  <a:t>, </a:t>
                </a:r>
                <a14:m>
                  <m:oMath xmlns:m="http://schemas.openxmlformats.org/officeDocument/2006/math">
                    <m:sSup>
                      <m:sSupPr>
                        <m:ctrlPr>
                          <a:rPr lang="en-US" altLang="zh-CN" b="0" i="1" smtClean="0">
                            <a:solidFill>
                              <a:srgbClr val="070707"/>
                            </a:solidFill>
                            <a:latin typeface="Cambria Math" panose="02040503050406030204" pitchFamily="18" charset="0"/>
                            <a:ea typeface="微软雅黑" panose="020B0503020204020204" pitchFamily="34" charset="-122"/>
                          </a:rPr>
                        </m:ctrlPr>
                      </m:sSupPr>
                      <m:e>
                        <m:r>
                          <a:rPr lang="en-US" altLang="zh-CN" b="0" i="1" smtClean="0">
                            <a:solidFill>
                              <a:srgbClr val="070707"/>
                            </a:solidFill>
                            <a:latin typeface="Cambria Math" panose="02040503050406030204" pitchFamily="18" charset="0"/>
                            <a:ea typeface="微软雅黑" panose="020B0503020204020204" pitchFamily="34" charset="-122"/>
                          </a:rPr>
                          <m:t>𝑊</m:t>
                        </m:r>
                      </m:e>
                      <m:sup>
                        <m:r>
                          <a:rPr lang="en-US" altLang="zh-CN" b="0" i="1" smtClean="0">
                            <a:solidFill>
                              <a:srgbClr val="070707"/>
                            </a:solidFill>
                            <a:latin typeface="Cambria Math" panose="02040503050406030204" pitchFamily="18" charset="0"/>
                            <a:ea typeface="微软雅黑" panose="020B0503020204020204" pitchFamily="34" charset="-122"/>
                          </a:rPr>
                          <m:t>𝑒𝑚𝑏</m:t>
                        </m:r>
                      </m:sup>
                    </m:sSup>
                    <m:r>
                      <a:rPr lang="en-US" altLang="zh-CN" b="0" i="1" smtClean="0">
                        <a:solidFill>
                          <a:srgbClr val="070707"/>
                        </a:solidFill>
                        <a:latin typeface="Cambria Math" panose="02040503050406030204" pitchFamily="18" charset="0"/>
                        <a:ea typeface="微软雅黑" panose="020B0503020204020204" pitchFamily="34" charset="-122"/>
                      </a:rPr>
                      <m:t>∈</m:t>
                    </m:r>
                    <m:sSup>
                      <m:sSupPr>
                        <m:ctrlPr>
                          <a:rPr lang="en-US" altLang="zh-CN" b="0" i="1" smtClean="0">
                            <a:solidFill>
                              <a:srgbClr val="070707"/>
                            </a:solidFill>
                            <a:latin typeface="Cambria Math" panose="02040503050406030204" pitchFamily="18" charset="0"/>
                            <a:ea typeface="微软雅黑" panose="020B0503020204020204" pitchFamily="34" charset="-122"/>
                          </a:rPr>
                        </m:ctrlPr>
                      </m:sSupPr>
                      <m:e>
                        <m:r>
                          <a:rPr lang="en-US" altLang="zh-CN" b="0" i="1" smtClean="0">
                            <a:solidFill>
                              <a:srgbClr val="070707"/>
                            </a:solidFill>
                            <a:latin typeface="Cambria Math" panose="02040503050406030204" pitchFamily="18" charset="0"/>
                            <a:ea typeface="微软雅黑" panose="020B0503020204020204" pitchFamily="34" charset="-122"/>
                          </a:rPr>
                          <m:t>ℝ</m:t>
                        </m:r>
                      </m:e>
                      <m:sup>
                        <m:r>
                          <a:rPr lang="en-US" altLang="zh-CN" b="0" i="1" smtClean="0">
                            <a:solidFill>
                              <a:srgbClr val="070707"/>
                            </a:solidFill>
                            <a:latin typeface="Cambria Math" panose="02040503050406030204" pitchFamily="18" charset="0"/>
                            <a:ea typeface="微软雅黑" panose="020B0503020204020204" pitchFamily="34" charset="-122"/>
                          </a:rPr>
                          <m:t>𝑑</m:t>
                        </m:r>
                        <m:r>
                          <a:rPr lang="en-US" altLang="zh-CN" b="0" i="1" smtClean="0">
                            <a:solidFill>
                              <a:srgbClr val="070707"/>
                            </a:solidFill>
                            <a:latin typeface="Cambria Math" panose="02040503050406030204" pitchFamily="18" charset="0"/>
                            <a:ea typeface="微软雅黑" panose="020B0503020204020204" pitchFamily="34" charset="-122"/>
                          </a:rPr>
                          <m:t>×</m:t>
                        </m:r>
                        <m:r>
                          <a:rPr lang="en-US" altLang="zh-CN" b="0" i="1" smtClean="0">
                            <a:solidFill>
                              <a:srgbClr val="070707"/>
                            </a:solidFill>
                            <a:latin typeface="Cambria Math" panose="02040503050406030204" pitchFamily="18" charset="0"/>
                            <a:ea typeface="微软雅黑" panose="020B0503020204020204" pitchFamily="34" charset="-122"/>
                          </a:rPr>
                          <m:t>𝑁</m:t>
                        </m:r>
                      </m:sup>
                    </m:sSup>
                    <m:r>
                      <a:rPr lang="zh-CN" altLang="en-US" i="1">
                        <a:solidFill>
                          <a:srgbClr val="070707"/>
                        </a:solidFill>
                        <a:latin typeface="Cambria Math" panose="02040503050406030204" pitchFamily="18" charset="0"/>
                        <a:ea typeface="微软雅黑" panose="020B0503020204020204" pitchFamily="34" charset="-122"/>
                      </a:rPr>
                      <m:t>是</m:t>
                    </m:r>
                  </m:oMath>
                </a14:m>
                <a:r>
                  <a:rPr lang="zh-CN" altLang="en-US" dirty="0">
                    <a:solidFill>
                      <a:srgbClr val="070707"/>
                    </a:solidFill>
                    <a:latin typeface="+mj-lt"/>
                    <a:ea typeface="微软雅黑" panose="020B0503020204020204" pitchFamily="34" charset="-122"/>
                  </a:rPr>
                  <a:t>可训练的嵌入矩阵。</a:t>
                </a:r>
                <a:endParaRPr lang="en-US" altLang="zh-CN" dirty="0">
                  <a:solidFill>
                    <a:srgbClr val="070707"/>
                  </a:solidFill>
                  <a:latin typeface="+mj-lt"/>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5B924000-21DE-3861-59BB-039AA47730BA}"/>
                  </a:ext>
                </a:extLst>
              </p:cNvPr>
              <p:cNvSpPr txBox="1">
                <a:spLocks noRot="1" noChangeAspect="1" noMove="1" noResize="1" noEditPoints="1" noAdjustHandles="1" noChangeArrowheads="1" noChangeShapeType="1" noTextEdit="1"/>
              </p:cNvSpPr>
              <p:nvPr/>
            </p:nvSpPr>
            <p:spPr>
              <a:xfrm>
                <a:off x="336721" y="1520046"/>
                <a:ext cx="11518558" cy="4616328"/>
              </a:xfrm>
              <a:prstGeom prst="rect">
                <a:avLst/>
              </a:prstGeom>
              <a:blipFill>
                <a:blip r:embed="rId2"/>
                <a:stretch>
                  <a:fillRect l="-105" b="-522"/>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0EA911BB-2350-E27A-EAF6-12213B88E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4402" y="1742677"/>
            <a:ext cx="2870312" cy="2616303"/>
          </a:xfrm>
          <a:prstGeom prst="rect">
            <a:avLst/>
          </a:prstGeom>
          <a:ln w="9525">
            <a:solidFill>
              <a:srgbClr val="070707"/>
            </a:solidFill>
          </a:ln>
        </p:spPr>
      </p:pic>
      <p:sp>
        <p:nvSpPr>
          <p:cNvPr id="21" name="文本框 20">
            <a:extLst>
              <a:ext uri="{FF2B5EF4-FFF2-40B4-BE49-F238E27FC236}">
                <a16:creationId xmlns:a16="http://schemas.microsoft.com/office/drawing/2014/main" id="{0A30E9A9-BD18-F6A4-A710-20BC3D94835B}"/>
              </a:ext>
            </a:extLst>
          </p:cNvPr>
          <p:cNvSpPr txBox="1"/>
          <p:nvPr/>
        </p:nvSpPr>
        <p:spPr>
          <a:xfrm>
            <a:off x="8818582" y="4403233"/>
            <a:ext cx="2586681" cy="338554"/>
          </a:xfrm>
          <a:prstGeom prst="rect">
            <a:avLst/>
          </a:prstGeom>
          <a:noFill/>
        </p:spPr>
        <p:txBody>
          <a:bodyPr wrap="square" rtlCol="0">
            <a:spAutoFit/>
          </a:bodyPr>
          <a:lstStyle/>
          <a:p>
            <a:pPr algn="ctr"/>
            <a:r>
              <a:rPr lang="zh-CN" altLang="en-US" sz="1600" b="1" dirty="0">
                <a:solidFill>
                  <a:srgbClr val="070707"/>
                </a:solidFill>
              </a:rPr>
              <a:t>图一：词嵌入示意图</a:t>
            </a:r>
          </a:p>
        </p:txBody>
      </p:sp>
    </p:spTree>
    <p:extLst>
      <p:ext uri="{BB962C8B-B14F-4D97-AF65-F5344CB8AC3E}">
        <p14:creationId xmlns:p14="http://schemas.microsoft.com/office/powerpoint/2010/main" val="2624321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897D2-CD91-92D4-706A-8B13BFCD3BE6}"/>
              </a:ext>
            </a:extLst>
          </p:cNvPr>
          <p:cNvSpPr>
            <a:spLocks noGrp="1"/>
          </p:cNvSpPr>
          <p:nvPr>
            <p:ph type="title"/>
          </p:nvPr>
        </p:nvSpPr>
        <p:spPr/>
        <p:txBody>
          <a:bodyPr/>
          <a:lstStyle/>
          <a:p>
            <a:r>
              <a:rPr kumimoji="1" lang="zh-CN" altLang="en-US" dirty="0"/>
              <a:t>请思考</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9E4CBF1-5986-0F58-6D88-394FF657C6E0}"/>
                  </a:ext>
                </a:extLst>
              </p:cNvPr>
              <p:cNvSpPr>
                <a:spLocks noGrp="1"/>
              </p:cNvSpPr>
              <p:nvPr>
                <p:ph idx="1"/>
              </p:nvPr>
            </p:nvSpPr>
            <p:spPr/>
            <p:txBody>
              <a:bodyPr/>
              <a:lstStyle/>
              <a:p>
                <a:r>
                  <a:rPr kumimoji="1" lang="zh-CN" altLang="en-US" dirty="0"/>
                  <a:t>激活函数是</a:t>
                </a:r>
                <a:r>
                  <a:rPr kumimoji="1" lang="en-US" altLang="zh-CN" dirty="0"/>
                  <a:t> </a:t>
                </a:r>
                <a14:m>
                  <m:oMath xmlns:m="http://schemas.openxmlformats.org/officeDocument/2006/math">
                    <m:r>
                      <a:rPr kumimoji="1" lang="en-US" altLang="zh-CN" i="1" dirty="0" smtClean="0">
                        <a:latin typeface="Cambria Math" panose="02040503050406030204" pitchFamily="18" charset="0"/>
                      </a:rPr>
                      <m:t>𝑅𝑒𝐿𝑈</m:t>
                    </m:r>
                    <m:r>
                      <a:rPr kumimoji="1" lang="en-US" altLang="zh-CN" i="1" dirty="0" smtClean="0">
                        <a:latin typeface="Cambria Math" panose="02040503050406030204" pitchFamily="18" charset="0"/>
                      </a:rPr>
                      <m:t>(</m:t>
                    </m:r>
                    <m:r>
                      <a:rPr kumimoji="1" lang="en-US" altLang="zh-CN" i="1" dirty="0" smtClean="0">
                        <a:latin typeface="Cambria Math" panose="02040503050406030204" pitchFamily="18" charset="0"/>
                      </a:rPr>
                      <m:t>𝑥</m:t>
                    </m:r>
                    <m:r>
                      <a:rPr kumimoji="1" lang="en-US" altLang="zh-CN" i="1" dirty="0" smtClean="0">
                        <a:latin typeface="Cambria Math" panose="02040503050406030204" pitchFamily="18" charset="0"/>
                      </a:rPr>
                      <m:t>)=</m:t>
                    </m:r>
                    <m:r>
                      <m:rPr>
                        <m:sty m:val="p"/>
                      </m:rPr>
                      <a:rPr kumimoji="1" lang="en-US" altLang="zh-CN" i="1" dirty="0">
                        <a:latin typeface="Cambria Math" panose="02040503050406030204" pitchFamily="18" charset="0"/>
                      </a:rPr>
                      <m:t>Max</m:t>
                    </m:r>
                    <m:r>
                      <a:rPr kumimoji="1" lang="en-US" altLang="zh-CN" b="1" i="1" dirty="0" smtClean="0">
                        <a:latin typeface="Cambria Math" panose="02040503050406030204" pitchFamily="18" charset="0"/>
                      </a:rPr>
                      <m:t>(</m:t>
                    </m:r>
                    <m:r>
                      <a:rPr kumimoji="1" lang="en-US" altLang="zh-CN" b="1" i="1" dirty="0" smtClean="0">
                        <a:latin typeface="Cambria Math" panose="02040503050406030204" pitchFamily="18" charset="0"/>
                      </a:rPr>
                      <m:t>𝟎</m:t>
                    </m:r>
                    <m:r>
                      <a:rPr kumimoji="1" lang="en-US" altLang="zh-CN" b="1" i="1" dirty="0" smtClean="0">
                        <a:latin typeface="Cambria Math" panose="02040503050406030204" pitchFamily="18" charset="0"/>
                      </a:rPr>
                      <m:t>,</m:t>
                    </m:r>
                    <m:r>
                      <a:rPr kumimoji="1" lang="en-US" altLang="zh-CN" b="1" i="1" dirty="0" smtClean="0">
                        <a:latin typeface="Cambria Math" panose="02040503050406030204" pitchFamily="18" charset="0"/>
                      </a:rPr>
                      <m:t>𝒙</m:t>
                    </m:r>
                    <m:r>
                      <a:rPr kumimoji="1" lang="en-US" altLang="zh-CN" b="1" i="1" dirty="0" smtClean="0">
                        <a:latin typeface="Cambria Math" panose="02040503050406030204" pitchFamily="18" charset="0"/>
                      </a:rPr>
                      <m:t>)</m:t>
                    </m:r>
                  </m:oMath>
                </a14:m>
                <a:r>
                  <a:rPr kumimoji="1" lang="zh-CN" altLang="en-US" dirty="0"/>
                  <a:t>，且所有偏置项为</a:t>
                </a:r>
                <a:r>
                  <a:rPr kumimoji="1" lang="en-US" altLang="zh-CN" dirty="0"/>
                  <a:t>0</a:t>
                </a:r>
                <a:r>
                  <a:rPr kumimoji="1" lang="zh-CN" altLang="en-US" dirty="0"/>
                  <a:t>，输入输出均一维</a:t>
                </a:r>
                <a:endParaRPr kumimoji="1" lang="en-US" altLang="zh-CN" dirty="0"/>
              </a:p>
              <a:p>
                <a:r>
                  <a:rPr kumimoji="1" lang="zh-CN" altLang="en-US" dirty="0"/>
                  <a:t>两层的神经网络函数的形状是什么样的？</a:t>
                </a:r>
              </a:p>
            </p:txBody>
          </p:sp>
        </mc:Choice>
        <mc:Fallback xmlns="">
          <p:sp>
            <p:nvSpPr>
              <p:cNvPr id="3" name="内容占位符 2">
                <a:extLst>
                  <a:ext uri="{FF2B5EF4-FFF2-40B4-BE49-F238E27FC236}">
                    <a16:creationId xmlns:a16="http://schemas.microsoft.com/office/drawing/2014/main" id="{39E4CBF1-5986-0F58-6D88-394FF657C6E0}"/>
                  </a:ext>
                </a:extLst>
              </p:cNvPr>
              <p:cNvSpPr>
                <a:spLocks noGrp="1" noRot="1" noChangeAspect="1" noMove="1" noResize="1" noEditPoints="1" noAdjustHandles="1" noChangeArrowheads="1" noChangeShapeType="1" noTextEdit="1"/>
              </p:cNvSpPr>
              <p:nvPr>
                <p:ph idx="1"/>
              </p:nvPr>
            </p:nvSpPr>
            <p:spPr>
              <a:blipFill>
                <a:blip r:embed="rId2"/>
                <a:stretch>
                  <a:fillRect l="-889" t="-1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9615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0EDF7-A1CE-FCE1-2413-2A5000FE673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A506131-9C66-988A-7571-2C2F2AF117DA}"/>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随机投影引理</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041A14E-3EF1-8AF3-BA2E-8C5EB0D97061}"/>
                  </a:ext>
                </a:extLst>
              </p:cNvPr>
              <p:cNvSpPr txBox="1"/>
              <p:nvPr/>
            </p:nvSpPr>
            <p:spPr>
              <a:xfrm>
                <a:off x="129873" y="727216"/>
                <a:ext cx="11794434" cy="1705403"/>
              </a:xfrm>
              <a:prstGeom prst="rect">
                <a:avLst/>
              </a:prstGeom>
              <a:noFill/>
            </p:spPr>
            <p:txBody>
              <a:bodyPr wrap="square">
                <a:spAutoFit/>
              </a:bodyPr>
              <a:lstStyle/>
              <a:p>
                <a:pPr marL="285750" indent="-285750">
                  <a:lnSpc>
                    <a:spcPct val="150000"/>
                  </a:lnSpc>
                  <a:buFont typeface="Wingdings" pitchFamily="2" charset="2"/>
                  <a:buChar char="Ø"/>
                </a:pPr>
                <a:r>
                  <a:rPr lang="zh-CN" altLang="en-US" sz="1800" dirty="0">
                    <a:solidFill>
                      <a:srgbClr val="000000"/>
                    </a:solidFill>
                    <a:effectLst/>
                    <a:latin typeface="Microsoft YaHei" panose="020B0503020204020204" pitchFamily="34" charset="-122"/>
                    <a:ea typeface="Microsoft YaHei" panose="020B0503020204020204" pitchFamily="34" charset="-122"/>
                  </a:rPr>
                  <a:t> </a:t>
                </a:r>
                <a:r>
                  <a:rPr lang="en" altLang="zh-CN" sz="1800" b="1" dirty="0">
                    <a:solidFill>
                      <a:srgbClr val="000000"/>
                    </a:solidFill>
                    <a:effectLst/>
                    <a:latin typeface="Microsoft YaHei" panose="020B0503020204020204" pitchFamily="34" charset="-122"/>
                    <a:ea typeface="Microsoft YaHei" panose="020B0503020204020204" pitchFamily="34" charset="-122"/>
                  </a:rPr>
                  <a:t>n </a:t>
                </a:r>
                <a:r>
                  <a:rPr lang="zh-CN" altLang="en-US" sz="1800" b="1" dirty="0">
                    <a:solidFill>
                      <a:srgbClr val="000000"/>
                    </a:solidFill>
                    <a:effectLst/>
                    <a:latin typeface="Microsoft YaHei" panose="020B0503020204020204" pitchFamily="34" charset="-122"/>
                    <a:ea typeface="Microsoft YaHei" panose="020B0503020204020204" pitchFamily="34" charset="-122"/>
                  </a:rPr>
                  <a:t>个数据点</a:t>
                </a:r>
                <a:r>
                  <a:rPr lang="zh-CN" altLang="en-US" sz="1800" dirty="0">
                    <a:solidFill>
                      <a:srgbClr val="000000"/>
                    </a:solidFill>
                    <a:effectLst/>
                    <a:latin typeface="Microsoft YaHei" panose="020B0503020204020204" pitchFamily="34" charset="-122"/>
                    <a:ea typeface="Microsoft YaHei" panose="020B0503020204020204" pitchFamily="34" charset="-122"/>
                  </a:rPr>
                  <a:t>的数据集</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每个数据点都位于 </a:t>
                </a:r>
                <a:r>
                  <a:rPr lang="en" altLang="zh-CN" sz="1800" b="1" dirty="0">
                    <a:solidFill>
                      <a:srgbClr val="000000"/>
                    </a:solidFill>
                    <a:effectLst/>
                    <a:latin typeface="Microsoft YaHei" panose="020B0503020204020204" pitchFamily="34" charset="-122"/>
                    <a:ea typeface="Microsoft YaHei" panose="020B0503020204020204" pitchFamily="34" charset="-122"/>
                  </a:rPr>
                  <a:t>d </a:t>
                </a:r>
                <a:r>
                  <a:rPr lang="zh-CN" altLang="en-US" sz="1800" b="1" dirty="0">
                    <a:solidFill>
                      <a:srgbClr val="000000"/>
                    </a:solidFill>
                    <a:effectLst/>
                    <a:latin typeface="Microsoft YaHei" panose="020B0503020204020204" pitchFamily="34" charset="-122"/>
                    <a:ea typeface="Microsoft YaHei" panose="020B0503020204020204" pitchFamily="34" charset="-122"/>
                  </a:rPr>
                  <a:t>维空间</a:t>
                </a:r>
                <a:r>
                  <a:rPr lang="zh-CN" altLang="en-US" sz="1800" dirty="0">
                    <a:solidFill>
                      <a:srgbClr val="000000"/>
                    </a:solidFill>
                    <a:effectLst/>
                    <a:latin typeface="Microsoft YaHei" panose="020B0503020204020204" pitchFamily="34" charset="-122"/>
                    <a:ea typeface="Microsoft YaHei" panose="020B0503020204020204" pitchFamily="34" charset="-122"/>
                  </a:rPr>
                  <a:t>中。</a:t>
                </a:r>
                <a:endParaRPr lang="en-US" altLang="zh-CN" sz="1800" dirty="0">
                  <a:solidFill>
                    <a:srgbClr val="00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b="1" dirty="0">
                    <a:solidFill>
                      <a:srgbClr val="000000"/>
                    </a:solidFill>
                    <a:latin typeface="Microsoft YaHei" panose="020B0503020204020204" pitchFamily="34" charset="-122"/>
                    <a:ea typeface="Microsoft YaHei" panose="020B0503020204020204" pitchFamily="34" charset="-122"/>
                  </a:rPr>
                  <a:t>d</a:t>
                </a:r>
                <a:r>
                  <a:rPr lang="zh-CN" altLang="en-US" b="1" dirty="0">
                    <a:solidFill>
                      <a:srgbClr val="000000"/>
                    </a:solidFill>
                    <a:latin typeface="Microsoft YaHei" panose="020B0503020204020204" pitchFamily="34" charset="-122"/>
                    <a:ea typeface="Microsoft YaHei" panose="020B0503020204020204" pitchFamily="34" charset="-122"/>
                  </a:rPr>
                  <a:t> 非常大：</a:t>
                </a:r>
                <a:r>
                  <a:rPr lang="zh-CN" altLang="en-US" sz="1800" dirty="0">
                    <a:solidFill>
                      <a:srgbClr val="000000"/>
                    </a:solidFill>
                    <a:effectLst/>
                    <a:latin typeface="Microsoft YaHei" panose="020B0503020204020204" pitchFamily="34" charset="-122"/>
                    <a:ea typeface="Microsoft YaHei" panose="020B0503020204020204" pitchFamily="34" charset="-122"/>
                  </a:rPr>
                  <a:t>直接在原始高维空间中对数据进行分析和处理会带来较高的存储和计算负担</a:t>
                </a:r>
                <a:endParaRPr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dirty="0">
                    <a:solidFill>
                      <a:srgbClr val="000000"/>
                    </a:solidFill>
                    <a:effectLst/>
                    <a:latin typeface="Microsoft YaHei" panose="020B0503020204020204" pitchFamily="34" charset="-122"/>
                    <a:ea typeface="Microsoft YaHei" panose="020B0503020204020204" pitchFamily="34" charset="-122"/>
                  </a:rPr>
                  <a:t>例：自然语言</a:t>
                </a:r>
                <a:r>
                  <a:rPr lang="zh-CN" altLang="en-US" dirty="0">
                    <a:solidFill>
                      <a:srgbClr val="000000"/>
                    </a:solidFill>
                    <a:latin typeface="Microsoft YaHei" panose="020B0503020204020204" pitchFamily="34" charset="-122"/>
                    <a:ea typeface="Microsoft YaHei" panose="020B0503020204020204" pitchFamily="34" charset="-122"/>
                  </a:rPr>
                  <a:t>任务</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字典大小为 </a:t>
                </a:r>
                <a:r>
                  <a:rPr lang="en-US" altLang="zh-CN" dirty="0">
                    <a:solidFill>
                      <a:srgbClr val="000000"/>
                    </a:solidFill>
                    <a:latin typeface="Microsoft YaHei" panose="020B0503020204020204" pitchFamily="34" charset="-122"/>
                    <a:ea typeface="Microsoft YaHei" panose="020B0503020204020204" pitchFamily="34" charset="-122"/>
                  </a:rPr>
                  <a:t>1,000,000</a:t>
                </a:r>
                <a:r>
                  <a:rPr lang="zh-CN" altLang="en-US" dirty="0">
                    <a:solidFill>
                      <a:srgbClr val="000000"/>
                    </a:solidFill>
                    <a:latin typeface="Microsoft YaHei" panose="020B0503020204020204" pitchFamily="34" charset="-122"/>
                    <a:ea typeface="Microsoft YaHei" panose="020B0503020204020204" pitchFamily="34" charset="-122"/>
                  </a:rPr>
                  <a:t>，若每个单词都</a:t>
                </a:r>
                <a:r>
                  <a:rPr lang="zh-CN" altLang="en-US" sz="1800" dirty="0">
                    <a:solidFill>
                      <a:srgbClr val="000000"/>
                    </a:solidFill>
                    <a:effectLst/>
                    <a:latin typeface="Microsoft YaHei" panose="020B0503020204020204" pitchFamily="34" charset="-122"/>
                    <a:ea typeface="Microsoft YaHei" panose="020B0503020204020204" pitchFamily="34" charset="-122"/>
                  </a:rPr>
                  <a:t>使用 </a:t>
                </a:r>
                <a:r>
                  <a:rPr lang="en-US" altLang="zh-CN" sz="1800" dirty="0">
                    <a:solidFill>
                      <a:srgbClr val="000000"/>
                    </a:solidFill>
                    <a:effectLst/>
                    <a:latin typeface="Microsoft YaHei" panose="020B0503020204020204" pitchFamily="34" charset="-122"/>
                    <a:ea typeface="Microsoft YaHei" panose="020B0503020204020204" pitchFamily="34" charset="-122"/>
                  </a:rPr>
                  <a:t>1,000,000 </a:t>
                </a:r>
                <a:r>
                  <a:rPr lang="zh-CN" altLang="en-US" sz="1800" dirty="0">
                    <a:solidFill>
                      <a:srgbClr val="000000"/>
                    </a:solidFill>
                    <a:effectLst/>
                    <a:latin typeface="Microsoft YaHei" panose="020B0503020204020204" pitchFamily="34" charset="-122"/>
                    <a:ea typeface="Microsoft YaHei" panose="020B0503020204020204" pitchFamily="34" charset="-122"/>
                  </a:rPr>
                  <a:t>维的 </a:t>
                </a:r>
                <a:r>
                  <a:rPr lang="en-US" altLang="zh-CN" sz="1800" dirty="0">
                    <a:solidFill>
                      <a:srgbClr val="000000"/>
                    </a:solidFill>
                    <a:effectLst/>
                    <a:latin typeface="Microsoft YaHei" panose="020B0503020204020204" pitchFamily="34" charset="-122"/>
                    <a:ea typeface="Microsoft YaHei" panose="020B0503020204020204" pitchFamily="34" charset="-122"/>
                  </a:rPr>
                  <a:t>one-hot </a:t>
                </a:r>
                <a:r>
                  <a:rPr lang="zh-CN" altLang="en-US" sz="1800" dirty="0">
                    <a:solidFill>
                      <a:srgbClr val="000000"/>
                    </a:solidFill>
                    <a:effectLst/>
                    <a:latin typeface="Microsoft YaHei" panose="020B0503020204020204" pitchFamily="34" charset="-122"/>
                    <a:ea typeface="Microsoft YaHei" panose="020B0503020204020204" pitchFamily="34" charset="-122"/>
                  </a:rPr>
                  <a:t>词向量表示</a:t>
                </a:r>
                <a:r>
                  <a:rPr lang="zh-CN" altLang="en-US" dirty="0">
                    <a:solidFill>
                      <a:srgbClr val="000000"/>
                    </a:solidFill>
                    <a:latin typeface="Microsoft YaHei" panose="020B0503020204020204" pitchFamily="34" charset="-122"/>
                    <a:ea typeface="Microsoft YaHei" panose="020B0503020204020204" pitchFamily="34" charset="-122"/>
                  </a:rPr>
                  <a:t>，非常高维</a:t>
                </a:r>
                <a:endParaRPr lang="en-US" altLang="zh-CN" sz="1800" dirty="0">
                  <a:solidFill>
                    <a:srgbClr val="00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14:m>
                  <m:oMath xmlns:m="http://schemas.openxmlformats.org/officeDocument/2006/math">
                    <m:r>
                      <a:rPr lang="zh-CN" altLang="en-US" sz="1800" i="1" smtClean="0">
                        <a:solidFill>
                          <a:srgbClr val="000000"/>
                        </a:solidFill>
                        <a:effectLst/>
                        <a:latin typeface="Cambria Math" panose="02040503050406030204" pitchFamily="18" charset="0"/>
                        <a:ea typeface="Microsoft YaHei" panose="020B0503020204020204" pitchFamily="34" charset="-122"/>
                      </a:rPr>
                      <m:t>⟹</m:t>
                    </m:r>
                  </m:oMath>
                </a14:m>
                <a:r>
                  <a:rPr lang="zh-CN" altLang="en-US"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b="1" dirty="0">
                    <a:solidFill>
                      <a:srgbClr val="000000"/>
                    </a:solidFill>
                    <a:effectLst/>
                    <a:latin typeface="Microsoft YaHei" panose="020B0503020204020204" pitchFamily="34" charset="-122"/>
                    <a:ea typeface="Microsoft YaHei" panose="020B0503020204020204" pitchFamily="34" charset="-122"/>
                  </a:rPr>
                  <a:t>降维</a:t>
                </a:r>
                <a:r>
                  <a:rPr lang="zh-CN" altLang="en-US" sz="1800" dirty="0">
                    <a:solidFill>
                      <a:srgbClr val="000000"/>
                    </a:solidFill>
                    <a:effectLst/>
                    <a:latin typeface="Microsoft YaHei" panose="020B0503020204020204" pitchFamily="34" charset="-122"/>
                    <a:ea typeface="Microsoft YaHei" panose="020B0503020204020204" pitchFamily="34" charset="-122"/>
                  </a:rPr>
                  <a:t>， </a:t>
                </a:r>
                <a:r>
                  <a:rPr lang="en-US" altLang="zh-CN" sz="1800" dirty="0">
                    <a:solidFill>
                      <a:srgbClr val="000000"/>
                    </a:solidFill>
                    <a:effectLst/>
                    <a:latin typeface="Microsoft YaHei" panose="020B0503020204020204" pitchFamily="34" charset="-122"/>
                    <a:ea typeface="Microsoft YaHei" panose="020B0503020204020204" pitchFamily="34" charset="-122"/>
                  </a:rPr>
                  <a:t>word embedding</a:t>
                </a:r>
                <a:endParaRPr lang="zh-CN" altLang="en-US" dirty="0">
                  <a:solidFill>
                    <a:srgbClr val="000000"/>
                  </a:solidFill>
                  <a:effectLst/>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B041A14E-3EF1-8AF3-BA2E-8C5EB0D97061}"/>
                  </a:ext>
                </a:extLst>
              </p:cNvPr>
              <p:cNvSpPr txBox="1">
                <a:spLocks noRot="1" noChangeAspect="1" noMove="1" noResize="1" noEditPoints="1" noAdjustHandles="1" noChangeArrowheads="1" noChangeShapeType="1" noTextEdit="1"/>
              </p:cNvSpPr>
              <p:nvPr/>
            </p:nvSpPr>
            <p:spPr>
              <a:xfrm>
                <a:off x="129873" y="727216"/>
                <a:ext cx="11794434" cy="1705403"/>
              </a:xfrm>
              <a:prstGeom prst="rect">
                <a:avLst/>
              </a:prstGeom>
              <a:blipFill>
                <a:blip r:embed="rId2"/>
                <a:stretch>
                  <a:fillRect l="-323" b="-5185"/>
                </a:stretch>
              </a:blipFill>
            </p:spPr>
            <p:txBody>
              <a:bodyPr/>
              <a:lstStyle/>
              <a:p>
                <a:r>
                  <a:rPr lang="zh-CN" altLang="en-US">
                    <a:noFill/>
                  </a:rPr>
                  <a:t> </a:t>
                </a:r>
              </a:p>
            </p:txBody>
          </p:sp>
        </mc:Fallback>
      </mc:AlternateContent>
      <p:pic>
        <p:nvPicPr>
          <p:cNvPr id="7" name="Picture 2" descr="A Guide to Word Embedding. What are they? How are they more useful… | by  Shraddha Anala | Towards Data Science">
            <a:extLst>
              <a:ext uri="{FF2B5EF4-FFF2-40B4-BE49-F238E27FC236}">
                <a16:creationId xmlns:a16="http://schemas.microsoft.com/office/drawing/2014/main" id="{13C3CD6A-9AE6-2F4F-FA1F-E60D27249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51" b="7910"/>
          <a:stretch/>
        </p:blipFill>
        <p:spPr bwMode="auto">
          <a:xfrm>
            <a:off x="1073426" y="2558045"/>
            <a:ext cx="8839200" cy="27334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437F31F-7F3A-5363-93B0-01CFA9305AC6}"/>
              </a:ext>
            </a:extLst>
          </p:cNvPr>
          <p:cNvSpPr txBox="1"/>
          <p:nvPr/>
        </p:nvSpPr>
        <p:spPr>
          <a:xfrm>
            <a:off x="198783" y="5329503"/>
            <a:ext cx="11794434" cy="874407"/>
          </a:xfrm>
          <a:prstGeom prst="rect">
            <a:avLst/>
          </a:prstGeom>
          <a:noFill/>
        </p:spPr>
        <p:txBody>
          <a:bodyPr wrap="square" rtlCol="0">
            <a:spAutoFit/>
          </a:bodyPr>
          <a:lstStyle/>
          <a:p>
            <a:pPr marL="285750" indent="-285750">
              <a:lnSpc>
                <a:spcPct val="150000"/>
              </a:lnSpc>
              <a:buFont typeface="Wingdings" pitchFamily="2" charset="2"/>
              <a:buChar char="Ø"/>
            </a:pPr>
            <a:r>
              <a:rPr lang="en" altLang="zh-CN" sz="1800" b="1" dirty="0">
                <a:solidFill>
                  <a:srgbClr val="B61516"/>
                </a:solidFill>
                <a:effectLst/>
                <a:latin typeface="Microsoft YaHei" panose="020B0503020204020204" pitchFamily="34" charset="-122"/>
                <a:ea typeface="Microsoft YaHei" panose="020B0503020204020204" pitchFamily="34" charset="-122"/>
              </a:rPr>
              <a:t>Johnson-</a:t>
            </a:r>
            <a:r>
              <a:rPr lang="en" altLang="zh-CN" sz="1800" b="1" dirty="0" err="1">
                <a:solidFill>
                  <a:srgbClr val="B61516"/>
                </a:solidFill>
                <a:effectLst/>
                <a:latin typeface="Microsoft YaHei" panose="020B0503020204020204" pitchFamily="34" charset="-122"/>
                <a:ea typeface="Microsoft YaHei" panose="020B0503020204020204" pitchFamily="34" charset="-122"/>
              </a:rPr>
              <a:t>Lindenstrauss</a:t>
            </a:r>
            <a:r>
              <a:rPr lang="en" altLang="zh-CN" sz="1800" b="1" dirty="0">
                <a:solidFill>
                  <a:srgbClr val="B61516"/>
                </a:solidFill>
                <a:effectLst/>
                <a:latin typeface="Microsoft YaHei" panose="020B0503020204020204" pitchFamily="34" charset="-122"/>
                <a:ea typeface="Microsoft YaHei" panose="020B0503020204020204" pitchFamily="34" charset="-122"/>
              </a:rPr>
              <a:t> </a:t>
            </a:r>
            <a:r>
              <a:rPr lang="zh-CN" altLang="en-US" sz="1800" b="1" dirty="0">
                <a:solidFill>
                  <a:srgbClr val="B61516"/>
                </a:solidFill>
                <a:effectLst/>
                <a:latin typeface="Microsoft YaHei" panose="020B0503020204020204" pitchFamily="34" charset="-122"/>
                <a:ea typeface="Microsoft YaHei" panose="020B0503020204020204" pitchFamily="34" charset="-122"/>
              </a:rPr>
              <a:t>引理：</a:t>
            </a:r>
            <a:r>
              <a:rPr lang="zh-CN" altLang="en-US" sz="1800" b="1" dirty="0">
                <a:solidFill>
                  <a:srgbClr val="000000"/>
                </a:solidFill>
                <a:effectLst/>
                <a:latin typeface="Microsoft YaHei" panose="020B0503020204020204" pitchFamily="34" charset="-122"/>
                <a:ea typeface="Microsoft YaHei" panose="020B0503020204020204" pitchFamily="34" charset="-122"/>
              </a:rPr>
              <a:t>可以通过随机线性映射嵌入到一个通常远低于原始维数 </a:t>
            </a:r>
            <a:r>
              <a:rPr lang="en" altLang="zh-CN" sz="1800" b="1" dirty="0">
                <a:solidFill>
                  <a:srgbClr val="000000"/>
                </a:solidFill>
                <a:effectLst/>
                <a:latin typeface="Microsoft YaHei" panose="020B0503020204020204" pitchFamily="34" charset="-122"/>
                <a:ea typeface="Microsoft YaHei" panose="020B0503020204020204" pitchFamily="34" charset="-122"/>
              </a:rPr>
              <a:t>d </a:t>
            </a:r>
            <a:r>
              <a:rPr lang="zh-CN" altLang="en-US" sz="1800" b="1" dirty="0">
                <a:solidFill>
                  <a:srgbClr val="000000"/>
                </a:solidFill>
                <a:effectLst/>
                <a:latin typeface="Microsoft YaHei" panose="020B0503020204020204" pitchFamily="34" charset="-122"/>
                <a:ea typeface="Microsoft YaHei" panose="020B0503020204020204" pitchFamily="34" charset="-122"/>
              </a:rPr>
              <a:t>的 </a:t>
            </a:r>
            <a:r>
              <a:rPr lang="en" altLang="zh-CN" sz="1800" b="1" dirty="0">
                <a:solidFill>
                  <a:srgbClr val="000000"/>
                </a:solidFill>
                <a:effectLst/>
                <a:latin typeface="Microsoft YaHei" panose="020B0503020204020204" pitchFamily="34" charset="-122"/>
                <a:ea typeface="Microsoft YaHei" panose="020B0503020204020204" pitchFamily="34" charset="-122"/>
              </a:rPr>
              <a:t>k </a:t>
            </a:r>
            <a:r>
              <a:rPr lang="zh-CN" altLang="en-US" sz="1800" b="1" dirty="0">
                <a:solidFill>
                  <a:srgbClr val="000000"/>
                </a:solidFill>
                <a:effectLst/>
                <a:latin typeface="Microsoft YaHei" panose="020B0503020204020204" pitchFamily="34" charset="-122"/>
                <a:ea typeface="Microsoft YaHei" panose="020B0503020204020204" pitchFamily="34" charset="-122"/>
              </a:rPr>
              <a:t>维空间 </a:t>
            </a:r>
            <a:r>
              <a:rPr lang="en-US" altLang="zh-CN" sz="1800" b="1" dirty="0">
                <a:solidFill>
                  <a:srgbClr val="000000"/>
                </a:solidFill>
                <a:effectLst/>
                <a:latin typeface="Microsoft YaHei" panose="020B0503020204020204" pitchFamily="34" charset="-122"/>
                <a:ea typeface="Microsoft YaHei" panose="020B0503020204020204" pitchFamily="34" charset="-122"/>
              </a:rPr>
              <a:t>(</a:t>
            </a:r>
            <a:r>
              <a:rPr lang="en" altLang="zh-CN" sz="1800" b="1" dirty="0">
                <a:solidFill>
                  <a:srgbClr val="000000"/>
                </a:solidFill>
                <a:effectLst/>
                <a:latin typeface="Microsoft YaHei" panose="020B0503020204020204" pitchFamily="34" charset="-122"/>
                <a:ea typeface="Microsoft YaHei" panose="020B0503020204020204" pitchFamily="34" charset="-122"/>
              </a:rPr>
              <a:t>k </a:t>
            </a:r>
            <a:r>
              <a:rPr lang="zh-CN" altLang="en-US" sz="1800" b="1" dirty="0">
                <a:solidFill>
                  <a:srgbClr val="000000"/>
                </a:solidFill>
                <a:effectLst/>
                <a:latin typeface="Microsoft YaHei" panose="020B0503020204020204" pitchFamily="34" charset="-122"/>
                <a:ea typeface="Microsoft YaHei" panose="020B0503020204020204" pitchFamily="34" charset="-122"/>
              </a:rPr>
              <a:t>依赖于 </a:t>
            </a:r>
            <a:r>
              <a:rPr lang="en" altLang="zh-CN" sz="1800" b="1" dirty="0">
                <a:solidFill>
                  <a:srgbClr val="000000"/>
                </a:solidFill>
                <a:effectLst/>
                <a:latin typeface="Microsoft YaHei" panose="020B0503020204020204" pitchFamily="34" charset="-122"/>
                <a:ea typeface="Microsoft YaHei" panose="020B0503020204020204" pitchFamily="34" charset="-122"/>
              </a:rPr>
              <a:t>log n)</a:t>
            </a:r>
            <a:r>
              <a:rPr lang="zh-CN" altLang="en-US" sz="1800" b="1" dirty="0">
                <a:solidFill>
                  <a:srgbClr val="000000"/>
                </a:solidFill>
                <a:effectLst/>
                <a:latin typeface="Microsoft YaHei" panose="020B0503020204020204" pitchFamily="34" charset="-122"/>
                <a:ea typeface="Microsoft YaHei" panose="020B0503020204020204" pitchFamily="34" charset="-122"/>
              </a:rPr>
              <a:t>中</a:t>
            </a:r>
            <a:r>
              <a:rPr lang="en-US" altLang="zh-CN" sz="1800" b="1" dirty="0">
                <a:solidFill>
                  <a:srgbClr val="000000"/>
                </a:solidFill>
                <a:effectLst/>
                <a:latin typeface="Microsoft YaHei" panose="020B0503020204020204" pitchFamily="34" charset="-122"/>
                <a:ea typeface="Microsoft YaHei" panose="020B0503020204020204" pitchFamily="34" charset="-122"/>
              </a:rPr>
              <a:t>, </a:t>
            </a:r>
            <a:r>
              <a:rPr lang="zh-CN" altLang="en-US" sz="1800" b="1" dirty="0">
                <a:solidFill>
                  <a:srgbClr val="000000"/>
                </a:solidFill>
                <a:effectLst/>
                <a:latin typeface="Microsoft YaHei" panose="020B0503020204020204" pitchFamily="34" charset="-122"/>
                <a:ea typeface="Microsoft YaHei" panose="020B0503020204020204" pitchFamily="34" charset="-122"/>
              </a:rPr>
              <a:t>且点与点之间的距离可以近似得以保持。</a:t>
            </a:r>
            <a:endParaRPr lang="zh-CN" altLang="en-US" b="1" dirty="0">
              <a:solidFill>
                <a:srgbClr val="000000"/>
              </a:solidFill>
              <a:effectLst/>
              <a:latin typeface="Microsoft YaHei" panose="020B0503020204020204" pitchFamily="34" charset="-122"/>
              <a:ea typeface="Microsoft YaHei" panose="020B0503020204020204" pitchFamily="34" charset="-122"/>
            </a:endParaRPr>
          </a:p>
        </p:txBody>
      </p:sp>
      <p:sp>
        <p:nvSpPr>
          <p:cNvPr id="11" name="椭圆形标注 10">
            <a:extLst>
              <a:ext uri="{FF2B5EF4-FFF2-40B4-BE49-F238E27FC236}">
                <a16:creationId xmlns:a16="http://schemas.microsoft.com/office/drawing/2014/main" id="{5AD78B22-9DEB-F197-2003-253D9E33EA6D}"/>
              </a:ext>
            </a:extLst>
          </p:cNvPr>
          <p:cNvSpPr/>
          <p:nvPr/>
        </p:nvSpPr>
        <p:spPr>
          <a:xfrm>
            <a:off x="9912626" y="2411040"/>
            <a:ext cx="2279374" cy="679783"/>
          </a:xfrm>
          <a:prstGeom prst="wedgeEllipseCallout">
            <a:avLst>
              <a:gd name="adj1" fmla="val -75836"/>
              <a:gd name="adj2" fmla="val 1208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思考：应该降到几维？</a:t>
            </a:r>
          </a:p>
        </p:txBody>
      </p:sp>
      <p:sp>
        <p:nvSpPr>
          <p:cNvPr id="2" name="文本框 1">
            <a:extLst>
              <a:ext uri="{FF2B5EF4-FFF2-40B4-BE49-F238E27FC236}">
                <a16:creationId xmlns:a16="http://schemas.microsoft.com/office/drawing/2014/main" id="{9CB3FC08-6C35-9CF3-0074-1D9CB45BF8A3}"/>
              </a:ext>
            </a:extLst>
          </p:cNvPr>
          <p:cNvSpPr txBox="1"/>
          <p:nvPr/>
        </p:nvSpPr>
        <p:spPr>
          <a:xfrm>
            <a:off x="198783" y="6416325"/>
            <a:ext cx="7522059" cy="338554"/>
          </a:xfrm>
          <a:prstGeom prst="rect">
            <a:avLst/>
          </a:prstGeom>
          <a:noFill/>
        </p:spPr>
        <p:txBody>
          <a:bodyPr wrap="none" rtlCol="0">
            <a:spAutoFit/>
          </a:bodyPr>
          <a:lstStyle/>
          <a:p>
            <a:r>
              <a:rPr lang="zh-CN" altLang="en" sz="1600" b="0" i="0" dirty="0">
                <a:solidFill>
                  <a:srgbClr val="F0F0EB"/>
                </a:solidFill>
                <a:effectLst/>
                <a:latin typeface="Times New Roman" panose="02020603050405020304" pitchFamily="18" charset="0"/>
                <a:ea typeface="SimSun" panose="02010600030101010101" pitchFamily="2" charset="-122"/>
                <a:cs typeface="Times New Roman" panose="02020603050405020304" pitchFamily="18" charset="0"/>
              </a:rPr>
              <a:t>图片</a:t>
            </a:r>
            <a:r>
              <a:rPr lang="zh-CN" altLang="en-US" sz="1600" b="0" i="0" dirty="0">
                <a:solidFill>
                  <a:srgbClr val="F0F0EB"/>
                </a:solidFill>
                <a:effectLst/>
                <a:latin typeface="Times New Roman" panose="02020603050405020304" pitchFamily="18" charset="0"/>
                <a:ea typeface="SimSun" panose="02010600030101010101" pitchFamily="2" charset="-122"/>
                <a:cs typeface="Times New Roman" panose="02020603050405020304" pitchFamily="18" charset="0"/>
              </a:rPr>
              <a:t>来源：</a:t>
            </a:r>
            <a:r>
              <a:rPr lang="en" altLang="zh-CN" sz="1600" b="0" i="0" dirty="0">
                <a:solidFill>
                  <a:srgbClr val="F0F0EB"/>
                </a:solidFill>
                <a:effectLst/>
                <a:latin typeface="Times New Roman" panose="02020603050405020304" pitchFamily="18" charset="0"/>
                <a:ea typeface="SimSun" panose="02010600030101010101" pitchFamily="2" charset="-122"/>
                <a:cs typeface="Times New Roman" panose="02020603050405020304" pitchFamily="18" charset="0"/>
              </a:rPr>
              <a:t>A Technical Intro to Embeddings: The approach to data powering modern AI</a:t>
            </a:r>
          </a:p>
        </p:txBody>
      </p:sp>
    </p:spTree>
    <p:extLst>
      <p:ext uri="{BB962C8B-B14F-4D97-AF65-F5344CB8AC3E}">
        <p14:creationId xmlns:p14="http://schemas.microsoft.com/office/powerpoint/2010/main" val="618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868B7-82C2-F825-4871-68220F6D971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9A943C3-C0CF-2EBE-56DB-319D6FC5C831}"/>
              </a:ext>
            </a:extLst>
          </p:cNvPr>
          <p:cNvSpPr>
            <a:spLocks noGrp="1"/>
          </p:cNvSpPr>
          <p:nvPr>
            <p:ph type="title"/>
          </p:nvPr>
        </p:nvSpPr>
        <p:spPr/>
        <p:txBody>
          <a:bodyPr/>
          <a:lstStyle/>
          <a:p>
            <a:r>
              <a:rPr lang="zh-CN" altLang="en-US" dirty="0"/>
              <a:t>训练例子</a:t>
            </a:r>
          </a:p>
        </p:txBody>
      </p:sp>
      <p:pic>
        <p:nvPicPr>
          <p:cNvPr id="4" name="图片 3">
            <a:extLst>
              <a:ext uri="{FF2B5EF4-FFF2-40B4-BE49-F238E27FC236}">
                <a16:creationId xmlns:a16="http://schemas.microsoft.com/office/drawing/2014/main" id="{04F3AD9D-F1CC-160D-53E6-54D0BCCEB4B9}"/>
              </a:ext>
            </a:extLst>
          </p:cNvPr>
          <p:cNvPicPr>
            <a:picLocks noChangeAspect="1"/>
          </p:cNvPicPr>
          <p:nvPr/>
        </p:nvPicPr>
        <p:blipFill>
          <a:blip r:embed="rId2"/>
          <a:stretch>
            <a:fillRect/>
          </a:stretch>
        </p:blipFill>
        <p:spPr>
          <a:xfrm>
            <a:off x="117065" y="1354843"/>
            <a:ext cx="5655501" cy="4011871"/>
          </a:xfrm>
          <a:prstGeom prst="rect">
            <a:avLst/>
          </a:prstGeom>
        </p:spPr>
      </p:pic>
      <p:pic>
        <p:nvPicPr>
          <p:cNvPr id="7" name="图片 6">
            <a:extLst>
              <a:ext uri="{FF2B5EF4-FFF2-40B4-BE49-F238E27FC236}">
                <a16:creationId xmlns:a16="http://schemas.microsoft.com/office/drawing/2014/main" id="{A15E0527-B228-EA71-62AB-0273B9F56584}"/>
              </a:ext>
            </a:extLst>
          </p:cNvPr>
          <p:cNvPicPr>
            <a:picLocks noChangeAspect="1"/>
          </p:cNvPicPr>
          <p:nvPr/>
        </p:nvPicPr>
        <p:blipFill>
          <a:blip r:embed="rId3"/>
          <a:stretch>
            <a:fillRect/>
          </a:stretch>
        </p:blipFill>
        <p:spPr>
          <a:xfrm>
            <a:off x="6470925" y="1491199"/>
            <a:ext cx="4905322" cy="3674444"/>
          </a:xfrm>
          <a:prstGeom prst="rect">
            <a:avLst/>
          </a:prstGeom>
        </p:spPr>
      </p:pic>
    </p:spTree>
    <p:extLst>
      <p:ext uri="{BB962C8B-B14F-4D97-AF65-F5344CB8AC3E}">
        <p14:creationId xmlns:p14="http://schemas.microsoft.com/office/powerpoint/2010/main" val="3954432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3E9E-70A8-FD3E-6D4C-DA8C8388C1F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4637F9A5-2EFE-11CC-C7E2-0DE15F8D8E2A}"/>
              </a:ext>
            </a:extLst>
          </p:cNvPr>
          <p:cNvSpPr>
            <a:spLocks noGrp="1"/>
          </p:cNvSpPr>
          <p:nvPr>
            <p:ph type="title"/>
          </p:nvPr>
        </p:nvSpPr>
        <p:spPr/>
        <p:txBody>
          <a:bodyPr/>
          <a:lstStyle/>
          <a:p>
            <a:r>
              <a:rPr lang="en-US" altLang="zh-CN" dirty="0"/>
              <a:t>Next Token Prediction</a:t>
            </a:r>
            <a:r>
              <a:rPr lang="zh-CN" altLang="en-US" dirty="0"/>
              <a:t>框架</a:t>
            </a:r>
          </a:p>
        </p:txBody>
      </p:sp>
      <p:sp>
        <p:nvSpPr>
          <p:cNvPr id="11" name="文本框 10">
            <a:extLst>
              <a:ext uri="{FF2B5EF4-FFF2-40B4-BE49-F238E27FC236}">
                <a16:creationId xmlns:a16="http://schemas.microsoft.com/office/drawing/2014/main" id="{64A21656-64BD-4EEF-727D-C66EF39D41F1}"/>
              </a:ext>
            </a:extLst>
          </p:cNvPr>
          <p:cNvSpPr txBox="1"/>
          <p:nvPr/>
        </p:nvSpPr>
        <p:spPr>
          <a:xfrm>
            <a:off x="381242" y="957720"/>
            <a:ext cx="10962640" cy="281339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什么是</a:t>
            </a:r>
            <a:r>
              <a:rPr kumimoji="0" lang="en-US" altLang="zh-CN"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Next Token Prediction</a:t>
            </a:r>
            <a:r>
              <a:rPr kumimoji="0" lang="zh-CN" altLang="en-US"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框架？</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一种基于语言模型的技术，旨在根据给定的前文语境，预测序列中的下一个词或标记（</a:t>
            </a:r>
            <a:r>
              <a:rPr kumimoji="0" lang="en-US" altLang="zh-CN"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token</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Next Token Prediction</a:t>
            </a:r>
            <a:r>
              <a:rPr kumimoji="0" lang="zh-CN" altLang="en-US"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框架的优势？</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数据驱动学习：不依赖复杂的人工规则，仅需大量的文本数据训练</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，自动学习语言模式和规律，适应多种语言和领域文本</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上下文感知：</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存在前文语境信息，能依据上下文预测下一个词，生成的文本连贯性和逻辑性强</a:t>
            </a:r>
          </a:p>
        </p:txBody>
      </p:sp>
      <p:pic>
        <p:nvPicPr>
          <p:cNvPr id="5" name="图片 4">
            <a:extLst>
              <a:ext uri="{FF2B5EF4-FFF2-40B4-BE49-F238E27FC236}">
                <a16:creationId xmlns:a16="http://schemas.microsoft.com/office/drawing/2014/main" id="{7DD6F39B-3C57-2E11-7A92-AAFB77DC6ACD}"/>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3556889" y="5928338"/>
            <a:ext cx="333860" cy="394753"/>
          </a:xfrm>
          <a:prstGeom prst="rect">
            <a:avLst/>
          </a:prstGeom>
        </p:spPr>
      </p:pic>
      <p:sp>
        <p:nvSpPr>
          <p:cNvPr id="10" name="文本框 9">
            <a:extLst>
              <a:ext uri="{FF2B5EF4-FFF2-40B4-BE49-F238E27FC236}">
                <a16:creationId xmlns:a16="http://schemas.microsoft.com/office/drawing/2014/main" id="{E7A39444-506A-CE33-E559-C326BE4A236F}"/>
              </a:ext>
            </a:extLst>
          </p:cNvPr>
          <p:cNvSpPr txBox="1"/>
          <p:nvPr/>
        </p:nvSpPr>
        <p:spPr>
          <a:xfrm>
            <a:off x="2998132" y="5980937"/>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133984">
                    <a:lumMod val="75000"/>
                  </a:srgbClr>
                </a:solidFill>
                <a:effectLst/>
                <a:uLnTx/>
                <a:uFillTx/>
                <a:latin typeface="微软雅黑" panose="020B0503020204020204" pitchFamily="34" charset="-122"/>
                <a:ea typeface="微软雅黑" panose="020B0503020204020204" pitchFamily="34" charset="-122"/>
                <a:cs typeface="+mn-cs"/>
              </a:rPr>
              <a:t>文本</a:t>
            </a:r>
          </a:p>
        </p:txBody>
      </p:sp>
      <p:sp>
        <p:nvSpPr>
          <p:cNvPr id="21" name="矩形: 圆角 20">
            <a:extLst>
              <a:ext uri="{FF2B5EF4-FFF2-40B4-BE49-F238E27FC236}">
                <a16:creationId xmlns:a16="http://schemas.microsoft.com/office/drawing/2014/main" id="{4CF8A492-DE1F-48C8-4AD1-417588D93513}"/>
              </a:ext>
            </a:extLst>
          </p:cNvPr>
          <p:cNvSpPr/>
          <p:nvPr/>
        </p:nvSpPr>
        <p:spPr>
          <a:xfrm>
            <a:off x="2847868" y="4540523"/>
            <a:ext cx="5571366" cy="307779"/>
          </a:xfrm>
          <a:prstGeom prst="roundRect">
            <a:avLst/>
          </a:prstGeom>
          <a:solidFill>
            <a:schemeClr val="bg2">
              <a:lumMod val="20000"/>
              <a:lumOff val="80000"/>
            </a:schemeClr>
          </a:solidFill>
          <a:ln w="19050">
            <a:solidFill>
              <a:srgbClr val="07070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语言模型</a:t>
            </a:r>
          </a:p>
        </p:txBody>
      </p:sp>
      <p:sp>
        <p:nvSpPr>
          <p:cNvPr id="22" name="矩形: 圆角 21">
            <a:extLst>
              <a:ext uri="{FF2B5EF4-FFF2-40B4-BE49-F238E27FC236}">
                <a16:creationId xmlns:a16="http://schemas.microsoft.com/office/drawing/2014/main" id="{5F996171-F40D-DFBC-3775-72B9C9A702E5}"/>
              </a:ext>
            </a:extLst>
          </p:cNvPr>
          <p:cNvSpPr/>
          <p:nvPr/>
        </p:nvSpPr>
        <p:spPr>
          <a:xfrm>
            <a:off x="2851914" y="5494349"/>
            <a:ext cx="1218027" cy="307777"/>
          </a:xfrm>
          <a:prstGeom prst="roundRect">
            <a:avLst/>
          </a:prstGeom>
          <a:solidFill>
            <a:schemeClr val="bg2">
              <a:lumMod val="20000"/>
              <a:lumOff val="80000"/>
            </a:schemeClr>
          </a:solidFill>
          <a:ln w="19050">
            <a:solidFill>
              <a:srgbClr val="07070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文本分词器</a:t>
            </a:r>
          </a:p>
        </p:txBody>
      </p:sp>
      <p:cxnSp>
        <p:nvCxnSpPr>
          <p:cNvPr id="24" name="直接箭头连接符 23">
            <a:extLst>
              <a:ext uri="{FF2B5EF4-FFF2-40B4-BE49-F238E27FC236}">
                <a16:creationId xmlns:a16="http://schemas.microsoft.com/office/drawing/2014/main" id="{417A3654-57AF-8B69-D204-48ABC04CEEA0}"/>
              </a:ext>
            </a:extLst>
          </p:cNvPr>
          <p:cNvCxnSpPr/>
          <p:nvPr/>
        </p:nvCxnSpPr>
        <p:spPr>
          <a:xfrm flipV="1">
            <a:off x="3452835" y="5827188"/>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DAEF69E-0EB1-9619-E2F1-483D42F8004C}"/>
              </a:ext>
            </a:extLst>
          </p:cNvPr>
          <p:cNvCxnSpPr/>
          <p:nvPr/>
        </p:nvCxnSpPr>
        <p:spPr>
          <a:xfrm flipV="1">
            <a:off x="3452835" y="5267488"/>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8A3A6B5D-96D6-0DE9-AC0C-72E1244B8A31}"/>
              </a:ext>
            </a:extLst>
          </p:cNvPr>
          <p:cNvSpPr/>
          <p:nvPr/>
        </p:nvSpPr>
        <p:spPr>
          <a:xfrm>
            <a:off x="3316531" y="5072493"/>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28" name="矩形: 圆角 27">
            <a:extLst>
              <a:ext uri="{FF2B5EF4-FFF2-40B4-BE49-F238E27FC236}">
                <a16:creationId xmlns:a16="http://schemas.microsoft.com/office/drawing/2014/main" id="{DC63E1AB-C951-46AA-0FD0-F8CA0293D69A}"/>
              </a:ext>
            </a:extLst>
          </p:cNvPr>
          <p:cNvSpPr/>
          <p:nvPr/>
        </p:nvSpPr>
        <p:spPr>
          <a:xfrm>
            <a:off x="2955087" y="5072493"/>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29" name="矩形: 圆角 28">
            <a:extLst>
              <a:ext uri="{FF2B5EF4-FFF2-40B4-BE49-F238E27FC236}">
                <a16:creationId xmlns:a16="http://schemas.microsoft.com/office/drawing/2014/main" id="{057F1CD2-32D1-82CE-D10C-E513799A7B38}"/>
              </a:ext>
            </a:extLst>
          </p:cNvPr>
          <p:cNvSpPr/>
          <p:nvPr/>
        </p:nvSpPr>
        <p:spPr>
          <a:xfrm>
            <a:off x="3682783" y="5075215"/>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30" name="直接箭头连接符 29">
            <a:extLst>
              <a:ext uri="{FF2B5EF4-FFF2-40B4-BE49-F238E27FC236}">
                <a16:creationId xmlns:a16="http://schemas.microsoft.com/office/drawing/2014/main" id="{B601C495-16C8-2C8B-86EC-502748FEC54C}"/>
              </a:ext>
            </a:extLst>
          </p:cNvPr>
          <p:cNvCxnSpPr/>
          <p:nvPr/>
        </p:nvCxnSpPr>
        <p:spPr>
          <a:xfrm flipV="1">
            <a:off x="3448789" y="4870192"/>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992D37A-D8FE-D0B3-B40F-7346085DA2C1}"/>
              </a:ext>
            </a:extLst>
          </p:cNvPr>
          <p:cNvCxnSpPr/>
          <p:nvPr/>
        </p:nvCxnSpPr>
        <p:spPr>
          <a:xfrm flipV="1">
            <a:off x="7026231" y="4292050"/>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79DB6098-54F0-D4C2-D449-5B1C66B5785D}"/>
              </a:ext>
            </a:extLst>
          </p:cNvPr>
          <p:cNvSpPr/>
          <p:nvPr/>
        </p:nvSpPr>
        <p:spPr>
          <a:xfrm>
            <a:off x="6889927" y="4097055"/>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36" name="直接箭头连接符 35">
            <a:extLst>
              <a:ext uri="{FF2B5EF4-FFF2-40B4-BE49-F238E27FC236}">
                <a16:creationId xmlns:a16="http://schemas.microsoft.com/office/drawing/2014/main" id="{55469172-B364-040E-61DC-3F31C53C448C}"/>
              </a:ext>
            </a:extLst>
          </p:cNvPr>
          <p:cNvCxnSpPr/>
          <p:nvPr/>
        </p:nvCxnSpPr>
        <p:spPr>
          <a:xfrm flipV="1">
            <a:off x="7347801" y="4292836"/>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34D23034-9FFD-9D96-4606-317A54FDF96C}"/>
              </a:ext>
            </a:extLst>
          </p:cNvPr>
          <p:cNvSpPr/>
          <p:nvPr/>
        </p:nvSpPr>
        <p:spPr>
          <a:xfrm>
            <a:off x="7211497" y="4097841"/>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38" name="直接箭头连接符 37">
            <a:extLst>
              <a:ext uri="{FF2B5EF4-FFF2-40B4-BE49-F238E27FC236}">
                <a16:creationId xmlns:a16="http://schemas.microsoft.com/office/drawing/2014/main" id="{3A937F14-B9F6-116D-8075-B50BF11289EF}"/>
              </a:ext>
            </a:extLst>
          </p:cNvPr>
          <p:cNvCxnSpPr/>
          <p:nvPr/>
        </p:nvCxnSpPr>
        <p:spPr>
          <a:xfrm flipV="1">
            <a:off x="7673417" y="4292050"/>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1E009B20-387A-6E4C-565C-919756D78D23}"/>
              </a:ext>
            </a:extLst>
          </p:cNvPr>
          <p:cNvSpPr/>
          <p:nvPr/>
        </p:nvSpPr>
        <p:spPr>
          <a:xfrm>
            <a:off x="7537113" y="4097055"/>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40" name="直接箭头连接符 39">
            <a:extLst>
              <a:ext uri="{FF2B5EF4-FFF2-40B4-BE49-F238E27FC236}">
                <a16:creationId xmlns:a16="http://schemas.microsoft.com/office/drawing/2014/main" id="{EB5FDB83-CE9F-F939-58EB-E5CE4B694F58}"/>
              </a:ext>
            </a:extLst>
          </p:cNvPr>
          <p:cNvCxnSpPr/>
          <p:nvPr/>
        </p:nvCxnSpPr>
        <p:spPr>
          <a:xfrm flipV="1">
            <a:off x="7994987" y="4296096"/>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圆角 40">
            <a:extLst>
              <a:ext uri="{FF2B5EF4-FFF2-40B4-BE49-F238E27FC236}">
                <a16:creationId xmlns:a16="http://schemas.microsoft.com/office/drawing/2014/main" id="{00D53976-3398-B89B-D50F-383B2F868F13}"/>
              </a:ext>
            </a:extLst>
          </p:cNvPr>
          <p:cNvSpPr/>
          <p:nvPr/>
        </p:nvSpPr>
        <p:spPr>
          <a:xfrm>
            <a:off x="7858683" y="4101101"/>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42" name="直接箭头连接符 41">
            <a:extLst>
              <a:ext uri="{FF2B5EF4-FFF2-40B4-BE49-F238E27FC236}">
                <a16:creationId xmlns:a16="http://schemas.microsoft.com/office/drawing/2014/main" id="{683713BF-6EAD-12BF-B921-95DD1921BD7F}"/>
              </a:ext>
            </a:extLst>
          </p:cNvPr>
          <p:cNvCxnSpPr/>
          <p:nvPr/>
        </p:nvCxnSpPr>
        <p:spPr>
          <a:xfrm flipV="1">
            <a:off x="7355626" y="4877498"/>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51B758C-7B5B-6B44-FA4A-20DCFDED6954}"/>
              </a:ext>
            </a:extLst>
          </p:cNvPr>
          <p:cNvSpPr/>
          <p:nvPr/>
        </p:nvSpPr>
        <p:spPr>
          <a:xfrm>
            <a:off x="7219322" y="5089463"/>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44" name="直接箭头连接符 43">
            <a:extLst>
              <a:ext uri="{FF2B5EF4-FFF2-40B4-BE49-F238E27FC236}">
                <a16:creationId xmlns:a16="http://schemas.microsoft.com/office/drawing/2014/main" id="{C579A9AF-64EF-00DC-5402-EBE911A77661}"/>
              </a:ext>
            </a:extLst>
          </p:cNvPr>
          <p:cNvCxnSpPr/>
          <p:nvPr/>
        </p:nvCxnSpPr>
        <p:spPr>
          <a:xfrm flipV="1">
            <a:off x="7677196" y="4878284"/>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C783F490-4491-9891-2DB0-2E551256D96D}"/>
              </a:ext>
            </a:extLst>
          </p:cNvPr>
          <p:cNvSpPr/>
          <p:nvPr/>
        </p:nvSpPr>
        <p:spPr>
          <a:xfrm>
            <a:off x="7540892" y="5090249"/>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46" name="直接箭头连接符 45">
            <a:extLst>
              <a:ext uri="{FF2B5EF4-FFF2-40B4-BE49-F238E27FC236}">
                <a16:creationId xmlns:a16="http://schemas.microsoft.com/office/drawing/2014/main" id="{8D308663-8C32-B2A3-E2AA-97BD731ECE1F}"/>
              </a:ext>
            </a:extLst>
          </p:cNvPr>
          <p:cNvCxnSpPr/>
          <p:nvPr/>
        </p:nvCxnSpPr>
        <p:spPr>
          <a:xfrm flipV="1">
            <a:off x="8002812" y="4877498"/>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416836E9-69BE-8041-B986-407769C734FA}"/>
              </a:ext>
            </a:extLst>
          </p:cNvPr>
          <p:cNvSpPr/>
          <p:nvPr/>
        </p:nvSpPr>
        <p:spPr>
          <a:xfrm>
            <a:off x="7866508" y="5089463"/>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51" name="连接符: 曲线 50">
            <a:extLst>
              <a:ext uri="{FF2B5EF4-FFF2-40B4-BE49-F238E27FC236}">
                <a16:creationId xmlns:a16="http://schemas.microsoft.com/office/drawing/2014/main" id="{F5D45E3D-371D-13F0-BF86-27F90F3E31C0}"/>
              </a:ext>
            </a:extLst>
          </p:cNvPr>
          <p:cNvCxnSpPr>
            <a:cxnSpLocks/>
            <a:stCxn id="32" idx="0"/>
            <a:endCxn id="43" idx="2"/>
          </p:cNvCxnSpPr>
          <p:nvPr/>
        </p:nvCxnSpPr>
        <p:spPr>
          <a:xfrm rot="16200000" flipH="1">
            <a:off x="6597619" y="4521620"/>
            <a:ext cx="1178525" cy="329395"/>
          </a:xfrm>
          <a:prstGeom prst="curvedConnector5">
            <a:avLst>
              <a:gd name="adj1" fmla="val -19397"/>
              <a:gd name="adj2" fmla="val 50000"/>
              <a:gd name="adj3" fmla="val 119397"/>
            </a:avLst>
          </a:prstGeom>
          <a:ln>
            <a:tailEnd type="triangle"/>
          </a:ln>
        </p:spPr>
        <p:style>
          <a:lnRef idx="1">
            <a:schemeClr val="dk1"/>
          </a:lnRef>
          <a:fillRef idx="0">
            <a:schemeClr val="dk1"/>
          </a:fillRef>
          <a:effectRef idx="0">
            <a:schemeClr val="dk1"/>
          </a:effectRef>
          <a:fontRef idx="minor">
            <a:schemeClr val="tx1"/>
          </a:fontRef>
        </p:style>
      </p:cxnSp>
      <p:cxnSp>
        <p:nvCxnSpPr>
          <p:cNvPr id="53" name="连接符: 曲线 52">
            <a:extLst>
              <a:ext uri="{FF2B5EF4-FFF2-40B4-BE49-F238E27FC236}">
                <a16:creationId xmlns:a16="http://schemas.microsoft.com/office/drawing/2014/main" id="{986A1055-836D-E870-6E95-BB9ACE3911C3}"/>
              </a:ext>
            </a:extLst>
          </p:cNvPr>
          <p:cNvCxnSpPr>
            <a:cxnSpLocks/>
          </p:cNvCxnSpPr>
          <p:nvPr/>
        </p:nvCxnSpPr>
        <p:spPr>
          <a:xfrm rot="16200000" flipH="1">
            <a:off x="6931061" y="4529714"/>
            <a:ext cx="1178525" cy="329395"/>
          </a:xfrm>
          <a:prstGeom prst="curvedConnector5">
            <a:avLst>
              <a:gd name="adj1" fmla="val -19397"/>
              <a:gd name="adj2" fmla="val 50000"/>
              <a:gd name="adj3" fmla="val 119397"/>
            </a:avLst>
          </a:prstGeom>
          <a:ln>
            <a:tailEnd type="triangle"/>
          </a:ln>
        </p:spPr>
        <p:style>
          <a:lnRef idx="1">
            <a:schemeClr val="dk1"/>
          </a:lnRef>
          <a:fillRef idx="0">
            <a:schemeClr val="dk1"/>
          </a:fillRef>
          <a:effectRef idx="0">
            <a:schemeClr val="dk1"/>
          </a:effectRef>
          <a:fontRef idx="minor">
            <a:schemeClr val="tx1"/>
          </a:fontRef>
        </p:style>
      </p:cxnSp>
      <p:cxnSp>
        <p:nvCxnSpPr>
          <p:cNvPr id="54" name="连接符: 曲线 53">
            <a:extLst>
              <a:ext uri="{FF2B5EF4-FFF2-40B4-BE49-F238E27FC236}">
                <a16:creationId xmlns:a16="http://schemas.microsoft.com/office/drawing/2014/main" id="{AB349BB0-710E-EBA3-CED9-912148DB24F1}"/>
              </a:ext>
            </a:extLst>
          </p:cNvPr>
          <p:cNvCxnSpPr>
            <a:cxnSpLocks/>
          </p:cNvCxnSpPr>
          <p:nvPr/>
        </p:nvCxnSpPr>
        <p:spPr>
          <a:xfrm rot="16200000" flipH="1">
            <a:off x="7248583" y="4529713"/>
            <a:ext cx="1178525" cy="329395"/>
          </a:xfrm>
          <a:prstGeom prst="curvedConnector5">
            <a:avLst>
              <a:gd name="adj1" fmla="val -19397"/>
              <a:gd name="adj2" fmla="val 50000"/>
              <a:gd name="adj3" fmla="val 119397"/>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5789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Next Token Prediction</a:t>
            </a:r>
            <a:r>
              <a:rPr lang="zh-CN" altLang="en-US" dirty="0"/>
              <a:t>框架</a:t>
            </a:r>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rcRect r="4342"/>
          <a:stretch>
            <a:fillRect/>
          </a:stretch>
        </p:blipFill>
        <p:spPr>
          <a:xfrm>
            <a:off x="879717" y="1473340"/>
            <a:ext cx="2797810" cy="2014855"/>
          </a:xfrm>
          <a:prstGeom prst="rect">
            <a:avLst/>
          </a:prstGeom>
        </p:spPr>
      </p:pic>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109192" y="1473340"/>
            <a:ext cx="2857500" cy="1936750"/>
          </a:xfrm>
          <a:prstGeom prst="rect">
            <a:avLst/>
          </a:prstGeom>
        </p:spPr>
      </p:pic>
      <p:sp>
        <p:nvSpPr>
          <p:cNvPr id="7" name="圆角矩形 1"/>
          <p:cNvSpPr/>
          <p:nvPr/>
        </p:nvSpPr>
        <p:spPr>
          <a:xfrm>
            <a:off x="5055477" y="1828305"/>
            <a:ext cx="1675765" cy="1304925"/>
          </a:xfrm>
          <a:prstGeom prst="roundRect">
            <a:avLst/>
          </a:prstGeom>
          <a:solidFill>
            <a:schemeClr val="bg1">
              <a:lumMod val="85000"/>
            </a:schemeClr>
          </a:solidFill>
          <a:ln w="25400" cap="flat" cmpd="sng" algn="ctr">
            <a:solidFill>
              <a:schemeClr val="tx2"/>
            </a:solidFill>
            <a:prstDash val="solid"/>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Book Antiqua"/>
                <a:ea typeface="黑体"/>
                <a:cs typeface="+mn-cs"/>
              </a:rPr>
              <a:t>语言模型</a:t>
            </a:r>
          </a:p>
        </p:txBody>
      </p:sp>
      <p:sp>
        <p:nvSpPr>
          <p:cNvPr id="8" name="右箭头 2"/>
          <p:cNvSpPr/>
          <p:nvPr/>
        </p:nvSpPr>
        <p:spPr>
          <a:xfrm>
            <a:off x="3854057" y="2282330"/>
            <a:ext cx="979170" cy="318770"/>
          </a:xfrm>
          <a:prstGeom prst="rightArrow">
            <a:avLst>
              <a:gd name="adj1" fmla="val 38247"/>
              <a:gd name="adj2" fmla="val 72678"/>
            </a:avLst>
          </a:prstGeom>
          <a:solidFill>
            <a:sysClr val="window" lastClr="FFFFFF"/>
          </a:solidFill>
          <a:ln w="12700"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9" name="右箭头 6"/>
          <p:cNvSpPr/>
          <p:nvPr/>
        </p:nvSpPr>
        <p:spPr>
          <a:xfrm>
            <a:off x="6953492" y="2282330"/>
            <a:ext cx="979170" cy="318770"/>
          </a:xfrm>
          <a:prstGeom prst="rightArrow">
            <a:avLst>
              <a:gd name="adj1" fmla="val 38247"/>
              <a:gd name="adj2" fmla="val 72678"/>
            </a:avLst>
          </a:prstGeom>
          <a:solidFill>
            <a:sysClr val="window" lastClr="FFFFFF"/>
          </a:solidFill>
          <a:ln w="12700"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1" name="文本框 10"/>
          <p:cNvSpPr txBox="1"/>
          <p:nvPr/>
        </p:nvSpPr>
        <p:spPr>
          <a:xfrm>
            <a:off x="381242" y="957720"/>
            <a:ext cx="109626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语言模型的训练普遍采用</a:t>
            </a:r>
            <a:r>
              <a:rPr kumimoji="0" lang="en-US" altLang="zh-CN"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Next Token Prediction</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框架，即输出序列的每一个</a:t>
            </a:r>
            <a:r>
              <a:rPr kumimoji="0" lang="en-US" altLang="zh-CN"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token</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为输入序列的下一个</a:t>
            </a:r>
            <a:r>
              <a:rPr kumimoji="0" lang="en-US" altLang="zh-CN"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token</a:t>
            </a:r>
          </a:p>
        </p:txBody>
      </p:sp>
      <p:sp>
        <p:nvSpPr>
          <p:cNvPr id="12" name="文本框 11"/>
          <p:cNvSpPr txBox="1"/>
          <p:nvPr/>
        </p:nvSpPr>
        <p:spPr>
          <a:xfrm>
            <a:off x="381242" y="3687585"/>
            <a:ext cx="5577840" cy="17532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假设输入为：</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模型的预测输出为：</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根据</a:t>
            </a:r>
            <a:r>
              <a:rPr kumimoji="0" lang="en-US" altLang="zh-CN"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Next Token Prediction</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，我们期望它的输出为：</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于是可以对其计算交叉熵损失：</a:t>
            </a:r>
          </a:p>
        </p:txBody>
      </p:sp>
      <p:pic>
        <p:nvPicPr>
          <p:cNvPr id="13" name="图片 1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895082" y="3838715"/>
            <a:ext cx="2459355" cy="325120"/>
          </a:xfrm>
          <a:prstGeom prst="rect">
            <a:avLst/>
          </a:prstGeom>
        </p:spPr>
      </p:pic>
      <p:pic>
        <p:nvPicPr>
          <p:cNvPr id="14" name="图片 13"/>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726441" y="4640331"/>
            <a:ext cx="2833370" cy="317500"/>
          </a:xfrm>
          <a:prstGeom prst="rect">
            <a:avLst/>
          </a:prstGeom>
        </p:spPr>
      </p:pic>
      <p:pic>
        <p:nvPicPr>
          <p:cNvPr id="15" name="图片 14"/>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2548497" y="4220985"/>
            <a:ext cx="2747010" cy="342265"/>
          </a:xfrm>
          <a:prstGeom prst="rect">
            <a:avLst/>
          </a:prstGeom>
        </p:spPr>
      </p:pic>
      <p:pic>
        <p:nvPicPr>
          <p:cNvPr id="16" name="图片 15"/>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4391902" y="5484000"/>
            <a:ext cx="3540760" cy="766445"/>
          </a:xfrm>
          <a:prstGeom prst="rect">
            <a:avLst/>
          </a:prstGeom>
        </p:spPr>
      </p:pic>
      <p:sp>
        <p:nvSpPr>
          <p:cNvPr id="17" name="文本框 16"/>
          <p:cNvSpPr txBox="1"/>
          <p:nvPr/>
        </p:nvSpPr>
        <p:spPr>
          <a:xfrm>
            <a:off x="3061588" y="1650393"/>
            <a:ext cx="837565"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B61616"/>
                </a:solidFill>
                <a:effectLst/>
                <a:uLnTx/>
                <a:uFillTx/>
                <a:latin typeface="Book Antiqua"/>
                <a:ea typeface="黑体"/>
                <a:cs typeface="+mn-cs"/>
              </a:rPr>
              <a:t>句长</a:t>
            </a:r>
          </a:p>
        </p:txBody>
      </p:sp>
      <p:sp>
        <p:nvSpPr>
          <p:cNvPr id="18" name="文本框 17"/>
          <p:cNvSpPr txBox="1"/>
          <p:nvPr/>
        </p:nvSpPr>
        <p:spPr>
          <a:xfrm>
            <a:off x="2631047" y="2841914"/>
            <a:ext cx="242443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每个</a:t>
            </a:r>
            <a:r>
              <a:rPr kumimoji="0" lang="en-US" altLang="zh-CN" sz="14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Token</a:t>
            </a:r>
            <a:r>
              <a:rPr kumimoji="0" lang="zh-CN" altLang="en-US" sz="14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的表示向量维度</a:t>
            </a:r>
          </a:p>
        </p:txBody>
      </p:sp>
      <p:cxnSp>
        <p:nvCxnSpPr>
          <p:cNvPr id="19" name="直接箭头连接符 18"/>
          <p:cNvCxnSpPr/>
          <p:nvPr/>
        </p:nvCxnSpPr>
        <p:spPr>
          <a:xfrm>
            <a:off x="3303452" y="1986479"/>
            <a:ext cx="0" cy="238037"/>
          </a:xfrm>
          <a:prstGeom prst="straightConnector1">
            <a:avLst/>
          </a:prstGeom>
          <a:ln w="25400">
            <a:round/>
            <a:tailEnd type="arrow"/>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3584699" y="2556164"/>
            <a:ext cx="0" cy="228600"/>
          </a:xfrm>
          <a:prstGeom prst="straightConnector1">
            <a:avLst/>
          </a:prstGeom>
          <a:ln w="25400">
            <a:round/>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C3167-864C-CF36-C999-F0783DF9CFBC}"/>
              </a:ext>
            </a:extLst>
          </p:cNvPr>
          <p:cNvSpPr>
            <a:spLocks noGrp="1"/>
          </p:cNvSpPr>
          <p:nvPr>
            <p:ph type="title"/>
          </p:nvPr>
        </p:nvSpPr>
        <p:spPr/>
        <p:txBody>
          <a:bodyPr/>
          <a:lstStyle/>
          <a:p>
            <a:r>
              <a:rPr lang="zh-CN" altLang="en-US" dirty="0"/>
              <a:t>海量数据</a:t>
            </a:r>
          </a:p>
        </p:txBody>
      </p:sp>
      <p:sp>
        <p:nvSpPr>
          <p:cNvPr id="3" name="灯片编号占位符 2">
            <a:extLst>
              <a:ext uri="{FF2B5EF4-FFF2-40B4-BE49-F238E27FC236}">
                <a16:creationId xmlns:a16="http://schemas.microsoft.com/office/drawing/2014/main" id="{AF729475-17D5-5C82-7682-CFE512D49D4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E0AC87-F9B6-4F7A-AB3A-6863E2A5800B}" type="slidenum">
              <a:rPr kumimoji="0" lang="zh-CN" altLang="en-US" sz="1800" b="0" i="0" u="none" strike="noStrike" kern="1200" cap="none" spc="0" normalizeH="0" baseline="0" noProof="0" smtClean="0">
                <a:ln>
                  <a:noFill/>
                </a:ln>
                <a:solidFill>
                  <a:srgbClr val="FFFFFF"/>
                </a:solidFill>
                <a:effectLst/>
                <a:uLnTx/>
                <a:uFillTx/>
                <a:latin typeface="Book Antiqua"/>
                <a:ea typeface="黑体"/>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zh-CN" altLang="en-US" sz="1800" b="0" i="0" u="none" strike="noStrike" kern="1200" cap="none" spc="0" normalizeH="0" baseline="0" noProof="0" dirty="0">
              <a:ln>
                <a:noFill/>
              </a:ln>
              <a:solidFill>
                <a:srgbClr val="FFFFFF"/>
              </a:solidFill>
              <a:effectLst/>
              <a:uLnTx/>
              <a:uFillTx/>
              <a:latin typeface="Book Antiqua"/>
              <a:ea typeface="黑体"/>
              <a:cs typeface="+mn-cs"/>
            </a:endParaRPr>
          </a:p>
        </p:txBody>
      </p:sp>
      <p:sp>
        <p:nvSpPr>
          <p:cNvPr id="5" name="内容占位符 2">
            <a:extLst>
              <a:ext uri="{FF2B5EF4-FFF2-40B4-BE49-F238E27FC236}">
                <a16:creationId xmlns:a16="http://schemas.microsoft.com/office/drawing/2014/main" id="{A84FADB4-08E2-D8D2-3714-EA274A352013}"/>
              </a:ext>
            </a:extLst>
          </p:cNvPr>
          <p:cNvSpPr txBox="1"/>
          <p:nvPr/>
        </p:nvSpPr>
        <p:spPr>
          <a:xfrm>
            <a:off x="192585" y="100368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0"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pitchFamily="34" charset="-122"/>
                <a:cs typeface="+mn-cs"/>
              </a:rPr>
              <a:t>1400</a:t>
            </a:r>
            <a:r>
              <a:rPr kumimoji="0" lang="zh-CN" altLang="en-US" sz="2800" b="0"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pitchFamily="34" charset="-122"/>
                <a:cs typeface="+mn-cs"/>
              </a:rPr>
              <a:t>万张</a:t>
            </a:r>
            <a:r>
              <a:rPr kumimoji="0" lang="en-US" sz="2800" b="0"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pitchFamily="34" charset="-122"/>
                <a:cs typeface="+mn-cs"/>
              </a:rPr>
              <a:t>, 20,000 </a:t>
            </a:r>
            <a:r>
              <a:rPr kumimoji="0" lang="zh-CN" altLang="en-US" sz="2800" b="0"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pitchFamily="34" charset="-122"/>
                <a:cs typeface="+mn-cs"/>
              </a:rPr>
              <a:t>类别</a:t>
            </a:r>
            <a:endParaRPr kumimoji="0" lang="en-US" sz="2800" b="0" i="0" u="none" strike="noStrike" kern="1200" cap="none" spc="0" normalizeH="0" baseline="0" noProof="0" dirty="0">
              <a:ln>
                <a:noFill/>
              </a:ln>
              <a:solidFill>
                <a:srgbClr val="B61616"/>
              </a:solidFill>
              <a:effectLst/>
              <a:uLnTx/>
              <a:uFillTx/>
              <a:latin typeface="Arial" panose="020B0604020202020204" pitchFamily="34" charset="0"/>
              <a:ea typeface="微软雅黑" panose="020B0503020204020204" pitchFamily="34" charset="-122"/>
              <a:cs typeface="+mn-cs"/>
            </a:endParaRPr>
          </a:p>
        </p:txBody>
      </p:sp>
      <p:pic>
        <p:nvPicPr>
          <p:cNvPr id="6" name="Picture 2">
            <a:extLst>
              <a:ext uri="{FF2B5EF4-FFF2-40B4-BE49-F238E27FC236}">
                <a16:creationId xmlns:a16="http://schemas.microsoft.com/office/drawing/2014/main" id="{683B7818-DA1B-F3FE-3AA9-520631C20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548" y="1925804"/>
            <a:ext cx="4020566" cy="160822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BC9642A-B844-73A7-B9BE-73DEA5AF0D83}"/>
              </a:ext>
            </a:extLst>
          </p:cNvPr>
          <p:cNvSpPr txBox="1"/>
          <p:nvPr/>
        </p:nvSpPr>
        <p:spPr>
          <a:xfrm>
            <a:off x="0" y="4352111"/>
            <a:ext cx="5350476"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标签数据太贵！</a:t>
            </a:r>
          </a:p>
        </p:txBody>
      </p:sp>
      <p:sp>
        <p:nvSpPr>
          <p:cNvPr id="9" name="文本框 8">
            <a:extLst>
              <a:ext uri="{FF2B5EF4-FFF2-40B4-BE49-F238E27FC236}">
                <a16:creationId xmlns:a16="http://schemas.microsoft.com/office/drawing/2014/main" id="{D7F14B3C-3831-5212-4C5D-78789521281B}"/>
              </a:ext>
            </a:extLst>
          </p:cNvPr>
          <p:cNvSpPr txBox="1"/>
          <p:nvPr/>
        </p:nvSpPr>
        <p:spPr>
          <a:xfrm>
            <a:off x="6465400" y="999233"/>
            <a:ext cx="548639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AI</a:t>
            </a:r>
            <a:r>
              <a:rPr kumimoji="0" lang="zh-CN" altLang="en-US" sz="24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大语言模型：预测下一个词</a:t>
            </a:r>
            <a:endParaRPr kumimoji="0" lang="zh-CN" altLang="en-US" sz="2400" b="1" i="0" u="none" strike="noStrike" kern="1200" cap="none" spc="0" normalizeH="0" baseline="0" noProof="0" dirty="0">
              <a:ln>
                <a:noFill/>
              </a:ln>
              <a:solidFill>
                <a:srgbClr val="B61616"/>
              </a:solidFill>
              <a:effectLst/>
              <a:uLnTx/>
              <a:uFillTx/>
              <a:latin typeface="Book Antiqua"/>
              <a:ea typeface="黑体"/>
              <a:cs typeface="+mn-cs"/>
            </a:endParaRPr>
          </a:p>
        </p:txBody>
      </p:sp>
      <p:sp>
        <p:nvSpPr>
          <p:cNvPr id="10" name="文本框 9">
            <a:extLst>
              <a:ext uri="{FF2B5EF4-FFF2-40B4-BE49-F238E27FC236}">
                <a16:creationId xmlns:a16="http://schemas.microsoft.com/office/drawing/2014/main" id="{C93E0AC8-E5B9-9681-1027-47EEE3646A40}"/>
              </a:ext>
            </a:extLst>
          </p:cNvPr>
          <p:cNvSpPr txBox="1"/>
          <p:nvPr/>
        </p:nvSpPr>
        <p:spPr>
          <a:xfrm>
            <a:off x="7835094" y="2323395"/>
            <a:ext cx="287309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B61616"/>
                </a:solidFill>
                <a:effectLst/>
                <a:uLnTx/>
                <a:uFillTx/>
                <a:latin typeface="Book Antiqua"/>
                <a:ea typeface="黑体"/>
                <a:cs typeface="+mn-cs"/>
              </a:rPr>
              <a:t>任何一个文本都可以用来训练！</a:t>
            </a:r>
            <a:endParaRPr kumimoji="0" lang="en-US" altLang="zh-CN" sz="2400" b="0" i="0" u="none" strike="noStrike" kern="1200" cap="none" spc="0" normalizeH="0" baseline="0" noProof="0" dirty="0">
              <a:ln>
                <a:noFill/>
              </a:ln>
              <a:solidFill>
                <a:srgbClr val="B61616"/>
              </a:solidFill>
              <a:effectLst/>
              <a:uLnTx/>
              <a:uFillTx/>
              <a:latin typeface="Book Antiqua"/>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rgbClr val="B61616"/>
              </a:solidFill>
              <a:latin typeface="Book Antiqua"/>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B61616"/>
                </a:solidFill>
                <a:latin typeface="Book Antiqua"/>
                <a:ea typeface="黑体"/>
              </a:rPr>
              <a:t>互联网数据用完！</a:t>
            </a:r>
            <a:endParaRPr lang="en-US" altLang="zh-CN" sz="2400" dirty="0">
              <a:solidFill>
                <a:srgbClr val="B61616"/>
              </a:solidFill>
              <a:latin typeface="Book Antiqua"/>
              <a:ea typeface="黑体"/>
            </a:endParaRPr>
          </a:p>
        </p:txBody>
      </p:sp>
      <p:sp>
        <p:nvSpPr>
          <p:cNvPr id="11" name="文本框 10">
            <a:extLst>
              <a:ext uri="{FF2B5EF4-FFF2-40B4-BE49-F238E27FC236}">
                <a16:creationId xmlns:a16="http://schemas.microsoft.com/office/drawing/2014/main" id="{4B49858B-7C58-F6B5-D104-43E7204DFEA6}"/>
              </a:ext>
            </a:extLst>
          </p:cNvPr>
          <p:cNvSpPr txBox="1"/>
          <p:nvPr/>
        </p:nvSpPr>
        <p:spPr>
          <a:xfrm>
            <a:off x="6528444" y="4893357"/>
            <a:ext cx="548639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70707"/>
                </a:solidFill>
                <a:effectLst/>
                <a:uLnTx/>
                <a:uFillTx/>
                <a:latin typeface="微软雅黑" panose="020B0503020204020204" pitchFamily="34" charset="-122"/>
                <a:ea typeface="微软雅黑" panose="020B0503020204020204" pitchFamily="34" charset="-122"/>
                <a:cs typeface="+mn-cs"/>
              </a:rPr>
              <a:t>只有充分理解语言，才能做好预测！</a:t>
            </a:r>
            <a:endParaRPr kumimoji="0" lang="zh-CN" altLang="en-US" sz="2400" b="1" i="0" u="none" strike="noStrike" kern="1200" cap="none" spc="0" normalizeH="0" baseline="0" noProof="0" dirty="0">
              <a:ln>
                <a:noFill/>
              </a:ln>
              <a:solidFill>
                <a:srgbClr val="B61616"/>
              </a:solidFill>
              <a:effectLst/>
              <a:uLnTx/>
              <a:uFillTx/>
              <a:latin typeface="Book Antiqua"/>
              <a:ea typeface="黑体"/>
              <a:cs typeface="+mn-cs"/>
            </a:endParaRPr>
          </a:p>
        </p:txBody>
      </p:sp>
    </p:spTree>
    <p:extLst>
      <p:ext uri="{BB962C8B-B14F-4D97-AF65-F5344CB8AC3E}">
        <p14:creationId xmlns:p14="http://schemas.microsoft.com/office/powerpoint/2010/main" val="207934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Next Token Prediction</a:t>
            </a:r>
            <a:r>
              <a:rPr lang="zh-CN" altLang="en-US" dirty="0"/>
              <a:t>的推导过程</a:t>
            </a:r>
          </a:p>
        </p:txBody>
      </p:sp>
      <p:sp>
        <p:nvSpPr>
          <p:cNvPr id="2" name="圆角矩形 57"/>
          <p:cNvSpPr/>
          <p:nvPr/>
        </p:nvSpPr>
        <p:spPr>
          <a:xfrm>
            <a:off x="184150" y="1143000"/>
            <a:ext cx="5193665" cy="2050415"/>
          </a:xfrm>
          <a:prstGeom prst="roundRect">
            <a:avLst>
              <a:gd name="adj" fmla="val 9265"/>
            </a:avLst>
          </a:prstGeom>
          <a:solidFill>
            <a:schemeClr val="bg1">
              <a:lumMod val="85000"/>
              <a:alpha val="68000"/>
            </a:schemeClr>
          </a:solidFill>
          <a:ln w="25400"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1"/>
          <p:cNvSpPr/>
          <p:nvPr/>
        </p:nvSpPr>
        <p:spPr>
          <a:xfrm>
            <a:off x="2774315" y="1282486"/>
            <a:ext cx="691515" cy="1635076"/>
          </a:xfrm>
          <a:prstGeom prst="roundRect">
            <a:avLst/>
          </a:prstGeom>
          <a:solidFill>
            <a:schemeClr val="accent6">
              <a:lumMod val="40000"/>
              <a:lumOff val="60000"/>
            </a:schemeClr>
          </a:solidFill>
          <a:ln w="25400" cap="flat" cmpd="sng" algn="ctr">
            <a:solidFill>
              <a:schemeClr val="tx2"/>
            </a:solidFill>
            <a:prstDash val="solid"/>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语言模型</a:t>
            </a:r>
          </a:p>
        </p:txBody>
      </p:sp>
      <p:sp>
        <p:nvSpPr>
          <p:cNvPr id="23" name="右箭头 2"/>
          <p:cNvSpPr/>
          <p:nvPr/>
        </p:nvSpPr>
        <p:spPr>
          <a:xfrm>
            <a:off x="2055868" y="2045660"/>
            <a:ext cx="467995" cy="149225"/>
          </a:xfrm>
          <a:prstGeom prst="rightArrow">
            <a:avLst>
              <a:gd name="adj1" fmla="val 38247"/>
              <a:gd name="adj2" fmla="val 72678"/>
            </a:avLst>
          </a:prstGeom>
          <a:solidFill>
            <a:sysClr val="window" lastClr="FFFFFF"/>
          </a:solidFill>
          <a:ln w="15875"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24" name="右箭头 6"/>
          <p:cNvSpPr/>
          <p:nvPr/>
        </p:nvSpPr>
        <p:spPr>
          <a:xfrm>
            <a:off x="3760736" y="2042120"/>
            <a:ext cx="467995" cy="149225"/>
          </a:xfrm>
          <a:prstGeom prst="rightArrow">
            <a:avLst>
              <a:gd name="adj1" fmla="val 38247"/>
              <a:gd name="adj2" fmla="val 72678"/>
            </a:avLst>
          </a:prstGeom>
          <a:solidFill>
            <a:sysClr val="window" lastClr="FFFFFF"/>
          </a:solidFill>
          <a:ln w="15875"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1199515" y="1149985"/>
            <a:ext cx="699770" cy="143764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CLS</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我叫</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John</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我是</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谁</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SEP</a:t>
            </a:r>
          </a:p>
        </p:txBody>
      </p:sp>
      <p:sp>
        <p:nvSpPr>
          <p:cNvPr id="27" name="文本框 26"/>
          <p:cNvSpPr txBox="1"/>
          <p:nvPr/>
        </p:nvSpPr>
        <p:spPr>
          <a:xfrm>
            <a:off x="4502150" y="1149985"/>
            <a:ext cx="699770" cy="143764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我叫</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John</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我是</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谁</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SEP</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你的</a:t>
            </a:r>
          </a:p>
        </p:txBody>
      </p:sp>
      <p:sp>
        <p:nvSpPr>
          <p:cNvPr id="28" name="文本框 27"/>
          <p:cNvSpPr txBox="1"/>
          <p:nvPr/>
        </p:nvSpPr>
        <p:spPr>
          <a:xfrm>
            <a:off x="222250" y="1209040"/>
            <a:ext cx="91694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step1</a:t>
            </a:r>
          </a:p>
        </p:txBody>
      </p:sp>
      <p:sp>
        <p:nvSpPr>
          <p:cNvPr id="50" name="文本框 49"/>
          <p:cNvSpPr txBox="1"/>
          <p:nvPr/>
        </p:nvSpPr>
        <p:spPr>
          <a:xfrm>
            <a:off x="9448165" y="5867631"/>
            <a:ext cx="236259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系统判定遇到</a:t>
            </a:r>
            <a:r>
              <a:rPr kumimoji="0" lang="en-US" altLang="zh-CN" sz="1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SEP</a:t>
            </a:r>
            <a:r>
              <a:rPr kumimoji="0" lang="zh-CN" altLang="en-US" sz="1200" b="1"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则停止该过程</a:t>
            </a:r>
          </a:p>
        </p:txBody>
      </p:sp>
      <p:sp>
        <p:nvSpPr>
          <p:cNvPr id="58" name="圆角矩形 57"/>
          <p:cNvSpPr/>
          <p:nvPr/>
        </p:nvSpPr>
        <p:spPr>
          <a:xfrm>
            <a:off x="184150" y="3731776"/>
            <a:ext cx="5193665" cy="2050415"/>
          </a:xfrm>
          <a:prstGeom prst="roundRect">
            <a:avLst>
              <a:gd name="adj" fmla="val 9265"/>
            </a:avLst>
          </a:prstGeom>
          <a:solidFill>
            <a:schemeClr val="bg1">
              <a:lumMod val="85000"/>
              <a:alpha val="68000"/>
            </a:schemeClr>
          </a:solidFill>
          <a:ln w="25400"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59" name="圆角矩形 1"/>
          <p:cNvSpPr/>
          <p:nvPr/>
        </p:nvSpPr>
        <p:spPr>
          <a:xfrm>
            <a:off x="2774315" y="3871262"/>
            <a:ext cx="691515" cy="1635076"/>
          </a:xfrm>
          <a:prstGeom prst="roundRect">
            <a:avLst/>
          </a:prstGeom>
          <a:solidFill>
            <a:schemeClr val="accent6">
              <a:lumMod val="40000"/>
              <a:lumOff val="60000"/>
            </a:schemeClr>
          </a:solidFill>
          <a:ln w="25400" cap="flat" cmpd="sng" algn="ctr">
            <a:solidFill>
              <a:schemeClr val="tx2"/>
            </a:solidFill>
            <a:prstDash val="solid"/>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语言模型</a:t>
            </a:r>
          </a:p>
        </p:txBody>
      </p:sp>
      <p:sp>
        <p:nvSpPr>
          <p:cNvPr id="60" name="右箭头 2"/>
          <p:cNvSpPr/>
          <p:nvPr/>
        </p:nvSpPr>
        <p:spPr>
          <a:xfrm>
            <a:off x="2055868" y="4634436"/>
            <a:ext cx="467995" cy="149225"/>
          </a:xfrm>
          <a:prstGeom prst="rightArrow">
            <a:avLst>
              <a:gd name="adj1" fmla="val 38247"/>
              <a:gd name="adj2" fmla="val 72678"/>
            </a:avLst>
          </a:prstGeom>
          <a:solidFill>
            <a:sysClr val="window" lastClr="FFFFFF"/>
          </a:solidFill>
          <a:ln w="15875"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1" name="右箭头 6"/>
          <p:cNvSpPr/>
          <p:nvPr/>
        </p:nvSpPr>
        <p:spPr>
          <a:xfrm>
            <a:off x="3760736" y="4630896"/>
            <a:ext cx="467995" cy="149225"/>
          </a:xfrm>
          <a:prstGeom prst="rightArrow">
            <a:avLst>
              <a:gd name="adj1" fmla="val 38247"/>
              <a:gd name="adj2" fmla="val 72678"/>
            </a:avLst>
          </a:prstGeom>
          <a:solidFill>
            <a:sysClr val="window" lastClr="FFFFFF"/>
          </a:solidFill>
          <a:ln w="15875"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2" name="文本框 61"/>
          <p:cNvSpPr txBox="1"/>
          <p:nvPr/>
        </p:nvSpPr>
        <p:spPr>
          <a:xfrm>
            <a:off x="1199515" y="3738761"/>
            <a:ext cx="699770" cy="1613647"/>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CLS</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我叫</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John</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我是</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谁</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SEP</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你的</a:t>
            </a:r>
            <a:endPar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3" name="文本框 62"/>
          <p:cNvSpPr txBox="1"/>
          <p:nvPr/>
        </p:nvSpPr>
        <p:spPr>
          <a:xfrm>
            <a:off x="4502150" y="3738761"/>
            <a:ext cx="699770" cy="1613647"/>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我叫</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John</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我是</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谁</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SEP</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你的</a:t>
            </a:r>
            <a:endPar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名字是</a:t>
            </a:r>
          </a:p>
        </p:txBody>
      </p:sp>
      <p:sp>
        <p:nvSpPr>
          <p:cNvPr id="64" name="文本框 63"/>
          <p:cNvSpPr txBox="1"/>
          <p:nvPr/>
        </p:nvSpPr>
        <p:spPr>
          <a:xfrm>
            <a:off x="222250" y="3797816"/>
            <a:ext cx="91694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step2</a:t>
            </a:r>
          </a:p>
        </p:txBody>
      </p:sp>
      <p:sp>
        <p:nvSpPr>
          <p:cNvPr id="49" name="右箭头 55"/>
          <p:cNvSpPr/>
          <p:nvPr/>
        </p:nvSpPr>
        <p:spPr>
          <a:xfrm rot="9275263">
            <a:off x="1744285" y="3289996"/>
            <a:ext cx="3078480" cy="149225"/>
          </a:xfrm>
          <a:prstGeom prst="rightArrow">
            <a:avLst>
              <a:gd name="adj1" fmla="val 38247"/>
              <a:gd name="adj2" fmla="val 72678"/>
            </a:avLst>
          </a:prstGeom>
          <a:solidFill>
            <a:schemeClr val="accent2"/>
          </a:solidFill>
          <a:ln w="12700" cap="flat" cmpd="sng" algn="ctr">
            <a:no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5" name="圆角矩形 57"/>
          <p:cNvSpPr/>
          <p:nvPr/>
        </p:nvSpPr>
        <p:spPr>
          <a:xfrm>
            <a:off x="6163771" y="1143000"/>
            <a:ext cx="5193665" cy="2050415"/>
          </a:xfrm>
          <a:prstGeom prst="roundRect">
            <a:avLst>
              <a:gd name="adj" fmla="val 9265"/>
            </a:avLst>
          </a:prstGeom>
          <a:solidFill>
            <a:schemeClr val="bg1">
              <a:lumMod val="85000"/>
              <a:alpha val="68000"/>
            </a:schemeClr>
          </a:solidFill>
          <a:ln w="25400"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6" name="圆角矩形 1"/>
          <p:cNvSpPr/>
          <p:nvPr/>
        </p:nvSpPr>
        <p:spPr>
          <a:xfrm>
            <a:off x="8753936" y="1282486"/>
            <a:ext cx="691515" cy="1635076"/>
          </a:xfrm>
          <a:prstGeom prst="roundRect">
            <a:avLst/>
          </a:prstGeom>
          <a:solidFill>
            <a:schemeClr val="accent6">
              <a:lumMod val="40000"/>
              <a:lumOff val="60000"/>
            </a:schemeClr>
          </a:solidFill>
          <a:ln w="25400" cap="flat" cmpd="sng" algn="ctr">
            <a:solidFill>
              <a:schemeClr val="tx2"/>
            </a:solidFill>
            <a:prstDash val="solid"/>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语言模型</a:t>
            </a:r>
          </a:p>
        </p:txBody>
      </p:sp>
      <p:sp>
        <p:nvSpPr>
          <p:cNvPr id="67" name="右箭头 2"/>
          <p:cNvSpPr/>
          <p:nvPr/>
        </p:nvSpPr>
        <p:spPr>
          <a:xfrm>
            <a:off x="8035489" y="2045660"/>
            <a:ext cx="467995" cy="149225"/>
          </a:xfrm>
          <a:prstGeom prst="rightArrow">
            <a:avLst>
              <a:gd name="adj1" fmla="val 38247"/>
              <a:gd name="adj2" fmla="val 72678"/>
            </a:avLst>
          </a:prstGeom>
          <a:solidFill>
            <a:sysClr val="window" lastClr="FFFFFF"/>
          </a:solidFill>
          <a:ln w="15875"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8" name="右箭头 6"/>
          <p:cNvSpPr/>
          <p:nvPr/>
        </p:nvSpPr>
        <p:spPr>
          <a:xfrm>
            <a:off x="9740357" y="2042120"/>
            <a:ext cx="467995" cy="149225"/>
          </a:xfrm>
          <a:prstGeom prst="rightArrow">
            <a:avLst>
              <a:gd name="adj1" fmla="val 38247"/>
              <a:gd name="adj2" fmla="val 72678"/>
            </a:avLst>
          </a:prstGeom>
          <a:solidFill>
            <a:sysClr val="window" lastClr="FFFFFF"/>
          </a:solidFill>
          <a:ln w="15875"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69" name="文本框 68"/>
          <p:cNvSpPr txBox="1"/>
          <p:nvPr/>
        </p:nvSpPr>
        <p:spPr>
          <a:xfrm>
            <a:off x="7179136" y="1149985"/>
            <a:ext cx="699770" cy="1806007"/>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CLS</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我叫</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John</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我是</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谁</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SEP</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你的</a:t>
            </a:r>
            <a:endPar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名字是</a:t>
            </a:r>
            <a:endPar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70" name="文本框 69"/>
          <p:cNvSpPr txBox="1"/>
          <p:nvPr/>
        </p:nvSpPr>
        <p:spPr>
          <a:xfrm>
            <a:off x="10481771" y="1149985"/>
            <a:ext cx="699770" cy="1806007"/>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我叫</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John</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我是</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谁</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SEP</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你的</a:t>
            </a:r>
            <a:endPar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名字是</a:t>
            </a:r>
            <a:endPar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John</a:t>
            </a:r>
            <a:endPar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71" name="文本框 70"/>
          <p:cNvSpPr txBox="1"/>
          <p:nvPr/>
        </p:nvSpPr>
        <p:spPr>
          <a:xfrm>
            <a:off x="6201871" y="1209040"/>
            <a:ext cx="91694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step3</a:t>
            </a:r>
          </a:p>
        </p:txBody>
      </p:sp>
      <p:sp>
        <p:nvSpPr>
          <p:cNvPr id="72" name="圆角矩形 57"/>
          <p:cNvSpPr/>
          <p:nvPr/>
        </p:nvSpPr>
        <p:spPr>
          <a:xfrm>
            <a:off x="6158340" y="3731776"/>
            <a:ext cx="5193665" cy="2050415"/>
          </a:xfrm>
          <a:prstGeom prst="roundRect">
            <a:avLst>
              <a:gd name="adj" fmla="val 9265"/>
            </a:avLst>
          </a:prstGeom>
          <a:solidFill>
            <a:schemeClr val="bg1">
              <a:lumMod val="85000"/>
              <a:alpha val="68000"/>
            </a:schemeClr>
          </a:solidFill>
          <a:ln w="25400"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73" name="圆角矩形 1"/>
          <p:cNvSpPr/>
          <p:nvPr/>
        </p:nvSpPr>
        <p:spPr>
          <a:xfrm>
            <a:off x="8748505" y="3871262"/>
            <a:ext cx="691515" cy="1635076"/>
          </a:xfrm>
          <a:prstGeom prst="roundRect">
            <a:avLst/>
          </a:prstGeom>
          <a:solidFill>
            <a:schemeClr val="accent6">
              <a:lumMod val="40000"/>
              <a:lumOff val="60000"/>
            </a:schemeClr>
          </a:solidFill>
          <a:ln w="25400" cap="flat" cmpd="sng" algn="ctr">
            <a:solidFill>
              <a:schemeClr val="tx2"/>
            </a:solidFill>
            <a:prstDash val="solid"/>
            <a:miter lim="800000"/>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语言模型</a:t>
            </a:r>
          </a:p>
        </p:txBody>
      </p:sp>
      <p:sp>
        <p:nvSpPr>
          <p:cNvPr id="74" name="右箭头 2"/>
          <p:cNvSpPr/>
          <p:nvPr/>
        </p:nvSpPr>
        <p:spPr>
          <a:xfrm>
            <a:off x="8030058" y="4634436"/>
            <a:ext cx="467995" cy="149225"/>
          </a:xfrm>
          <a:prstGeom prst="rightArrow">
            <a:avLst>
              <a:gd name="adj1" fmla="val 38247"/>
              <a:gd name="adj2" fmla="val 72678"/>
            </a:avLst>
          </a:prstGeom>
          <a:solidFill>
            <a:sysClr val="window" lastClr="FFFFFF"/>
          </a:solidFill>
          <a:ln w="15875"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75" name="右箭头 6"/>
          <p:cNvSpPr/>
          <p:nvPr/>
        </p:nvSpPr>
        <p:spPr>
          <a:xfrm>
            <a:off x="9734926" y="4630896"/>
            <a:ext cx="467995" cy="149225"/>
          </a:xfrm>
          <a:prstGeom prst="rightArrow">
            <a:avLst>
              <a:gd name="adj1" fmla="val 38247"/>
              <a:gd name="adj2" fmla="val 72678"/>
            </a:avLst>
          </a:prstGeom>
          <a:solidFill>
            <a:sysClr val="window" lastClr="FFFFFF"/>
          </a:solidFill>
          <a:ln w="15875" cap="flat" cmpd="sng" algn="ctr">
            <a:solidFill>
              <a:schemeClr val="tx2"/>
            </a:solid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76" name="文本框 75"/>
          <p:cNvSpPr txBox="1"/>
          <p:nvPr/>
        </p:nvSpPr>
        <p:spPr>
          <a:xfrm>
            <a:off x="7173705" y="3738761"/>
            <a:ext cx="699770" cy="1998368"/>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CLS</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我叫</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John</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我是</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谁</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SEP</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你的</a:t>
            </a:r>
            <a:endPar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名字是</a:t>
            </a:r>
            <a:endPar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John</a:t>
            </a:r>
          </a:p>
        </p:txBody>
      </p:sp>
      <p:sp>
        <p:nvSpPr>
          <p:cNvPr id="79" name="右箭头 55"/>
          <p:cNvSpPr>
            <a:spLocks noChangeAspect="1"/>
          </p:cNvSpPr>
          <p:nvPr/>
        </p:nvSpPr>
        <p:spPr>
          <a:xfrm rot="20101790">
            <a:off x="4873688" y="3579563"/>
            <a:ext cx="2892321" cy="140201"/>
          </a:xfrm>
          <a:prstGeom prst="rightArrow">
            <a:avLst>
              <a:gd name="adj1" fmla="val 38247"/>
              <a:gd name="adj2" fmla="val 72678"/>
            </a:avLst>
          </a:prstGeom>
          <a:solidFill>
            <a:schemeClr val="accent2"/>
          </a:solidFill>
          <a:ln w="12700" cap="flat" cmpd="sng" algn="ctr">
            <a:no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
        <p:nvSpPr>
          <p:cNvPr id="77" name="文本框 76"/>
          <p:cNvSpPr txBox="1"/>
          <p:nvPr/>
        </p:nvSpPr>
        <p:spPr>
          <a:xfrm>
            <a:off x="10476340" y="3738761"/>
            <a:ext cx="699770" cy="1998368"/>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我叫</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John</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我是</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谁</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SEP</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你的</a:t>
            </a:r>
            <a:endPar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名字是</a:t>
            </a:r>
            <a:endPar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John</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rPr>
              <a:t>SEP</a:t>
            </a:r>
            <a:endParaRPr kumimoji="0" lang="zh-CN" altLang="en-US" sz="1000" b="0" i="0" u="none" strike="noStrike" kern="1200" cap="none" spc="0" normalizeH="0" baseline="0" noProof="0" dirty="0">
              <a:ln>
                <a:noFill/>
              </a:ln>
              <a:solidFill>
                <a:srgbClr val="B61616"/>
              </a:solidFill>
              <a:effectLst/>
              <a:uLnTx/>
              <a:uFillTx/>
              <a:latin typeface="微软雅黑" panose="020B0503020204020204" pitchFamily="34" charset="-122"/>
              <a:ea typeface="微软雅黑" panose="020B0503020204020204" pitchFamily="34" charset="-122"/>
              <a:cs typeface="+mn-cs"/>
            </a:endParaRPr>
          </a:p>
        </p:txBody>
      </p:sp>
      <p:sp>
        <p:nvSpPr>
          <p:cNvPr id="78" name="文本框 77"/>
          <p:cNvSpPr txBox="1"/>
          <p:nvPr/>
        </p:nvSpPr>
        <p:spPr>
          <a:xfrm>
            <a:off x="6196440" y="3797816"/>
            <a:ext cx="91694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step4</a:t>
            </a:r>
          </a:p>
        </p:txBody>
      </p:sp>
      <p:sp>
        <p:nvSpPr>
          <p:cNvPr id="80" name="右箭头 55"/>
          <p:cNvSpPr/>
          <p:nvPr/>
        </p:nvSpPr>
        <p:spPr>
          <a:xfrm rot="9275263">
            <a:off x="7642657" y="3419741"/>
            <a:ext cx="3078480" cy="149225"/>
          </a:xfrm>
          <a:prstGeom prst="rightArrow">
            <a:avLst>
              <a:gd name="adj1" fmla="val 38247"/>
              <a:gd name="adj2" fmla="val 72678"/>
            </a:avLst>
          </a:prstGeom>
          <a:solidFill>
            <a:schemeClr val="accent2"/>
          </a:solidFill>
          <a:ln w="12700" cap="flat" cmpd="sng" algn="ctr">
            <a:noFill/>
            <a:prstDash val="solid"/>
            <a:miter lim="800000"/>
          </a:ln>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89878-D570-605E-9696-38CEA0682F3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361399A-90DA-EA23-D4A5-FE02C2606D8E}"/>
              </a:ext>
            </a:extLst>
          </p:cNvPr>
          <p:cNvSpPr>
            <a:spLocks noGrp="1"/>
          </p:cNvSpPr>
          <p:nvPr>
            <p:ph type="title"/>
          </p:nvPr>
        </p:nvSpPr>
        <p:spPr>
          <a:xfrm>
            <a:off x="381242" y="2844289"/>
            <a:ext cx="11429516" cy="761979"/>
          </a:xfrm>
        </p:spPr>
        <p:txBody>
          <a:bodyPr/>
          <a:lstStyle/>
          <a:p>
            <a:pPr algn="ctr"/>
            <a:r>
              <a:rPr lang="zh-CN" altLang="en-US" dirty="0"/>
              <a:t>循环神经网络（</a:t>
            </a:r>
            <a:r>
              <a:rPr lang="en-US" altLang="zh-CN" dirty="0"/>
              <a:t>Recurrent Neural Networks</a:t>
            </a:r>
            <a:r>
              <a:rPr lang="zh-CN" altLang="en-US" dirty="0"/>
              <a:t>）</a:t>
            </a:r>
          </a:p>
        </p:txBody>
      </p:sp>
    </p:spTree>
    <p:extLst>
      <p:ext uri="{BB962C8B-B14F-4D97-AF65-F5344CB8AC3E}">
        <p14:creationId xmlns:p14="http://schemas.microsoft.com/office/powerpoint/2010/main" val="33857621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循环神经网络</a:t>
            </a:r>
            <a:r>
              <a:rPr lang="zh-CN" altLang="en-US" dirty="0">
                <a:latin typeface="+mj-lt"/>
              </a:rPr>
              <a:t>（</a:t>
            </a:r>
            <a:r>
              <a:rPr lang="en-US" altLang="zh-CN" dirty="0">
                <a:latin typeface="+mj-lt"/>
              </a:rPr>
              <a:t>Recurrent Neural Networks</a:t>
            </a:r>
            <a:r>
              <a:rPr lang="zh-CN" altLang="en-US" dirty="0">
                <a:latin typeface="+mj-lt"/>
              </a:rPr>
              <a:t>）</a:t>
            </a:r>
          </a:p>
        </p:txBody>
      </p:sp>
      <p:pic>
        <p:nvPicPr>
          <p:cNvPr id="4" name="图片 3">
            <a:extLst>
              <a:ext uri="{FF2B5EF4-FFF2-40B4-BE49-F238E27FC236}">
                <a16:creationId xmlns:a16="http://schemas.microsoft.com/office/drawing/2014/main" id="{E2C35337-C832-A38F-9250-13BDCD57D186}"/>
              </a:ext>
            </a:extLst>
          </p:cNvPr>
          <p:cNvPicPr>
            <a:picLocks noChangeAspect="1"/>
          </p:cNvPicPr>
          <p:nvPr/>
        </p:nvPicPr>
        <p:blipFill>
          <a:blip r:embed="rId2"/>
          <a:stretch>
            <a:fillRect/>
          </a:stretch>
        </p:blipFill>
        <p:spPr>
          <a:xfrm>
            <a:off x="1460501" y="3136875"/>
            <a:ext cx="8691034" cy="3048322"/>
          </a:xfrm>
          <a:prstGeom prst="rect">
            <a:avLst/>
          </a:prstGeom>
        </p:spPr>
      </p:pic>
      <p:pic>
        <p:nvPicPr>
          <p:cNvPr id="7" name="图片 6">
            <a:extLst>
              <a:ext uri="{FF2B5EF4-FFF2-40B4-BE49-F238E27FC236}">
                <a16:creationId xmlns:a16="http://schemas.microsoft.com/office/drawing/2014/main" id="{6E351CD9-58A1-2E6F-6863-AC5D17F7281C}"/>
              </a:ext>
            </a:extLst>
          </p:cNvPr>
          <p:cNvPicPr>
            <a:picLocks noChangeAspect="1"/>
          </p:cNvPicPr>
          <p:nvPr/>
        </p:nvPicPr>
        <p:blipFill>
          <a:blip r:embed="rId3"/>
          <a:stretch>
            <a:fillRect/>
          </a:stretch>
        </p:blipFill>
        <p:spPr>
          <a:xfrm>
            <a:off x="4102100" y="1013399"/>
            <a:ext cx="4478867" cy="212347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55E29-6FA8-E9FD-7804-31EB2A51013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2AD3D44-E92F-5BB1-D2F8-8011A8E611D0}"/>
              </a:ext>
            </a:extLst>
          </p:cNvPr>
          <p:cNvSpPr>
            <a:spLocks noGrp="1"/>
          </p:cNvSpPr>
          <p:nvPr>
            <p:ph type="title"/>
          </p:nvPr>
        </p:nvSpPr>
        <p:spPr/>
        <p:txBody>
          <a:bodyPr/>
          <a:lstStyle/>
          <a:p>
            <a:r>
              <a:rPr lang="en-US" altLang="zh-CN" dirty="0"/>
              <a:t>Encoder-Decoder </a:t>
            </a:r>
            <a:r>
              <a:rPr lang="zh-CN" altLang="en-US" dirty="0"/>
              <a:t>架构的循环神经网络</a:t>
            </a:r>
            <a:endParaRPr lang="zh-CN" altLang="en-US" dirty="0">
              <a:latin typeface="+mj-lt"/>
            </a:endParaRPr>
          </a:p>
        </p:txBody>
      </p:sp>
      <p:sp>
        <p:nvSpPr>
          <p:cNvPr id="5" name="文本框 4">
            <a:extLst>
              <a:ext uri="{FF2B5EF4-FFF2-40B4-BE49-F238E27FC236}">
                <a16:creationId xmlns:a16="http://schemas.microsoft.com/office/drawing/2014/main" id="{7AA6797A-6597-1B20-08EF-CCB1AD68C8BF}"/>
              </a:ext>
            </a:extLst>
          </p:cNvPr>
          <p:cNvSpPr txBox="1"/>
          <p:nvPr/>
        </p:nvSpPr>
        <p:spPr>
          <a:xfrm>
            <a:off x="381241" y="1137335"/>
            <a:ext cx="11294291" cy="646331"/>
          </a:xfrm>
          <a:prstGeom prst="rect">
            <a:avLst/>
          </a:prstGeom>
          <a:noFill/>
        </p:spPr>
        <p:txBody>
          <a:bodyPr wrap="square">
            <a:spAutoFit/>
          </a:bodyPr>
          <a:lstStyle/>
          <a:p>
            <a:r>
              <a:rPr lang="zh-CN" altLang="en-US" sz="1800" b="0" i="0" dirty="0">
                <a:solidFill>
                  <a:srgbClr val="000000"/>
                </a:solidFill>
                <a:effectLst/>
                <a:latin typeface="FandolSong-Regular-Identity-H"/>
              </a:rPr>
              <a:t>机器翻译这样输入和输出不等长的任务：</a:t>
            </a:r>
            <a:r>
              <a:rPr lang="zh-CN" altLang="en-US" dirty="0"/>
              <a:t>将“我喜欢吃苹果”翻译为“</a:t>
            </a:r>
            <a:r>
              <a:rPr lang="en-US" altLang="zh-CN" dirty="0"/>
              <a:t>I like eating apples”</a:t>
            </a:r>
            <a:r>
              <a:rPr lang="zh-CN" altLang="en-US" dirty="0"/>
              <a:t>。</a:t>
            </a:r>
            <a:r>
              <a:rPr lang="en-US" altLang="zh-CN" dirty="0"/>
              <a:t> </a:t>
            </a:r>
            <a:br>
              <a:rPr lang="en-US" altLang="zh-CN" dirty="0"/>
            </a:br>
            <a:r>
              <a:rPr lang="zh-CN" altLang="en-US" dirty="0"/>
              <a:t> </a:t>
            </a:r>
          </a:p>
        </p:txBody>
      </p:sp>
      <p:pic>
        <p:nvPicPr>
          <p:cNvPr id="8" name="图片 7">
            <a:extLst>
              <a:ext uri="{FF2B5EF4-FFF2-40B4-BE49-F238E27FC236}">
                <a16:creationId xmlns:a16="http://schemas.microsoft.com/office/drawing/2014/main" id="{C0023381-BC60-84E7-9B3D-AB6ED28ACC66}"/>
              </a:ext>
            </a:extLst>
          </p:cNvPr>
          <p:cNvPicPr>
            <a:picLocks noChangeAspect="1"/>
          </p:cNvPicPr>
          <p:nvPr/>
        </p:nvPicPr>
        <p:blipFill>
          <a:blip r:embed="rId2"/>
          <a:stretch>
            <a:fillRect/>
          </a:stretch>
        </p:blipFill>
        <p:spPr>
          <a:xfrm>
            <a:off x="2899833" y="1558630"/>
            <a:ext cx="6392333" cy="1809940"/>
          </a:xfrm>
          <a:prstGeom prst="rect">
            <a:avLst/>
          </a:prstGeom>
        </p:spPr>
      </p:pic>
      <p:pic>
        <p:nvPicPr>
          <p:cNvPr id="10" name="图片 9">
            <a:extLst>
              <a:ext uri="{FF2B5EF4-FFF2-40B4-BE49-F238E27FC236}">
                <a16:creationId xmlns:a16="http://schemas.microsoft.com/office/drawing/2014/main" id="{45DE71EC-4009-839A-B802-BBACFC17EF42}"/>
              </a:ext>
            </a:extLst>
          </p:cNvPr>
          <p:cNvPicPr>
            <a:picLocks noChangeAspect="1"/>
          </p:cNvPicPr>
          <p:nvPr/>
        </p:nvPicPr>
        <p:blipFill>
          <a:blip r:embed="rId3"/>
          <a:stretch>
            <a:fillRect/>
          </a:stretch>
        </p:blipFill>
        <p:spPr>
          <a:xfrm>
            <a:off x="2836334" y="3429000"/>
            <a:ext cx="6650567" cy="2759058"/>
          </a:xfrm>
          <a:prstGeom prst="rect">
            <a:avLst/>
          </a:prstGeom>
        </p:spPr>
      </p:pic>
    </p:spTree>
    <p:extLst>
      <p:ext uri="{BB962C8B-B14F-4D97-AF65-F5344CB8AC3E}">
        <p14:creationId xmlns:p14="http://schemas.microsoft.com/office/powerpoint/2010/main" val="3164125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FA172-9580-830A-7E20-42D2089CDC9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182748B-F219-663E-0F23-A108F15E935B}"/>
              </a:ext>
            </a:extLst>
          </p:cNvPr>
          <p:cNvSpPr>
            <a:spLocks noGrp="1"/>
          </p:cNvSpPr>
          <p:nvPr>
            <p:ph type="title"/>
          </p:nvPr>
        </p:nvSpPr>
        <p:spPr/>
        <p:txBody>
          <a:bodyPr/>
          <a:lstStyle/>
          <a:p>
            <a:r>
              <a:rPr lang="en-US" altLang="zh-CN" dirty="0"/>
              <a:t>BPTT </a:t>
            </a:r>
            <a:r>
              <a:rPr lang="zh-CN" altLang="en-US" dirty="0"/>
              <a:t>算法训练循环神经网络</a:t>
            </a:r>
            <a:endParaRPr lang="zh-CN" altLang="en-US" dirty="0">
              <a:latin typeface="+mj-lt"/>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686A29A-B754-7F83-D58D-74443CD2ABE8}"/>
                  </a:ext>
                </a:extLst>
              </p:cNvPr>
              <p:cNvSpPr txBox="1"/>
              <p:nvPr/>
            </p:nvSpPr>
            <p:spPr>
              <a:xfrm>
                <a:off x="381241" y="1137335"/>
                <a:ext cx="11294291" cy="646331"/>
              </a:xfrm>
              <a:prstGeom prst="rect">
                <a:avLst/>
              </a:prstGeom>
              <a:noFill/>
            </p:spPr>
            <p:txBody>
              <a:bodyPr wrap="square">
                <a:spAutoFit/>
              </a:bodyPr>
              <a:lstStyle/>
              <a:p>
                <a:r>
                  <a:rPr lang="zh-CN" altLang="en-US" dirty="0">
                    <a:solidFill>
                      <a:srgbClr val="000000"/>
                    </a:solidFill>
                    <a:latin typeface="FandolSong-Regular-Identity-H"/>
                  </a:rPr>
                  <a:t>随时间反向传播 </a:t>
                </a:r>
                <a:r>
                  <a:rPr lang="en-US" altLang="zh-CN" dirty="0">
                    <a:solidFill>
                      <a:srgbClr val="000000"/>
                    </a:solidFill>
                    <a:latin typeface="FandolSong-Regular-Identity-H"/>
                  </a:rPr>
                  <a:t>BPTT</a:t>
                </a:r>
                <a:r>
                  <a:rPr lang="zh-CN" altLang="en-US" dirty="0">
                    <a:solidFill>
                      <a:srgbClr val="000000"/>
                    </a:solidFill>
                    <a:latin typeface="FandolSong-Regular-Identity-H"/>
                  </a:rPr>
                  <a:t>（</a:t>
                </a:r>
                <a:r>
                  <a:rPr lang="en-US" altLang="zh-CN" dirty="0" err="1">
                    <a:solidFill>
                      <a:srgbClr val="000000"/>
                    </a:solidFill>
                    <a:latin typeface="FandolSong-Regular-Identity-H"/>
                  </a:rPr>
                  <a:t>BackPropagation</a:t>
                </a:r>
                <a:r>
                  <a:rPr lang="en-US" altLang="zh-CN" dirty="0">
                    <a:solidFill>
                      <a:srgbClr val="000000"/>
                    </a:solidFill>
                    <a:latin typeface="FandolSong-Regular-Identity-H"/>
                  </a:rPr>
                  <a:t> Through Time, BPTT</a:t>
                </a:r>
                <a:r>
                  <a:rPr lang="zh-CN" altLang="en-US" dirty="0">
                    <a:solidFill>
                      <a:srgbClr val="000000"/>
                    </a:solidFill>
                    <a:latin typeface="FandolSong-Regular-Identity-H"/>
                  </a:rPr>
                  <a:t>）：</a:t>
                </a:r>
                <a14:m>
                  <m:oMath xmlns:m="http://schemas.openxmlformats.org/officeDocument/2006/math">
                    <m:sSub>
                      <m:sSubPr>
                        <m:ctrlPr>
                          <a:rPr lang="en-US" altLang="zh-CN" sz="1800" b="0" i="1" dirty="0" smtClean="0">
                            <a:solidFill>
                              <a:srgbClr val="000000"/>
                            </a:solidFill>
                            <a:effectLst/>
                            <a:latin typeface="Cambria Math" panose="02040503050406030204" pitchFamily="18" charset="0"/>
                          </a:rPr>
                        </m:ctrlPr>
                      </m:sSubPr>
                      <m:e>
                        <m:r>
                          <a:rPr lang="en-US" altLang="zh-CN" sz="1800" b="0" i="1" dirty="0" smtClean="0">
                            <a:solidFill>
                              <a:srgbClr val="000000"/>
                            </a:solidFill>
                            <a:effectLst/>
                            <a:latin typeface="Cambria Math" panose="02040503050406030204" pitchFamily="18" charset="0"/>
                          </a:rPr>
                          <m:t>𝑜</m:t>
                        </m:r>
                      </m:e>
                      <m:sub>
                        <m:r>
                          <a:rPr lang="en-US" altLang="zh-CN" sz="1800" b="0" i="1" dirty="0" smtClean="0">
                            <a:solidFill>
                              <a:srgbClr val="000000"/>
                            </a:solidFill>
                            <a:effectLst/>
                            <a:latin typeface="Cambria Math" panose="02040503050406030204" pitchFamily="18" charset="0"/>
                          </a:rPr>
                          <m:t>𝑡</m:t>
                        </m:r>
                      </m:sub>
                    </m:sSub>
                  </m:oMath>
                </a14:m>
                <a:r>
                  <a:rPr lang="en-US" altLang="zh-CN" sz="1800" b="0" i="0" dirty="0">
                    <a:solidFill>
                      <a:srgbClr val="000000"/>
                    </a:solidFill>
                    <a:effectLst/>
                    <a:latin typeface="FandolSong-Regular-Identity-H"/>
                  </a:rPr>
                  <a:t> </a:t>
                </a:r>
                <a:r>
                  <a:rPr lang="zh-CN" altLang="en-US" sz="1800" b="0" i="0" dirty="0">
                    <a:solidFill>
                      <a:srgbClr val="000000"/>
                    </a:solidFill>
                    <a:effectLst/>
                    <a:latin typeface="FandolSong-Regular-Identity-H"/>
                  </a:rPr>
                  <a:t>的计算涉及到前 </a:t>
                </a:r>
                <a:r>
                  <a:rPr lang="en-US" altLang="zh-CN" sz="1800" b="0" i="0" dirty="0">
                    <a:solidFill>
                      <a:srgbClr val="000000"/>
                    </a:solidFill>
                    <a:effectLst/>
                    <a:latin typeface="FandolSong-Regular-Identity-H"/>
                  </a:rPr>
                  <a:t>t − 1 </a:t>
                </a:r>
                <a:r>
                  <a:rPr lang="zh-CN" altLang="en-US" sz="1800" b="0" i="0" dirty="0">
                    <a:solidFill>
                      <a:srgbClr val="000000"/>
                    </a:solidFill>
                    <a:effectLst/>
                    <a:latin typeface="FandolSong-Regular-Identity-H"/>
                  </a:rPr>
                  <a:t>步的信息，计算梯度时也会涉及到多个时间步</a:t>
                </a:r>
                <a:endParaRPr lang="zh-CN" altLang="en-US" dirty="0"/>
              </a:p>
            </p:txBody>
          </p:sp>
        </mc:Choice>
        <mc:Fallback xmlns="">
          <p:sp>
            <p:nvSpPr>
              <p:cNvPr id="5" name="文本框 4">
                <a:extLst>
                  <a:ext uri="{FF2B5EF4-FFF2-40B4-BE49-F238E27FC236}">
                    <a16:creationId xmlns:a16="http://schemas.microsoft.com/office/drawing/2014/main" id="{8686A29A-B754-7F83-D58D-74443CD2ABE8}"/>
                  </a:ext>
                </a:extLst>
              </p:cNvPr>
              <p:cNvSpPr txBox="1">
                <a:spLocks noRot="1" noChangeAspect="1" noMove="1" noResize="1" noEditPoints="1" noAdjustHandles="1" noChangeArrowheads="1" noChangeShapeType="1" noTextEdit="1"/>
              </p:cNvSpPr>
              <p:nvPr/>
            </p:nvSpPr>
            <p:spPr>
              <a:xfrm>
                <a:off x="381241" y="1137335"/>
                <a:ext cx="11294291" cy="646331"/>
              </a:xfrm>
              <a:prstGeom prst="rect">
                <a:avLst/>
              </a:prstGeom>
              <a:blipFill>
                <a:blip r:embed="rId2"/>
                <a:stretch>
                  <a:fillRect l="-486" t="-6604" b="-1415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46F08BD-6CD3-3EB7-E712-94ADF212BB21}"/>
              </a:ext>
            </a:extLst>
          </p:cNvPr>
          <p:cNvPicPr>
            <a:picLocks noChangeAspect="1"/>
          </p:cNvPicPr>
          <p:nvPr/>
        </p:nvPicPr>
        <p:blipFill>
          <a:blip r:embed="rId3"/>
          <a:stretch>
            <a:fillRect/>
          </a:stretch>
        </p:blipFill>
        <p:spPr>
          <a:xfrm>
            <a:off x="4812288" y="1703327"/>
            <a:ext cx="1740913" cy="672502"/>
          </a:xfrm>
          <a:prstGeom prst="rect">
            <a:avLst/>
          </a:prstGeom>
        </p:spPr>
      </p:pic>
      <p:pic>
        <p:nvPicPr>
          <p:cNvPr id="7" name="图片 6">
            <a:extLst>
              <a:ext uri="{FF2B5EF4-FFF2-40B4-BE49-F238E27FC236}">
                <a16:creationId xmlns:a16="http://schemas.microsoft.com/office/drawing/2014/main" id="{E3EFDD3D-4BF1-633A-7AC7-05B4304436D9}"/>
              </a:ext>
            </a:extLst>
          </p:cNvPr>
          <p:cNvPicPr>
            <a:picLocks noChangeAspect="1"/>
          </p:cNvPicPr>
          <p:nvPr/>
        </p:nvPicPr>
        <p:blipFill>
          <a:blip r:embed="rId4"/>
          <a:stretch>
            <a:fillRect/>
          </a:stretch>
        </p:blipFill>
        <p:spPr>
          <a:xfrm>
            <a:off x="3835076" y="2449825"/>
            <a:ext cx="3636067" cy="3170602"/>
          </a:xfrm>
          <a:prstGeom prst="rect">
            <a:avLst/>
          </a:prstGeom>
        </p:spPr>
      </p:pic>
      <p:pic>
        <p:nvPicPr>
          <p:cNvPr id="11" name="图片 10">
            <a:extLst>
              <a:ext uri="{FF2B5EF4-FFF2-40B4-BE49-F238E27FC236}">
                <a16:creationId xmlns:a16="http://schemas.microsoft.com/office/drawing/2014/main" id="{6C2AAD92-4A16-B1AF-F120-46525E5936F6}"/>
              </a:ext>
            </a:extLst>
          </p:cNvPr>
          <p:cNvPicPr>
            <a:picLocks noChangeAspect="1"/>
          </p:cNvPicPr>
          <p:nvPr/>
        </p:nvPicPr>
        <p:blipFill>
          <a:blip r:embed="rId5"/>
          <a:stretch>
            <a:fillRect/>
          </a:stretch>
        </p:blipFill>
        <p:spPr>
          <a:xfrm>
            <a:off x="8278861" y="5074335"/>
            <a:ext cx="2668539" cy="337686"/>
          </a:xfrm>
          <a:prstGeom prst="rect">
            <a:avLst/>
          </a:prstGeom>
        </p:spPr>
      </p:pic>
      <p:sp>
        <p:nvSpPr>
          <p:cNvPr id="13" name="文本框 12">
            <a:extLst>
              <a:ext uri="{FF2B5EF4-FFF2-40B4-BE49-F238E27FC236}">
                <a16:creationId xmlns:a16="http://schemas.microsoft.com/office/drawing/2014/main" id="{EDA0AA98-837F-F0C1-E7E0-938A85404829}"/>
              </a:ext>
            </a:extLst>
          </p:cNvPr>
          <p:cNvSpPr txBox="1"/>
          <p:nvPr/>
        </p:nvSpPr>
        <p:spPr>
          <a:xfrm>
            <a:off x="2859110" y="5768420"/>
            <a:ext cx="6839458" cy="369332"/>
          </a:xfrm>
          <a:prstGeom prst="rect">
            <a:avLst/>
          </a:prstGeom>
          <a:noFill/>
        </p:spPr>
        <p:txBody>
          <a:bodyPr wrap="square">
            <a:spAutoFit/>
          </a:bodyPr>
          <a:lstStyle/>
          <a:p>
            <a:pPr>
              <a:buNone/>
            </a:pPr>
            <a:r>
              <a:rPr lang="en-US" altLang="zh-CN" sz="1800" b="0" i="1" dirty="0">
                <a:solidFill>
                  <a:srgbClr val="000000"/>
                </a:solidFill>
                <a:effectLst/>
                <a:latin typeface="CMMI10"/>
              </a:rPr>
              <a:t>S</a:t>
            </a:r>
            <a:r>
              <a:rPr lang="en-US" altLang="zh-CN" sz="800" b="0" i="1" dirty="0">
                <a:solidFill>
                  <a:srgbClr val="000000"/>
                </a:solidFill>
                <a:effectLst/>
                <a:latin typeface="CMMI7"/>
              </a:rPr>
              <a:t>t </a:t>
            </a:r>
            <a:r>
              <a:rPr lang="zh-CN" altLang="en-US" sz="1800" b="0" i="0" dirty="0">
                <a:solidFill>
                  <a:srgbClr val="000000"/>
                </a:solidFill>
                <a:effectLst/>
                <a:latin typeface="FandolSong-Regular-Identity-H"/>
              </a:rPr>
              <a:t>的梯度要经过多个时间步的链式计算，导致梯度消失和梯度爆炸</a:t>
            </a:r>
            <a:endParaRPr lang="zh-CN" altLang="en-US" dirty="0"/>
          </a:p>
        </p:txBody>
      </p:sp>
    </p:spTree>
    <p:extLst>
      <p:ext uri="{BB962C8B-B14F-4D97-AF65-F5344CB8AC3E}">
        <p14:creationId xmlns:p14="http://schemas.microsoft.com/office/powerpoint/2010/main" val="56978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897D2-CD91-92D4-706A-8B13BFCD3BE6}"/>
              </a:ext>
            </a:extLst>
          </p:cNvPr>
          <p:cNvSpPr>
            <a:spLocks noGrp="1"/>
          </p:cNvSpPr>
          <p:nvPr>
            <p:ph type="title"/>
          </p:nvPr>
        </p:nvSpPr>
        <p:spPr/>
        <p:txBody>
          <a:bodyPr/>
          <a:lstStyle/>
          <a:p>
            <a:r>
              <a:rPr kumimoji="1" lang="zh-CN" altLang="en-US" dirty="0"/>
              <a:t>请思考</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9E4CBF1-5986-0F58-6D88-394FF657C6E0}"/>
                  </a:ext>
                </a:extLst>
              </p:cNvPr>
              <p:cNvSpPr>
                <a:spLocks noGrp="1"/>
              </p:cNvSpPr>
              <p:nvPr>
                <p:ph idx="1"/>
              </p:nvPr>
            </p:nvSpPr>
            <p:spPr/>
            <p:txBody>
              <a:bodyPr/>
              <a:lstStyle/>
              <a:p>
                <a:r>
                  <a:rPr kumimoji="1" lang="zh-CN" altLang="en-US" dirty="0"/>
                  <a:t>激活函数是</a:t>
                </a:r>
                <a:r>
                  <a:rPr kumimoji="1" lang="en-US" altLang="zh-CN" dirty="0"/>
                  <a:t> </a:t>
                </a:r>
                <a14:m>
                  <m:oMath xmlns:m="http://schemas.openxmlformats.org/officeDocument/2006/math">
                    <m:r>
                      <a:rPr kumimoji="1" lang="en-US" altLang="zh-CN" i="1" dirty="0" smtClean="0">
                        <a:latin typeface="Cambria Math" panose="02040503050406030204" pitchFamily="18" charset="0"/>
                      </a:rPr>
                      <m:t>𝑅𝑒𝐿𝑈</m:t>
                    </m:r>
                    <m:r>
                      <a:rPr kumimoji="1" lang="en-US" altLang="zh-CN" i="1" dirty="0" smtClean="0">
                        <a:latin typeface="Cambria Math" panose="02040503050406030204" pitchFamily="18" charset="0"/>
                      </a:rPr>
                      <m:t>(</m:t>
                    </m:r>
                    <m:r>
                      <a:rPr kumimoji="1" lang="en-US" altLang="zh-CN" i="1" dirty="0" smtClean="0">
                        <a:latin typeface="Cambria Math" panose="02040503050406030204" pitchFamily="18" charset="0"/>
                      </a:rPr>
                      <m:t>𝑥</m:t>
                    </m:r>
                    <m:r>
                      <a:rPr kumimoji="1" lang="en-US" altLang="zh-CN" i="1" dirty="0" smtClean="0">
                        <a:latin typeface="Cambria Math" panose="02040503050406030204" pitchFamily="18" charset="0"/>
                      </a:rPr>
                      <m:t>)=</m:t>
                    </m:r>
                    <m:r>
                      <m:rPr>
                        <m:sty m:val="p"/>
                      </m:rPr>
                      <a:rPr kumimoji="1" lang="en-US" altLang="zh-CN" i="1" dirty="0">
                        <a:latin typeface="Cambria Math" panose="02040503050406030204" pitchFamily="18" charset="0"/>
                      </a:rPr>
                      <m:t>Max</m:t>
                    </m:r>
                    <m:r>
                      <a:rPr kumimoji="1" lang="en-US" altLang="zh-CN" b="1" i="1" dirty="0" smtClean="0">
                        <a:latin typeface="Cambria Math" panose="02040503050406030204" pitchFamily="18" charset="0"/>
                      </a:rPr>
                      <m:t>(</m:t>
                    </m:r>
                    <m:r>
                      <a:rPr kumimoji="1" lang="en-US" altLang="zh-CN" b="1" i="1" dirty="0" smtClean="0">
                        <a:latin typeface="Cambria Math" panose="02040503050406030204" pitchFamily="18" charset="0"/>
                      </a:rPr>
                      <m:t>𝟎</m:t>
                    </m:r>
                    <m:r>
                      <a:rPr kumimoji="1" lang="en-US" altLang="zh-CN" b="1" i="1" dirty="0" smtClean="0">
                        <a:latin typeface="Cambria Math" panose="02040503050406030204" pitchFamily="18" charset="0"/>
                      </a:rPr>
                      <m:t>,</m:t>
                    </m:r>
                    <m:r>
                      <a:rPr kumimoji="1" lang="en-US" altLang="zh-CN" b="1" i="1" dirty="0" smtClean="0">
                        <a:latin typeface="Cambria Math" panose="02040503050406030204" pitchFamily="18" charset="0"/>
                      </a:rPr>
                      <m:t>𝒙</m:t>
                    </m:r>
                    <m:r>
                      <a:rPr kumimoji="1" lang="en-US" altLang="zh-CN" b="1" i="1" dirty="0" smtClean="0">
                        <a:latin typeface="Cambria Math" panose="02040503050406030204" pitchFamily="18" charset="0"/>
                      </a:rPr>
                      <m:t>)</m:t>
                    </m:r>
                  </m:oMath>
                </a14:m>
                <a:r>
                  <a:rPr kumimoji="1" lang="zh-CN" altLang="en-US" dirty="0"/>
                  <a:t>，且所有偏置项为</a:t>
                </a:r>
                <a:r>
                  <a:rPr kumimoji="1" lang="en-US" altLang="zh-CN" dirty="0"/>
                  <a:t>0</a:t>
                </a:r>
                <a:r>
                  <a:rPr kumimoji="1" lang="zh-CN" altLang="en-US" dirty="0"/>
                  <a:t>，输入输出均一维</a:t>
                </a:r>
                <a:endParaRPr kumimoji="1" lang="en-US" altLang="zh-CN" dirty="0"/>
              </a:p>
              <a:p>
                <a:r>
                  <a:rPr kumimoji="1" lang="zh-CN" altLang="en-US" dirty="0"/>
                  <a:t>两层的神经网络函数的形状是什么样的？</a:t>
                </a:r>
              </a:p>
            </p:txBody>
          </p:sp>
        </mc:Choice>
        <mc:Fallback xmlns="">
          <p:sp>
            <p:nvSpPr>
              <p:cNvPr id="3" name="内容占位符 2">
                <a:extLst>
                  <a:ext uri="{FF2B5EF4-FFF2-40B4-BE49-F238E27FC236}">
                    <a16:creationId xmlns:a16="http://schemas.microsoft.com/office/drawing/2014/main" id="{39E4CBF1-5986-0F58-6D88-394FF657C6E0}"/>
                  </a:ext>
                </a:extLst>
              </p:cNvPr>
              <p:cNvSpPr>
                <a:spLocks noGrp="1" noRot="1" noChangeAspect="1" noMove="1" noResize="1" noEditPoints="1" noAdjustHandles="1" noChangeArrowheads="1" noChangeShapeType="1" noTextEdit="1"/>
              </p:cNvSpPr>
              <p:nvPr>
                <p:ph idx="1"/>
              </p:nvPr>
            </p:nvSpPr>
            <p:spPr>
              <a:blipFill>
                <a:blip r:embed="rId2"/>
                <a:stretch>
                  <a:fillRect l="-889" t="-11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F03D8AA-159D-DCB0-5E81-A6BD18D1307C}"/>
                  </a:ext>
                </a:extLst>
              </p:cNvPr>
              <p:cNvSpPr txBox="1"/>
              <p:nvPr/>
            </p:nvSpPr>
            <p:spPr>
              <a:xfrm>
                <a:off x="4468923" y="1804633"/>
                <a:ext cx="4050083" cy="122501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𝑓</m:t>
                          </m:r>
                        </m:e>
                        <m:sub>
                          <m:r>
                            <a:rPr kumimoji="1" lang="en-US" altLang="zh-CN" sz="2800" b="0" i="1" smtClean="0">
                              <a:latin typeface="Cambria Math" panose="02040503050406030204" pitchFamily="18" charset="0"/>
                            </a:rPr>
                            <m:t>𝜃</m:t>
                          </m:r>
                        </m:sub>
                      </m:sSub>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𝑥</m:t>
                          </m:r>
                        </m:e>
                      </m:d>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m:rPr>
                              <m:brk m:alnAt="23"/>
                            </m:rPr>
                            <a:rPr kumimoji="1" lang="en-US" altLang="zh-CN" sz="2800" b="0" i="1" smtClean="0">
                              <a:latin typeface="Cambria Math" panose="02040503050406030204" pitchFamily="18" charset="0"/>
                            </a:rPr>
                            <m:t>𝑗</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1</m:t>
                          </m:r>
                        </m:sub>
                        <m:sup>
                          <m:r>
                            <a:rPr kumimoji="1" lang="en-US" altLang="zh-CN" sz="2800" b="0" i="1" smtClean="0">
                              <a:latin typeface="Cambria Math" panose="02040503050406030204" pitchFamily="18" charset="0"/>
                            </a:rPr>
                            <m:t>𝑚</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𝑗</m:t>
                              </m:r>
                            </m:sub>
                          </m:sSub>
                          <m:r>
                            <a:rPr kumimoji="1" lang="en-US" altLang="zh-CN" sz="2800" b="0" i="1" smtClean="0">
                              <a:latin typeface="Cambria Math" panose="02040503050406030204" pitchFamily="18" charset="0"/>
                            </a:rPr>
                            <m:t>𝜎</m:t>
                          </m:r>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𝑤</m:t>
                              </m:r>
                            </m:e>
                            <m:sub>
                              <m:r>
                                <a:rPr kumimoji="1" lang="en-US" altLang="zh-CN" sz="2800" b="0" i="1" smtClean="0">
                                  <a:latin typeface="Cambria Math" panose="02040503050406030204" pitchFamily="18" charset="0"/>
                                </a:rPr>
                                <m:t>𝑗</m:t>
                              </m:r>
                            </m:sub>
                          </m:sSub>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𝑏</m:t>
                              </m:r>
                            </m:e>
                            <m:sub>
                              <m:r>
                                <a:rPr kumimoji="1" lang="en-US" altLang="zh-CN" sz="2800" b="0" i="1" smtClean="0">
                                  <a:latin typeface="Cambria Math" panose="02040503050406030204" pitchFamily="18" charset="0"/>
                                </a:rPr>
                                <m:t>𝑗</m:t>
                              </m:r>
                            </m:sub>
                          </m:sSub>
                          <m:r>
                            <a:rPr kumimoji="1" lang="en-US" altLang="zh-CN" sz="2800" b="0" i="1" smtClean="0">
                              <a:latin typeface="Cambria Math" panose="02040503050406030204" pitchFamily="18" charset="0"/>
                            </a:rPr>
                            <m:t>)</m:t>
                          </m:r>
                        </m:e>
                      </m:nary>
                    </m:oMath>
                  </m:oMathPara>
                </a14:m>
                <a:endParaRPr kumimoji="1" lang="zh-CN" altLang="en-US" sz="2800" dirty="0"/>
              </a:p>
            </p:txBody>
          </p:sp>
        </mc:Choice>
        <mc:Fallback xmlns="">
          <p:sp>
            <p:nvSpPr>
              <p:cNvPr id="4" name="文本框 3">
                <a:extLst>
                  <a:ext uri="{FF2B5EF4-FFF2-40B4-BE49-F238E27FC236}">
                    <a16:creationId xmlns:a16="http://schemas.microsoft.com/office/drawing/2014/main" id="{8F03D8AA-159D-DCB0-5E81-A6BD18D1307C}"/>
                  </a:ext>
                </a:extLst>
              </p:cNvPr>
              <p:cNvSpPr txBox="1">
                <a:spLocks noRot="1" noChangeAspect="1" noMove="1" noResize="1" noEditPoints="1" noAdjustHandles="1" noChangeArrowheads="1" noChangeShapeType="1" noTextEdit="1"/>
              </p:cNvSpPr>
              <p:nvPr/>
            </p:nvSpPr>
            <p:spPr>
              <a:xfrm>
                <a:off x="4468923" y="1804633"/>
                <a:ext cx="4050083" cy="1225015"/>
              </a:xfrm>
              <a:prstGeom prst="rect">
                <a:avLst/>
              </a:prstGeom>
              <a:blipFill>
                <a:blip r:embed="rId3"/>
                <a:stretch>
                  <a:fillRect l="-2500" t="-115464" r="-2812" b="-169072"/>
                </a:stretch>
              </a:blipFill>
            </p:spPr>
            <p:txBody>
              <a:bodyPr/>
              <a:lstStyle/>
              <a:p>
                <a:r>
                  <a:rPr lang="zh-CN" altLang="en-US">
                    <a:noFill/>
                  </a:rPr>
                  <a:t> </a:t>
                </a:r>
              </a:p>
            </p:txBody>
          </p:sp>
        </mc:Fallback>
      </mc:AlternateContent>
      <p:cxnSp>
        <p:nvCxnSpPr>
          <p:cNvPr id="6" name="直线连接符 5">
            <a:extLst>
              <a:ext uri="{FF2B5EF4-FFF2-40B4-BE49-F238E27FC236}">
                <a16:creationId xmlns:a16="http://schemas.microsoft.com/office/drawing/2014/main" id="{F881B19B-E5AD-D42B-ABE2-8202743BF8E6}"/>
              </a:ext>
            </a:extLst>
          </p:cNvPr>
          <p:cNvCxnSpPr/>
          <p:nvPr/>
        </p:nvCxnSpPr>
        <p:spPr>
          <a:xfrm>
            <a:off x="714703" y="4813738"/>
            <a:ext cx="217564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34EF0137-2E87-EE9D-3AEB-3D9D050A5BDE}"/>
              </a:ext>
            </a:extLst>
          </p:cNvPr>
          <p:cNvCxnSpPr>
            <a:cxnSpLocks/>
          </p:cNvCxnSpPr>
          <p:nvPr/>
        </p:nvCxnSpPr>
        <p:spPr>
          <a:xfrm flipV="1">
            <a:off x="2890345" y="2816492"/>
            <a:ext cx="893379" cy="199724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27B77658-A8F4-FD38-8220-CC92BA9604B8}"/>
              </a:ext>
            </a:extLst>
          </p:cNvPr>
          <p:cNvCxnSpPr>
            <a:cxnSpLocks/>
          </p:cNvCxnSpPr>
          <p:nvPr/>
        </p:nvCxnSpPr>
        <p:spPr>
          <a:xfrm>
            <a:off x="4130566" y="4807202"/>
            <a:ext cx="3657600" cy="217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A30E7861-5A33-3513-2431-A90F64752C07}"/>
              </a:ext>
            </a:extLst>
          </p:cNvPr>
          <p:cNvCxnSpPr>
            <a:cxnSpLocks/>
          </p:cNvCxnSpPr>
          <p:nvPr/>
        </p:nvCxnSpPr>
        <p:spPr>
          <a:xfrm flipH="1" flipV="1">
            <a:off x="6009055" y="3092669"/>
            <a:ext cx="8124" cy="3098484"/>
          </a:xfrm>
          <a:prstGeom prst="straightConnector1">
            <a:avLst/>
          </a:prstGeom>
          <a:ln w="28575">
            <a:solidFill>
              <a:srgbClr val="070707"/>
            </a:solidFill>
            <a:tailEnd type="triangle"/>
          </a:ln>
        </p:spPr>
        <p:style>
          <a:lnRef idx="1">
            <a:schemeClr val="accent2"/>
          </a:lnRef>
          <a:fillRef idx="0">
            <a:schemeClr val="accent2"/>
          </a:fillRef>
          <a:effectRef idx="0">
            <a:schemeClr val="accent2"/>
          </a:effectRef>
          <a:fontRef idx="minor">
            <a:schemeClr val="tx1"/>
          </a:fontRef>
        </p:style>
      </p:cxnSp>
      <p:cxnSp>
        <p:nvCxnSpPr>
          <p:cNvPr id="20" name="直线连接符 19">
            <a:extLst>
              <a:ext uri="{FF2B5EF4-FFF2-40B4-BE49-F238E27FC236}">
                <a16:creationId xmlns:a16="http://schemas.microsoft.com/office/drawing/2014/main" id="{8135E4D1-AC76-08C7-B5B7-6E45379D2FF8}"/>
              </a:ext>
            </a:extLst>
          </p:cNvPr>
          <p:cNvCxnSpPr>
            <a:cxnSpLocks/>
          </p:cNvCxnSpPr>
          <p:nvPr/>
        </p:nvCxnSpPr>
        <p:spPr>
          <a:xfrm flipV="1">
            <a:off x="6009055" y="3429000"/>
            <a:ext cx="969821" cy="138473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B766B597-9208-F605-BF04-9E055E9E6D06}"/>
              </a:ext>
            </a:extLst>
          </p:cNvPr>
          <p:cNvCxnSpPr>
            <a:cxnSpLocks/>
          </p:cNvCxnSpPr>
          <p:nvPr/>
        </p:nvCxnSpPr>
        <p:spPr>
          <a:xfrm flipV="1">
            <a:off x="6017179" y="4011470"/>
            <a:ext cx="1085456" cy="80226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BEA2A74C-BAA8-DA06-7720-FD3F3FCE3998}"/>
              </a:ext>
            </a:extLst>
          </p:cNvPr>
          <p:cNvCxnSpPr>
            <a:cxnSpLocks/>
          </p:cNvCxnSpPr>
          <p:nvPr/>
        </p:nvCxnSpPr>
        <p:spPr>
          <a:xfrm>
            <a:off x="6025303" y="4813738"/>
            <a:ext cx="1488773" cy="72677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EC61E9C3-04E5-DDC6-992C-FBF05ABFC8E0}"/>
              </a:ext>
            </a:extLst>
          </p:cNvPr>
          <p:cNvCxnSpPr>
            <a:cxnSpLocks/>
          </p:cNvCxnSpPr>
          <p:nvPr/>
        </p:nvCxnSpPr>
        <p:spPr>
          <a:xfrm>
            <a:off x="6025303" y="4813737"/>
            <a:ext cx="744386" cy="94595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34C63189-9E56-D17F-D550-8B3CB839A710}"/>
              </a:ext>
            </a:extLst>
          </p:cNvPr>
          <p:cNvCxnSpPr>
            <a:cxnSpLocks/>
          </p:cNvCxnSpPr>
          <p:nvPr/>
        </p:nvCxnSpPr>
        <p:spPr>
          <a:xfrm flipH="1">
            <a:off x="5047358" y="4813736"/>
            <a:ext cx="977945" cy="94595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19557BAE-4DD0-1D1E-41F6-7C75432483DF}"/>
              </a:ext>
            </a:extLst>
          </p:cNvPr>
          <p:cNvCxnSpPr>
            <a:cxnSpLocks/>
          </p:cNvCxnSpPr>
          <p:nvPr/>
        </p:nvCxnSpPr>
        <p:spPr>
          <a:xfrm flipH="1">
            <a:off x="4512158" y="4813735"/>
            <a:ext cx="1521269" cy="33633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610CE5B9-F7BC-156E-BD3A-80DEC59C9DD7}"/>
              </a:ext>
            </a:extLst>
          </p:cNvPr>
          <p:cNvCxnSpPr>
            <a:cxnSpLocks/>
          </p:cNvCxnSpPr>
          <p:nvPr/>
        </p:nvCxnSpPr>
        <p:spPr>
          <a:xfrm flipH="1" flipV="1">
            <a:off x="4426903" y="3675138"/>
            <a:ext cx="1567918" cy="11342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AB8220C7-0639-6B8F-5749-4C6FB530A175}"/>
              </a:ext>
            </a:extLst>
          </p:cNvPr>
          <p:cNvCxnSpPr>
            <a:cxnSpLocks/>
          </p:cNvCxnSpPr>
          <p:nvPr/>
        </p:nvCxnSpPr>
        <p:spPr>
          <a:xfrm flipH="1" flipV="1">
            <a:off x="5021082" y="3182862"/>
            <a:ext cx="1004221" cy="16602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AA22265C-CBB0-1136-2D2C-416C5D5F9E8E}"/>
              </a:ext>
            </a:extLst>
          </p:cNvPr>
          <p:cNvCxnSpPr>
            <a:cxnSpLocks/>
          </p:cNvCxnSpPr>
          <p:nvPr/>
        </p:nvCxnSpPr>
        <p:spPr>
          <a:xfrm>
            <a:off x="8185748" y="4853825"/>
            <a:ext cx="3657600" cy="217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C08913E-F22F-A53B-F057-B42DEC623267}"/>
              </a:ext>
            </a:extLst>
          </p:cNvPr>
          <p:cNvCxnSpPr>
            <a:cxnSpLocks/>
          </p:cNvCxnSpPr>
          <p:nvPr/>
        </p:nvCxnSpPr>
        <p:spPr>
          <a:xfrm flipH="1" flipV="1">
            <a:off x="10064237" y="3139292"/>
            <a:ext cx="8124" cy="3098484"/>
          </a:xfrm>
          <a:prstGeom prst="straightConnector1">
            <a:avLst/>
          </a:prstGeom>
          <a:ln w="28575">
            <a:solidFill>
              <a:srgbClr val="070707"/>
            </a:solidFill>
            <a:tailEnd type="triangle"/>
          </a:ln>
        </p:spPr>
        <p:style>
          <a:lnRef idx="1">
            <a:schemeClr val="accent2"/>
          </a:lnRef>
          <a:fillRef idx="0">
            <a:schemeClr val="accent2"/>
          </a:fillRef>
          <a:effectRef idx="0">
            <a:schemeClr val="accent2"/>
          </a:effectRef>
          <a:fontRef idx="minor">
            <a:schemeClr val="tx1"/>
          </a:fontRef>
        </p:style>
      </p:cxnSp>
      <p:cxnSp>
        <p:nvCxnSpPr>
          <p:cNvPr id="49" name="直线连接符 48">
            <a:extLst>
              <a:ext uri="{FF2B5EF4-FFF2-40B4-BE49-F238E27FC236}">
                <a16:creationId xmlns:a16="http://schemas.microsoft.com/office/drawing/2014/main" id="{849DE87C-E6A2-9557-9AF3-1E4F9D7F8AA3}"/>
              </a:ext>
            </a:extLst>
          </p:cNvPr>
          <p:cNvCxnSpPr>
            <a:cxnSpLocks/>
          </p:cNvCxnSpPr>
          <p:nvPr/>
        </p:nvCxnSpPr>
        <p:spPr>
          <a:xfrm flipV="1">
            <a:off x="10072361" y="4011470"/>
            <a:ext cx="1866914" cy="84889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6FE43694-086F-D950-3F64-19FEB42A8B0E}"/>
              </a:ext>
            </a:extLst>
          </p:cNvPr>
          <p:cNvCxnSpPr>
            <a:cxnSpLocks/>
          </p:cNvCxnSpPr>
          <p:nvPr/>
        </p:nvCxnSpPr>
        <p:spPr>
          <a:xfrm flipH="1" flipV="1">
            <a:off x="8169758" y="4309241"/>
            <a:ext cx="1880245" cy="54676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B8D26104-7473-81E0-E279-675DAC775331}"/>
              </a:ext>
            </a:extLst>
          </p:cNvPr>
          <p:cNvSpPr txBox="1"/>
          <p:nvPr/>
        </p:nvSpPr>
        <p:spPr>
          <a:xfrm>
            <a:off x="8870731" y="2007476"/>
            <a:ext cx="2972617" cy="400110"/>
          </a:xfrm>
          <a:prstGeom prst="rect">
            <a:avLst/>
          </a:prstGeom>
          <a:noFill/>
        </p:spPr>
        <p:txBody>
          <a:bodyPr wrap="square" rtlCol="0">
            <a:spAutoFit/>
          </a:bodyPr>
          <a:lstStyle/>
          <a:p>
            <a:pPr algn="l"/>
            <a:r>
              <a:rPr kumimoji="1" lang="zh-CN" altLang="en-US" sz="2000" dirty="0"/>
              <a:t>没有万有逼近能力！</a:t>
            </a:r>
          </a:p>
        </p:txBody>
      </p:sp>
    </p:spTree>
    <p:extLst>
      <p:ext uri="{BB962C8B-B14F-4D97-AF65-F5344CB8AC3E}">
        <p14:creationId xmlns:p14="http://schemas.microsoft.com/office/powerpoint/2010/main" val="74308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linds(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linds(horizontal)">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linds(horizontal)">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linds(horizontal)">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blinds(horizontal)">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blinds(horizontal)">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5" presetClass="entr" presetSubtype="1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checkerboard(across)">
                                      <p:cBhvr>
                                        <p:cTn id="7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43340-6BC1-3EA3-865F-1BA0A5BF4DB2}"/>
              </a:ext>
            </a:extLst>
          </p:cNvPr>
          <p:cNvSpPr>
            <a:spLocks noGrp="1"/>
          </p:cNvSpPr>
          <p:nvPr>
            <p:ph type="title"/>
          </p:nvPr>
        </p:nvSpPr>
        <p:spPr/>
        <p:txBody>
          <a:bodyPr/>
          <a:lstStyle/>
          <a:p>
            <a:r>
              <a:rPr lang="zh-CN" altLang="en-US" b="0" dirty="0"/>
              <a:t>长短期记忆网络（</a:t>
            </a:r>
            <a:r>
              <a:rPr lang="en-US" altLang="zh-CN" b="0" dirty="0"/>
              <a:t>Long short-term memory, LSTM</a:t>
            </a:r>
            <a:r>
              <a:rPr lang="zh-CN" altLang="en-US" b="0" dirty="0"/>
              <a:t>）</a:t>
            </a:r>
            <a:r>
              <a:rPr lang="en-US" altLang="zh-CN" dirty="0"/>
              <a:t> </a:t>
            </a:r>
            <a:endParaRPr lang="zh-CN" altLang="en-US" dirty="0"/>
          </a:p>
        </p:txBody>
      </p:sp>
      <p:pic>
        <p:nvPicPr>
          <p:cNvPr id="5" name="图片 4">
            <a:extLst>
              <a:ext uri="{FF2B5EF4-FFF2-40B4-BE49-F238E27FC236}">
                <a16:creationId xmlns:a16="http://schemas.microsoft.com/office/drawing/2014/main" id="{BA9FB790-265C-EA64-02A2-A3C1CDE6B675}"/>
              </a:ext>
            </a:extLst>
          </p:cNvPr>
          <p:cNvPicPr>
            <a:picLocks noChangeAspect="1"/>
          </p:cNvPicPr>
          <p:nvPr/>
        </p:nvPicPr>
        <p:blipFill>
          <a:blip r:embed="rId2"/>
          <a:stretch>
            <a:fillRect/>
          </a:stretch>
        </p:blipFill>
        <p:spPr>
          <a:xfrm>
            <a:off x="1" y="1486901"/>
            <a:ext cx="6654800" cy="3544908"/>
          </a:xfrm>
          <a:prstGeom prst="rect">
            <a:avLst/>
          </a:prstGeom>
        </p:spPr>
      </p:pic>
      <p:sp>
        <p:nvSpPr>
          <p:cNvPr id="7" name="文本框 6">
            <a:extLst>
              <a:ext uri="{FF2B5EF4-FFF2-40B4-BE49-F238E27FC236}">
                <a16:creationId xmlns:a16="http://schemas.microsoft.com/office/drawing/2014/main" id="{246CA505-1914-4A90-CD4F-AF1CE68877F0}"/>
              </a:ext>
            </a:extLst>
          </p:cNvPr>
          <p:cNvSpPr txBox="1"/>
          <p:nvPr/>
        </p:nvSpPr>
        <p:spPr>
          <a:xfrm>
            <a:off x="8051800" y="980701"/>
            <a:ext cx="2137833" cy="369332"/>
          </a:xfrm>
          <a:prstGeom prst="rect">
            <a:avLst/>
          </a:prstGeom>
          <a:noFill/>
        </p:spPr>
        <p:txBody>
          <a:bodyPr wrap="square">
            <a:spAutoFit/>
          </a:bodyPr>
          <a:lstStyle/>
          <a:p>
            <a:r>
              <a:rPr lang="zh-CN" altLang="en-US" sz="1800" b="1" i="0" dirty="0">
                <a:solidFill>
                  <a:srgbClr val="000000"/>
                </a:solidFill>
                <a:effectLst/>
                <a:latin typeface="FandolSong-Bold-Identity-H"/>
              </a:rPr>
              <a:t>门控神经元</a:t>
            </a:r>
            <a:r>
              <a:rPr lang="en-US" altLang="zh-CN" sz="1800" b="1" i="0" dirty="0">
                <a:solidFill>
                  <a:srgbClr val="000000"/>
                </a:solidFill>
                <a:effectLst/>
                <a:latin typeface="LMRoman10-Bold-Identity-H"/>
              </a:rPr>
              <a:t>-</a:t>
            </a:r>
            <a:r>
              <a:rPr lang="zh-CN" altLang="en-US" sz="1800" b="1" i="0" dirty="0">
                <a:solidFill>
                  <a:srgbClr val="000000"/>
                </a:solidFill>
                <a:effectLst/>
                <a:latin typeface="FandolSong-Bold-Identity-H"/>
              </a:rPr>
              <a:t>遗忘门</a:t>
            </a:r>
            <a:r>
              <a:rPr lang="zh-CN" altLang="en-US" dirty="0"/>
              <a:t> </a:t>
            </a:r>
          </a:p>
        </p:txBody>
      </p:sp>
      <p:pic>
        <p:nvPicPr>
          <p:cNvPr id="9" name="图片 8">
            <a:extLst>
              <a:ext uri="{FF2B5EF4-FFF2-40B4-BE49-F238E27FC236}">
                <a16:creationId xmlns:a16="http://schemas.microsoft.com/office/drawing/2014/main" id="{6B8FDB8F-BCF6-1FF5-AD46-E6DA822287FA}"/>
              </a:ext>
            </a:extLst>
          </p:cNvPr>
          <p:cNvPicPr>
            <a:picLocks noChangeAspect="1"/>
          </p:cNvPicPr>
          <p:nvPr/>
        </p:nvPicPr>
        <p:blipFill>
          <a:blip r:embed="rId3"/>
          <a:stretch>
            <a:fillRect/>
          </a:stretch>
        </p:blipFill>
        <p:spPr>
          <a:xfrm>
            <a:off x="8294674" y="1468250"/>
            <a:ext cx="3584060" cy="449711"/>
          </a:xfrm>
          <a:prstGeom prst="rect">
            <a:avLst/>
          </a:prstGeom>
        </p:spPr>
      </p:pic>
      <p:sp>
        <p:nvSpPr>
          <p:cNvPr id="11" name="文本框 10">
            <a:extLst>
              <a:ext uri="{FF2B5EF4-FFF2-40B4-BE49-F238E27FC236}">
                <a16:creationId xmlns:a16="http://schemas.microsoft.com/office/drawing/2014/main" id="{26F1EE8F-4BBB-9CB8-8265-03B4549E44EA}"/>
              </a:ext>
            </a:extLst>
          </p:cNvPr>
          <p:cNvSpPr txBox="1"/>
          <p:nvPr/>
        </p:nvSpPr>
        <p:spPr>
          <a:xfrm>
            <a:off x="8051800" y="2156809"/>
            <a:ext cx="2108200" cy="369332"/>
          </a:xfrm>
          <a:prstGeom prst="rect">
            <a:avLst/>
          </a:prstGeom>
          <a:noFill/>
        </p:spPr>
        <p:txBody>
          <a:bodyPr wrap="square">
            <a:spAutoFit/>
          </a:bodyPr>
          <a:lstStyle/>
          <a:p>
            <a:r>
              <a:rPr lang="zh-CN" altLang="en-US" sz="1800" b="1" i="0" dirty="0">
                <a:solidFill>
                  <a:srgbClr val="000000"/>
                </a:solidFill>
                <a:effectLst/>
                <a:latin typeface="FandolSong-Bold-Identity-H"/>
              </a:rPr>
              <a:t>门控神经元</a:t>
            </a:r>
            <a:r>
              <a:rPr lang="en-US" altLang="zh-CN" sz="1800" b="1" i="0" dirty="0">
                <a:solidFill>
                  <a:srgbClr val="000000"/>
                </a:solidFill>
                <a:effectLst/>
                <a:latin typeface="LMRoman10-Bold-Identity-H"/>
              </a:rPr>
              <a:t>-</a:t>
            </a:r>
            <a:r>
              <a:rPr lang="zh-CN" altLang="en-US" sz="1800" b="1" i="0" dirty="0">
                <a:solidFill>
                  <a:srgbClr val="000000"/>
                </a:solidFill>
                <a:effectLst/>
                <a:latin typeface="FandolSong-Bold-Identity-H"/>
              </a:rPr>
              <a:t>输入门</a:t>
            </a:r>
            <a:endParaRPr lang="zh-CN" altLang="en-US" dirty="0"/>
          </a:p>
        </p:txBody>
      </p:sp>
      <p:pic>
        <p:nvPicPr>
          <p:cNvPr id="13" name="图片 12">
            <a:extLst>
              <a:ext uri="{FF2B5EF4-FFF2-40B4-BE49-F238E27FC236}">
                <a16:creationId xmlns:a16="http://schemas.microsoft.com/office/drawing/2014/main" id="{6427C810-9833-A15A-6DAB-E363B06DF5DE}"/>
              </a:ext>
            </a:extLst>
          </p:cNvPr>
          <p:cNvPicPr>
            <a:picLocks noChangeAspect="1"/>
          </p:cNvPicPr>
          <p:nvPr/>
        </p:nvPicPr>
        <p:blipFill>
          <a:blip r:embed="rId4"/>
          <a:stretch>
            <a:fillRect/>
          </a:stretch>
        </p:blipFill>
        <p:spPr>
          <a:xfrm>
            <a:off x="8153699" y="2624232"/>
            <a:ext cx="3725035" cy="1120807"/>
          </a:xfrm>
          <a:prstGeom prst="rect">
            <a:avLst/>
          </a:prstGeom>
        </p:spPr>
      </p:pic>
      <p:sp>
        <p:nvSpPr>
          <p:cNvPr id="15" name="文本框 14">
            <a:extLst>
              <a:ext uri="{FF2B5EF4-FFF2-40B4-BE49-F238E27FC236}">
                <a16:creationId xmlns:a16="http://schemas.microsoft.com/office/drawing/2014/main" id="{A3369196-F236-2B35-8B03-6D11A140B879}"/>
              </a:ext>
            </a:extLst>
          </p:cNvPr>
          <p:cNvSpPr txBox="1"/>
          <p:nvPr/>
        </p:nvSpPr>
        <p:spPr>
          <a:xfrm>
            <a:off x="6697134" y="3028602"/>
            <a:ext cx="1566333" cy="369332"/>
          </a:xfrm>
          <a:prstGeom prst="rect">
            <a:avLst/>
          </a:prstGeom>
          <a:noFill/>
        </p:spPr>
        <p:txBody>
          <a:bodyPr wrap="square">
            <a:spAutoFit/>
          </a:bodyPr>
          <a:lstStyle/>
          <a:p>
            <a:r>
              <a:rPr lang="zh-CN" altLang="en-US" sz="1800" b="0" i="0" dirty="0">
                <a:solidFill>
                  <a:srgbClr val="000000"/>
                </a:solidFill>
                <a:effectLst/>
                <a:latin typeface="FandolSong-Regular-Identity-H"/>
              </a:rPr>
              <a:t>新的知识</a:t>
            </a:r>
            <a:endParaRPr lang="zh-CN" altLang="en-US" dirty="0"/>
          </a:p>
        </p:txBody>
      </p:sp>
      <p:sp>
        <p:nvSpPr>
          <p:cNvPr id="16" name="文本框 15">
            <a:extLst>
              <a:ext uri="{FF2B5EF4-FFF2-40B4-BE49-F238E27FC236}">
                <a16:creationId xmlns:a16="http://schemas.microsoft.com/office/drawing/2014/main" id="{11F9C4C4-513E-B0D4-EBE0-B5C6A968BCAF}"/>
              </a:ext>
            </a:extLst>
          </p:cNvPr>
          <p:cNvSpPr txBox="1"/>
          <p:nvPr/>
        </p:nvSpPr>
        <p:spPr>
          <a:xfrm>
            <a:off x="6691571" y="2647602"/>
            <a:ext cx="1566333" cy="369332"/>
          </a:xfrm>
          <a:prstGeom prst="rect">
            <a:avLst/>
          </a:prstGeom>
          <a:noFill/>
        </p:spPr>
        <p:txBody>
          <a:bodyPr wrap="square">
            <a:spAutoFit/>
          </a:bodyPr>
          <a:lstStyle/>
          <a:p>
            <a:r>
              <a:rPr lang="zh-CN" altLang="en-US" sz="1800" b="0" i="0" dirty="0">
                <a:solidFill>
                  <a:srgbClr val="000000"/>
                </a:solidFill>
                <a:effectLst/>
                <a:latin typeface="FandolSong-Regular-Identity-H"/>
              </a:rPr>
              <a:t>写入的比例</a:t>
            </a:r>
            <a:endParaRPr lang="zh-CN" altLang="en-US" dirty="0"/>
          </a:p>
        </p:txBody>
      </p:sp>
      <p:sp>
        <p:nvSpPr>
          <p:cNvPr id="17" name="文本框 16">
            <a:extLst>
              <a:ext uri="{FF2B5EF4-FFF2-40B4-BE49-F238E27FC236}">
                <a16:creationId xmlns:a16="http://schemas.microsoft.com/office/drawing/2014/main" id="{3AE77081-A915-E58B-6270-B2D6FACE8676}"/>
              </a:ext>
            </a:extLst>
          </p:cNvPr>
          <p:cNvSpPr txBox="1"/>
          <p:nvPr/>
        </p:nvSpPr>
        <p:spPr>
          <a:xfrm>
            <a:off x="6691571" y="1541491"/>
            <a:ext cx="1566333" cy="369332"/>
          </a:xfrm>
          <a:prstGeom prst="rect">
            <a:avLst/>
          </a:prstGeom>
          <a:noFill/>
        </p:spPr>
        <p:txBody>
          <a:bodyPr wrap="square">
            <a:spAutoFit/>
          </a:bodyPr>
          <a:lstStyle/>
          <a:p>
            <a:r>
              <a:rPr lang="zh-CN" altLang="en-US" sz="1800" b="0" i="0" dirty="0">
                <a:solidFill>
                  <a:srgbClr val="000000"/>
                </a:solidFill>
                <a:effectLst/>
                <a:latin typeface="FandolSong-Regular-Identity-H"/>
              </a:rPr>
              <a:t>遗忘的比例</a:t>
            </a:r>
            <a:endParaRPr lang="zh-CN" altLang="en-US" dirty="0"/>
          </a:p>
        </p:txBody>
      </p:sp>
      <p:sp>
        <p:nvSpPr>
          <p:cNvPr id="18" name="文本框 17">
            <a:extLst>
              <a:ext uri="{FF2B5EF4-FFF2-40B4-BE49-F238E27FC236}">
                <a16:creationId xmlns:a16="http://schemas.microsoft.com/office/drawing/2014/main" id="{DA899D27-75FA-4D97-2DF2-692D9A091CF6}"/>
              </a:ext>
            </a:extLst>
          </p:cNvPr>
          <p:cNvSpPr txBox="1"/>
          <p:nvPr/>
        </p:nvSpPr>
        <p:spPr>
          <a:xfrm>
            <a:off x="6688668" y="3432972"/>
            <a:ext cx="1566333" cy="369332"/>
          </a:xfrm>
          <a:prstGeom prst="rect">
            <a:avLst/>
          </a:prstGeom>
          <a:noFill/>
        </p:spPr>
        <p:txBody>
          <a:bodyPr wrap="square">
            <a:spAutoFit/>
          </a:bodyPr>
          <a:lstStyle/>
          <a:p>
            <a:r>
              <a:rPr lang="zh-CN" altLang="en-US" sz="1800" b="0" i="0" dirty="0">
                <a:solidFill>
                  <a:srgbClr val="000000"/>
                </a:solidFill>
                <a:effectLst/>
                <a:latin typeface="FandolSong-Regular-Identity-H"/>
              </a:rPr>
              <a:t>新的记忆状态</a:t>
            </a:r>
            <a:endParaRPr lang="zh-CN" altLang="en-US" dirty="0"/>
          </a:p>
        </p:txBody>
      </p:sp>
      <p:sp>
        <p:nvSpPr>
          <p:cNvPr id="20" name="文本框 19">
            <a:extLst>
              <a:ext uri="{FF2B5EF4-FFF2-40B4-BE49-F238E27FC236}">
                <a16:creationId xmlns:a16="http://schemas.microsoft.com/office/drawing/2014/main" id="{44CC87C7-4684-B35F-1B67-348731DEED8F}"/>
              </a:ext>
            </a:extLst>
          </p:cNvPr>
          <p:cNvSpPr txBox="1"/>
          <p:nvPr/>
        </p:nvSpPr>
        <p:spPr>
          <a:xfrm>
            <a:off x="8064500" y="4081978"/>
            <a:ext cx="2082800" cy="369332"/>
          </a:xfrm>
          <a:prstGeom prst="rect">
            <a:avLst/>
          </a:prstGeom>
          <a:noFill/>
        </p:spPr>
        <p:txBody>
          <a:bodyPr wrap="square">
            <a:spAutoFit/>
          </a:bodyPr>
          <a:lstStyle/>
          <a:p>
            <a:r>
              <a:rPr lang="zh-CN" altLang="en-US" sz="1800" b="1" i="0" dirty="0">
                <a:solidFill>
                  <a:srgbClr val="000000"/>
                </a:solidFill>
                <a:effectLst/>
                <a:latin typeface="FandolSong-Bold-Identity-H"/>
              </a:rPr>
              <a:t>门控神经元</a:t>
            </a:r>
            <a:r>
              <a:rPr lang="en-US" altLang="zh-CN" sz="1800" b="1" i="0" dirty="0">
                <a:solidFill>
                  <a:srgbClr val="000000"/>
                </a:solidFill>
                <a:effectLst/>
                <a:latin typeface="LMRoman10-Bold-Identity-H"/>
              </a:rPr>
              <a:t>-</a:t>
            </a:r>
            <a:r>
              <a:rPr lang="zh-CN" altLang="en-US" sz="1800" b="1" i="0" dirty="0">
                <a:solidFill>
                  <a:srgbClr val="000000"/>
                </a:solidFill>
                <a:effectLst/>
                <a:latin typeface="FandolSong-Bold-Identity-H"/>
              </a:rPr>
              <a:t>输出门</a:t>
            </a:r>
            <a:r>
              <a:rPr lang="zh-CN" altLang="en-US" dirty="0"/>
              <a:t> </a:t>
            </a:r>
          </a:p>
        </p:txBody>
      </p:sp>
      <p:pic>
        <p:nvPicPr>
          <p:cNvPr id="22" name="图片 21">
            <a:extLst>
              <a:ext uri="{FF2B5EF4-FFF2-40B4-BE49-F238E27FC236}">
                <a16:creationId xmlns:a16="http://schemas.microsoft.com/office/drawing/2014/main" id="{B63EFD1B-030B-FE3B-09EE-9825DDCCB4C7}"/>
              </a:ext>
            </a:extLst>
          </p:cNvPr>
          <p:cNvPicPr>
            <a:picLocks noChangeAspect="1"/>
          </p:cNvPicPr>
          <p:nvPr/>
        </p:nvPicPr>
        <p:blipFill>
          <a:blip r:embed="rId5"/>
          <a:stretch>
            <a:fillRect/>
          </a:stretch>
        </p:blipFill>
        <p:spPr>
          <a:xfrm>
            <a:off x="8294674" y="4672610"/>
            <a:ext cx="3561331" cy="466657"/>
          </a:xfrm>
          <a:prstGeom prst="rect">
            <a:avLst/>
          </a:prstGeom>
        </p:spPr>
      </p:pic>
      <p:pic>
        <p:nvPicPr>
          <p:cNvPr id="24" name="图片 23">
            <a:extLst>
              <a:ext uri="{FF2B5EF4-FFF2-40B4-BE49-F238E27FC236}">
                <a16:creationId xmlns:a16="http://schemas.microsoft.com/office/drawing/2014/main" id="{9ED81D34-6419-57F5-098E-A373107D963E}"/>
              </a:ext>
            </a:extLst>
          </p:cNvPr>
          <p:cNvPicPr>
            <a:picLocks noChangeAspect="1"/>
          </p:cNvPicPr>
          <p:nvPr/>
        </p:nvPicPr>
        <p:blipFill>
          <a:blip r:embed="rId6"/>
          <a:stretch>
            <a:fillRect/>
          </a:stretch>
        </p:blipFill>
        <p:spPr>
          <a:xfrm>
            <a:off x="8379839" y="5219976"/>
            <a:ext cx="3189862" cy="317809"/>
          </a:xfrm>
          <a:prstGeom prst="rect">
            <a:avLst/>
          </a:prstGeom>
        </p:spPr>
      </p:pic>
      <p:sp>
        <p:nvSpPr>
          <p:cNvPr id="3" name="文本框 2">
            <a:extLst>
              <a:ext uri="{FF2B5EF4-FFF2-40B4-BE49-F238E27FC236}">
                <a16:creationId xmlns:a16="http://schemas.microsoft.com/office/drawing/2014/main" id="{FA326B57-090E-50FD-1FB9-95E87FC44663}"/>
              </a:ext>
            </a:extLst>
          </p:cNvPr>
          <p:cNvSpPr txBox="1"/>
          <p:nvPr/>
        </p:nvSpPr>
        <p:spPr>
          <a:xfrm>
            <a:off x="6697134" y="4769935"/>
            <a:ext cx="1566333" cy="369332"/>
          </a:xfrm>
          <a:prstGeom prst="rect">
            <a:avLst/>
          </a:prstGeom>
          <a:noFill/>
        </p:spPr>
        <p:txBody>
          <a:bodyPr wrap="square">
            <a:spAutoFit/>
          </a:bodyPr>
          <a:lstStyle/>
          <a:p>
            <a:r>
              <a:rPr lang="zh-CN" altLang="en-US" sz="1800" b="0" i="0" dirty="0">
                <a:solidFill>
                  <a:srgbClr val="000000"/>
                </a:solidFill>
                <a:effectLst/>
                <a:latin typeface="FandolSong-Regular-Identity-H"/>
              </a:rPr>
              <a:t>输出的比例</a:t>
            </a:r>
            <a:endParaRPr lang="zh-CN" altLang="en-US" dirty="0"/>
          </a:p>
        </p:txBody>
      </p:sp>
      <p:sp>
        <p:nvSpPr>
          <p:cNvPr id="4" name="文本框 3">
            <a:extLst>
              <a:ext uri="{FF2B5EF4-FFF2-40B4-BE49-F238E27FC236}">
                <a16:creationId xmlns:a16="http://schemas.microsoft.com/office/drawing/2014/main" id="{47808EBE-D39A-15D4-C5DC-D3FED900F2BC}"/>
              </a:ext>
            </a:extLst>
          </p:cNvPr>
          <p:cNvSpPr txBox="1"/>
          <p:nvPr/>
        </p:nvSpPr>
        <p:spPr>
          <a:xfrm>
            <a:off x="6697133" y="5194214"/>
            <a:ext cx="1566333" cy="369332"/>
          </a:xfrm>
          <a:prstGeom prst="rect">
            <a:avLst/>
          </a:prstGeom>
          <a:noFill/>
        </p:spPr>
        <p:txBody>
          <a:bodyPr wrap="square">
            <a:spAutoFit/>
          </a:bodyPr>
          <a:lstStyle/>
          <a:p>
            <a:r>
              <a:rPr lang="zh-CN" altLang="en-US" sz="1800" b="0" i="0" dirty="0">
                <a:solidFill>
                  <a:srgbClr val="000000"/>
                </a:solidFill>
                <a:effectLst/>
                <a:latin typeface="FandolSong-Regular-Identity-H"/>
              </a:rPr>
              <a:t>输出</a:t>
            </a:r>
            <a:endParaRPr lang="zh-CN" altLang="en-US" dirty="0"/>
          </a:p>
        </p:txBody>
      </p:sp>
    </p:spTree>
    <p:extLst>
      <p:ext uri="{BB962C8B-B14F-4D97-AF65-F5344CB8AC3E}">
        <p14:creationId xmlns:p14="http://schemas.microsoft.com/office/powerpoint/2010/main" val="10841664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43340-6BC1-3EA3-865F-1BA0A5BF4DB2}"/>
              </a:ext>
            </a:extLst>
          </p:cNvPr>
          <p:cNvSpPr>
            <a:spLocks noGrp="1"/>
          </p:cNvSpPr>
          <p:nvPr>
            <p:ph type="title"/>
          </p:nvPr>
        </p:nvSpPr>
        <p:spPr/>
        <p:txBody>
          <a:bodyPr/>
          <a:lstStyle/>
          <a:p>
            <a:r>
              <a:rPr lang="zh-CN" altLang="en-US" b="0" dirty="0"/>
              <a:t>长短期记忆网络（</a:t>
            </a:r>
            <a:r>
              <a:rPr lang="en-US" altLang="zh-CN" b="0" dirty="0"/>
              <a:t>Long short-term memory, LSTM</a:t>
            </a:r>
            <a:r>
              <a:rPr lang="zh-CN" altLang="en-US" b="0" dirty="0"/>
              <a:t>）</a:t>
            </a:r>
            <a:r>
              <a:rPr lang="en-US" altLang="zh-CN" dirty="0"/>
              <a:t> </a:t>
            </a:r>
            <a:endParaRPr lang="zh-CN" altLang="en-US" dirty="0"/>
          </a:p>
        </p:txBody>
      </p:sp>
      <p:pic>
        <p:nvPicPr>
          <p:cNvPr id="5" name="图片 4">
            <a:extLst>
              <a:ext uri="{FF2B5EF4-FFF2-40B4-BE49-F238E27FC236}">
                <a16:creationId xmlns:a16="http://schemas.microsoft.com/office/drawing/2014/main" id="{BA9FB790-265C-EA64-02A2-A3C1CDE6B675}"/>
              </a:ext>
            </a:extLst>
          </p:cNvPr>
          <p:cNvPicPr>
            <a:picLocks noChangeAspect="1"/>
          </p:cNvPicPr>
          <p:nvPr/>
        </p:nvPicPr>
        <p:blipFill>
          <a:blip r:embed="rId2"/>
          <a:stretch>
            <a:fillRect/>
          </a:stretch>
        </p:blipFill>
        <p:spPr>
          <a:xfrm>
            <a:off x="1" y="1486901"/>
            <a:ext cx="6654800" cy="3544908"/>
          </a:xfrm>
          <a:prstGeom prst="rect">
            <a:avLst/>
          </a:prstGeom>
        </p:spPr>
      </p:pic>
      <p:pic>
        <p:nvPicPr>
          <p:cNvPr id="6" name="图片 5">
            <a:extLst>
              <a:ext uri="{FF2B5EF4-FFF2-40B4-BE49-F238E27FC236}">
                <a16:creationId xmlns:a16="http://schemas.microsoft.com/office/drawing/2014/main" id="{85FD924B-7636-3D62-11B4-ECA0FE9CFF22}"/>
              </a:ext>
            </a:extLst>
          </p:cNvPr>
          <p:cNvPicPr>
            <a:picLocks noChangeAspect="1"/>
          </p:cNvPicPr>
          <p:nvPr/>
        </p:nvPicPr>
        <p:blipFill>
          <a:blip r:embed="rId3"/>
          <a:stretch>
            <a:fillRect/>
          </a:stretch>
        </p:blipFill>
        <p:spPr>
          <a:xfrm>
            <a:off x="8822998" y="1486901"/>
            <a:ext cx="2708643" cy="761979"/>
          </a:xfrm>
          <a:prstGeom prst="rect">
            <a:avLst/>
          </a:prstGeom>
        </p:spPr>
      </p:pic>
      <p:sp>
        <p:nvSpPr>
          <p:cNvPr id="8" name="文本框 7">
            <a:extLst>
              <a:ext uri="{FF2B5EF4-FFF2-40B4-BE49-F238E27FC236}">
                <a16:creationId xmlns:a16="http://schemas.microsoft.com/office/drawing/2014/main" id="{705E5872-6D61-82D5-8E7A-2B05B17ACB48}"/>
              </a:ext>
            </a:extLst>
          </p:cNvPr>
          <p:cNvSpPr txBox="1"/>
          <p:nvPr/>
        </p:nvSpPr>
        <p:spPr>
          <a:xfrm>
            <a:off x="7256665" y="1606280"/>
            <a:ext cx="1566333" cy="523220"/>
          </a:xfrm>
          <a:prstGeom prst="rect">
            <a:avLst/>
          </a:prstGeom>
          <a:noFill/>
        </p:spPr>
        <p:txBody>
          <a:bodyPr wrap="square">
            <a:spAutoFit/>
          </a:bodyPr>
          <a:lstStyle/>
          <a:p>
            <a:r>
              <a:rPr lang="en-US" altLang="zh-CN" sz="2800" b="0" i="0" dirty="0">
                <a:solidFill>
                  <a:srgbClr val="000000"/>
                </a:solidFill>
                <a:effectLst/>
                <a:latin typeface="FandolSong-Regular-Identity-H"/>
              </a:rPr>
              <a:t>RNN</a:t>
            </a:r>
            <a:endParaRPr lang="zh-CN" altLang="en-US" sz="2800" dirty="0"/>
          </a:p>
        </p:txBody>
      </p:sp>
      <p:sp>
        <p:nvSpPr>
          <p:cNvPr id="10" name="文本框 9">
            <a:extLst>
              <a:ext uri="{FF2B5EF4-FFF2-40B4-BE49-F238E27FC236}">
                <a16:creationId xmlns:a16="http://schemas.microsoft.com/office/drawing/2014/main" id="{89694F3B-EA73-EEAC-7C93-8160B422D88D}"/>
              </a:ext>
            </a:extLst>
          </p:cNvPr>
          <p:cNvSpPr txBox="1"/>
          <p:nvPr/>
        </p:nvSpPr>
        <p:spPr>
          <a:xfrm>
            <a:off x="7721600" y="2248880"/>
            <a:ext cx="4089158" cy="400110"/>
          </a:xfrm>
          <a:prstGeom prst="rect">
            <a:avLst/>
          </a:prstGeom>
          <a:noFill/>
        </p:spPr>
        <p:txBody>
          <a:bodyPr wrap="square" rtlCol="0">
            <a:spAutoFit/>
          </a:bodyPr>
          <a:lstStyle/>
          <a:p>
            <a:pPr algn="l"/>
            <a:r>
              <a:rPr kumimoji="1" lang="zh-CN" altLang="en-US" sz="2000" dirty="0"/>
              <a:t>权重不断累乘，容易消失或者爆炸</a:t>
            </a:r>
          </a:p>
        </p:txBody>
      </p:sp>
      <p:sp>
        <p:nvSpPr>
          <p:cNvPr id="12" name="文本框 11">
            <a:extLst>
              <a:ext uri="{FF2B5EF4-FFF2-40B4-BE49-F238E27FC236}">
                <a16:creationId xmlns:a16="http://schemas.microsoft.com/office/drawing/2014/main" id="{25DEE937-C6E9-8673-DFDD-F834516CB0D2}"/>
              </a:ext>
            </a:extLst>
          </p:cNvPr>
          <p:cNvSpPr txBox="1"/>
          <p:nvPr/>
        </p:nvSpPr>
        <p:spPr>
          <a:xfrm>
            <a:off x="7256665" y="3259355"/>
            <a:ext cx="1566333" cy="523220"/>
          </a:xfrm>
          <a:prstGeom prst="rect">
            <a:avLst/>
          </a:prstGeom>
          <a:noFill/>
        </p:spPr>
        <p:txBody>
          <a:bodyPr wrap="square">
            <a:spAutoFit/>
          </a:bodyPr>
          <a:lstStyle/>
          <a:p>
            <a:r>
              <a:rPr lang="en-US" altLang="zh-CN" sz="2800" b="0" i="0" dirty="0">
                <a:solidFill>
                  <a:srgbClr val="000000"/>
                </a:solidFill>
                <a:effectLst/>
                <a:latin typeface="FandolSong-Regular-Identity-H"/>
              </a:rPr>
              <a:t>LSMT</a:t>
            </a:r>
            <a:endParaRPr lang="zh-CN" altLang="en-US" sz="2800" dirty="0"/>
          </a:p>
        </p:txBody>
      </p:sp>
      <p:pic>
        <p:nvPicPr>
          <p:cNvPr id="14" name="图片 13">
            <a:extLst>
              <a:ext uri="{FF2B5EF4-FFF2-40B4-BE49-F238E27FC236}">
                <a16:creationId xmlns:a16="http://schemas.microsoft.com/office/drawing/2014/main" id="{6A69B0ED-856F-7125-C16E-0CEF6A285733}"/>
              </a:ext>
            </a:extLst>
          </p:cNvPr>
          <p:cNvPicPr>
            <a:picLocks noChangeAspect="1"/>
          </p:cNvPicPr>
          <p:nvPr/>
        </p:nvPicPr>
        <p:blipFill>
          <a:blip r:embed="rId4"/>
          <a:stretch>
            <a:fillRect/>
          </a:stretch>
        </p:blipFill>
        <p:spPr>
          <a:xfrm>
            <a:off x="7721600" y="3778845"/>
            <a:ext cx="4089159" cy="537262"/>
          </a:xfrm>
          <a:prstGeom prst="rect">
            <a:avLst/>
          </a:prstGeom>
        </p:spPr>
      </p:pic>
      <p:pic>
        <p:nvPicPr>
          <p:cNvPr id="19" name="图片 18">
            <a:extLst>
              <a:ext uri="{FF2B5EF4-FFF2-40B4-BE49-F238E27FC236}">
                <a16:creationId xmlns:a16="http://schemas.microsoft.com/office/drawing/2014/main" id="{BFA2136D-4856-538B-7154-D1468F7BD55C}"/>
              </a:ext>
            </a:extLst>
          </p:cNvPr>
          <p:cNvPicPr>
            <a:picLocks noChangeAspect="1"/>
          </p:cNvPicPr>
          <p:nvPr/>
        </p:nvPicPr>
        <p:blipFill>
          <a:blip r:embed="rId5"/>
          <a:stretch>
            <a:fillRect/>
          </a:stretch>
        </p:blipFill>
        <p:spPr>
          <a:xfrm>
            <a:off x="8704090" y="4426699"/>
            <a:ext cx="2124178" cy="719667"/>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ABEB03E-ABC2-86C3-92BF-5C0C9950ECE9}"/>
                  </a:ext>
                </a:extLst>
              </p:cNvPr>
              <p:cNvSpPr txBox="1"/>
              <p:nvPr/>
            </p:nvSpPr>
            <p:spPr>
              <a:xfrm>
                <a:off x="6282446" y="5433565"/>
                <a:ext cx="5774087" cy="646331"/>
              </a:xfrm>
              <a:prstGeom prst="rect">
                <a:avLst/>
              </a:prstGeom>
              <a:noFill/>
            </p:spPr>
            <p:txBody>
              <a:bodyPr wrap="square">
                <a:spAutoFit/>
              </a:bodyPr>
              <a:lstStyle/>
              <a:p>
                <a14:m>
                  <m:oMath xmlns:m="http://schemas.openxmlformats.org/officeDocument/2006/math">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𝑓</m:t>
                        </m:r>
                      </m:e>
                      <m:sub>
                        <m:r>
                          <a:rPr lang="zh-CN" altLang="en-US" i="1" dirty="0" smtClean="0">
                            <a:latin typeface="Cambria Math" panose="02040503050406030204" pitchFamily="18" charset="0"/>
                          </a:rPr>
                          <m:t>𝑡</m:t>
                        </m:r>
                      </m:sub>
                    </m:sSub>
                    <m:r>
                      <a:rPr lang="en-US" altLang="zh-CN" i="1" dirty="0" smtClean="0">
                        <a:latin typeface="Cambria Math" panose="02040503050406030204" pitchFamily="18" charset="0"/>
                      </a:rPr>
                      <m:t>∈[</m:t>
                    </m:r>
                    <m:r>
                      <a:rPr lang="zh-CN" altLang="en-US" i="1" dirty="0" smtClean="0">
                        <a:latin typeface="Cambria Math" panose="02040503050406030204" pitchFamily="18" charset="0"/>
                      </a:rPr>
                      <m:t>0</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1</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 </m:t>
                    </m:r>
                  </m:oMath>
                </a14:m>
                <a:r>
                  <a:rPr lang="zh-CN" altLang="en-US" dirty="0"/>
                  <a:t>，门控机制，梯度可能在合理范围内。</a:t>
                </a:r>
                <a:endParaRPr lang="en-US" altLang="zh-CN" dirty="0"/>
              </a:p>
              <a:p>
                <a:r>
                  <a:rPr lang="zh-CN" altLang="en-US" dirty="0"/>
                  <a:t>例如，如果任务需要，</a:t>
                </a:r>
                <a14:m>
                  <m:oMath xmlns:m="http://schemas.openxmlformats.org/officeDocument/2006/math">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𝑓</m:t>
                        </m:r>
                      </m:e>
                      <m:sub>
                        <m:r>
                          <a:rPr lang="zh-CN" altLang="en-US" i="1" dirty="0" smtClean="0">
                            <a:latin typeface="Cambria Math" panose="02040503050406030204" pitchFamily="18" charset="0"/>
                          </a:rPr>
                          <m:t>𝑡</m:t>
                        </m:r>
                      </m:sub>
                    </m:sSub>
                    <m:r>
                      <a:rPr lang="en-US" altLang="zh-CN" i="1" dirty="0" smtClean="0">
                        <a:latin typeface="Cambria Math" panose="02040503050406030204" pitchFamily="18" charset="0"/>
                      </a:rPr>
                      <m:t>=</m:t>
                    </m:r>
                    <m:r>
                      <a:rPr lang="zh-CN" altLang="en-US" i="1" dirty="0" smtClean="0">
                        <a:latin typeface="Cambria Math" panose="02040503050406030204" pitchFamily="18" charset="0"/>
                      </a:rPr>
                      <m:t>1</m:t>
                    </m:r>
                  </m:oMath>
                </a14:m>
                <a:r>
                  <a:rPr lang="zh-CN" altLang="en-US" dirty="0"/>
                  <a:t>，这样就类似于残差网络。</a:t>
                </a:r>
              </a:p>
            </p:txBody>
          </p:sp>
        </mc:Choice>
        <mc:Fallback xmlns="">
          <p:sp>
            <p:nvSpPr>
              <p:cNvPr id="23" name="文本框 22">
                <a:extLst>
                  <a:ext uri="{FF2B5EF4-FFF2-40B4-BE49-F238E27FC236}">
                    <a16:creationId xmlns:a16="http://schemas.microsoft.com/office/drawing/2014/main" id="{BABEB03E-ABC2-86C3-92BF-5C0C9950ECE9}"/>
                  </a:ext>
                </a:extLst>
              </p:cNvPr>
              <p:cNvSpPr txBox="1">
                <a:spLocks noRot="1" noChangeAspect="1" noMove="1" noResize="1" noEditPoints="1" noAdjustHandles="1" noChangeArrowheads="1" noChangeShapeType="1" noTextEdit="1"/>
              </p:cNvSpPr>
              <p:nvPr/>
            </p:nvSpPr>
            <p:spPr>
              <a:xfrm>
                <a:off x="6282446" y="5433565"/>
                <a:ext cx="5774087" cy="646331"/>
              </a:xfrm>
              <a:prstGeom prst="rect">
                <a:avLst/>
              </a:prstGeom>
              <a:blipFill>
                <a:blip r:embed="rId6"/>
                <a:stretch>
                  <a:fillRect l="-877" t="-3846" r="-4825" b="-13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668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31D90-4FF7-B905-9EB4-0FA631C853A6}"/>
              </a:ext>
            </a:extLst>
          </p:cNvPr>
          <p:cNvSpPr>
            <a:spLocks noGrp="1"/>
          </p:cNvSpPr>
          <p:nvPr>
            <p:ph type="title"/>
          </p:nvPr>
        </p:nvSpPr>
        <p:spPr/>
        <p:txBody>
          <a:bodyPr/>
          <a:lstStyle/>
          <a:p>
            <a:r>
              <a:rPr lang="en-US" altLang="zh-CN" dirty="0"/>
              <a:t>Ilya</a:t>
            </a:r>
            <a:r>
              <a:rPr lang="zh-CN" altLang="en-US" dirty="0"/>
              <a:t>将</a:t>
            </a:r>
            <a:r>
              <a:rPr lang="en-US" altLang="zh-CN" dirty="0"/>
              <a:t>LSTM</a:t>
            </a:r>
            <a:r>
              <a:rPr lang="zh-CN" altLang="en-US" dirty="0"/>
              <a:t>比作是旋转了</a:t>
            </a:r>
            <a:r>
              <a:rPr lang="en-US" altLang="zh-CN" dirty="0"/>
              <a:t>90°</a:t>
            </a:r>
            <a:r>
              <a:rPr lang="zh-CN" altLang="en-US" dirty="0"/>
              <a:t>的</a:t>
            </a:r>
            <a:r>
              <a:rPr lang="en-US" altLang="zh-CN" dirty="0" err="1"/>
              <a:t>ResNet</a:t>
            </a:r>
            <a:endParaRPr lang="zh-CN" altLang="en-US" dirty="0"/>
          </a:p>
        </p:txBody>
      </p:sp>
      <p:pic>
        <p:nvPicPr>
          <p:cNvPr id="4" name="图片 3">
            <a:extLst>
              <a:ext uri="{FF2B5EF4-FFF2-40B4-BE49-F238E27FC236}">
                <a16:creationId xmlns:a16="http://schemas.microsoft.com/office/drawing/2014/main" id="{6DC62CEF-DEF2-37F8-513D-90A984E0DC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342" y="2075815"/>
            <a:ext cx="3989263" cy="2132012"/>
          </a:xfrm>
          <a:prstGeom prst="rect">
            <a:avLst/>
          </a:prstGeom>
        </p:spPr>
      </p:pic>
      <p:sp>
        <p:nvSpPr>
          <p:cNvPr id="5" name="AutoShape 2" descr="undefined">
            <a:extLst>
              <a:ext uri="{FF2B5EF4-FFF2-40B4-BE49-F238E27FC236}">
                <a16:creationId xmlns:a16="http://schemas.microsoft.com/office/drawing/2014/main" id="{78FC5776-963F-62D6-3AC8-8FE7484429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A41FF14F-9026-D75C-4BFC-9F374FD24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53549" y="1962585"/>
            <a:ext cx="5508251" cy="2932828"/>
          </a:xfrm>
          <a:prstGeom prst="rect">
            <a:avLst/>
          </a:prstGeom>
        </p:spPr>
      </p:pic>
      <p:sp>
        <p:nvSpPr>
          <p:cNvPr id="8" name="文本框 7">
            <a:extLst>
              <a:ext uri="{FF2B5EF4-FFF2-40B4-BE49-F238E27FC236}">
                <a16:creationId xmlns:a16="http://schemas.microsoft.com/office/drawing/2014/main" id="{716B8FB4-4828-7849-CB33-841E9C3D1029}"/>
              </a:ext>
            </a:extLst>
          </p:cNvPr>
          <p:cNvSpPr txBox="1"/>
          <p:nvPr/>
        </p:nvSpPr>
        <p:spPr>
          <a:xfrm>
            <a:off x="1828800" y="1315720"/>
            <a:ext cx="2026920" cy="400110"/>
          </a:xfrm>
          <a:prstGeom prst="rect">
            <a:avLst/>
          </a:prstGeom>
          <a:noFill/>
        </p:spPr>
        <p:txBody>
          <a:bodyPr wrap="square" rtlCol="0">
            <a:spAutoFit/>
          </a:bodyPr>
          <a:lstStyle/>
          <a:p>
            <a:pPr algn="l"/>
            <a:r>
              <a:rPr lang="en-US" altLang="zh-CN" sz="2000" dirty="0"/>
              <a:t>X</a:t>
            </a:r>
            <a:r>
              <a:rPr lang="zh-CN" altLang="en-US" sz="2000" dirty="0"/>
              <a:t>通过残差连接</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5A12C67-1B97-AF78-1F0D-62DEC387D2AE}"/>
                  </a:ext>
                </a:extLst>
              </p:cNvPr>
              <p:cNvSpPr txBox="1"/>
              <p:nvPr/>
            </p:nvSpPr>
            <p:spPr>
              <a:xfrm>
                <a:off x="7645400" y="1315720"/>
                <a:ext cx="2814320" cy="400110"/>
              </a:xfrm>
              <a:prstGeom prst="rect">
                <a:avLst/>
              </a:prstGeom>
              <a:noFill/>
            </p:spPr>
            <p:txBody>
              <a:bodyPr wrap="square" rtlCol="0">
                <a:spAutoFit/>
              </a:bodyPr>
              <a:lstStyle/>
              <a:p>
                <a:pPr algn="l"/>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𝑡</m:t>
                        </m:r>
                      </m:sub>
                    </m:sSub>
                  </m:oMath>
                </a14:m>
                <a:r>
                  <a:rPr lang="zh-CN" altLang="en-US" sz="2000" dirty="0"/>
                  <a:t> 通过</a:t>
                </a:r>
                <a:r>
                  <a:rPr lang="en-US" altLang="zh-CN" sz="2000" dirty="0"/>
                  <a:t>gate</a:t>
                </a:r>
                <a:r>
                  <a:rPr lang="zh-CN" altLang="en-US" sz="2000" dirty="0"/>
                  <a:t>与求和连接</a:t>
                </a:r>
              </a:p>
            </p:txBody>
          </p:sp>
        </mc:Choice>
        <mc:Fallback xmlns="">
          <p:sp>
            <p:nvSpPr>
              <p:cNvPr id="9" name="文本框 8">
                <a:extLst>
                  <a:ext uri="{FF2B5EF4-FFF2-40B4-BE49-F238E27FC236}">
                    <a16:creationId xmlns:a16="http://schemas.microsoft.com/office/drawing/2014/main" id="{05A12C67-1B97-AF78-1F0D-62DEC387D2AE}"/>
                  </a:ext>
                </a:extLst>
              </p:cNvPr>
              <p:cNvSpPr txBox="1">
                <a:spLocks noRot="1" noChangeAspect="1" noMove="1" noResize="1" noEditPoints="1" noAdjustHandles="1" noChangeArrowheads="1" noChangeShapeType="1" noTextEdit="1"/>
              </p:cNvSpPr>
              <p:nvPr/>
            </p:nvSpPr>
            <p:spPr>
              <a:xfrm>
                <a:off x="7645400" y="1315720"/>
                <a:ext cx="2814320" cy="400110"/>
              </a:xfrm>
              <a:prstGeom prst="rect">
                <a:avLst/>
              </a:prstGeom>
              <a:blipFill>
                <a:blip r:embed="rId4"/>
                <a:stretch>
                  <a:fillRect t="-9231" b="-2769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01C0BF61-7CCF-08D8-55BD-E20D50F57DA5}"/>
              </a:ext>
            </a:extLst>
          </p:cNvPr>
          <p:cNvSpPr txBox="1"/>
          <p:nvPr/>
        </p:nvSpPr>
        <p:spPr>
          <a:xfrm>
            <a:off x="1918142" y="5420360"/>
            <a:ext cx="1775018" cy="400110"/>
          </a:xfrm>
          <a:prstGeom prst="rect">
            <a:avLst/>
          </a:prstGeom>
          <a:noFill/>
        </p:spPr>
        <p:txBody>
          <a:bodyPr wrap="square" rtlCol="0">
            <a:spAutoFit/>
          </a:bodyPr>
          <a:lstStyle/>
          <a:p>
            <a:pPr algn="l"/>
            <a:r>
              <a:rPr lang="en-US" altLang="zh-CN" sz="2000" dirty="0">
                <a:solidFill>
                  <a:schemeClr val="tx2"/>
                </a:solidFill>
              </a:rPr>
              <a:t>He et al., 2015</a:t>
            </a:r>
            <a:endParaRPr lang="zh-CN" altLang="en-US" sz="2000" dirty="0">
              <a:solidFill>
                <a:schemeClr val="tx2"/>
              </a:solidFill>
            </a:endParaRPr>
          </a:p>
        </p:txBody>
      </p:sp>
    </p:spTree>
    <p:extLst>
      <p:ext uri="{BB962C8B-B14F-4D97-AF65-F5344CB8AC3E}">
        <p14:creationId xmlns:p14="http://schemas.microsoft.com/office/powerpoint/2010/main" val="3604065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61951-48DC-CD57-C8BA-38FAB4DBA4B8}"/>
              </a:ext>
            </a:extLst>
          </p:cNvPr>
          <p:cNvSpPr>
            <a:spLocks noGrp="1"/>
          </p:cNvSpPr>
          <p:nvPr>
            <p:ph type="title"/>
          </p:nvPr>
        </p:nvSpPr>
        <p:spPr/>
        <p:txBody>
          <a:bodyPr/>
          <a:lstStyle/>
          <a:p>
            <a:r>
              <a:rPr lang="zh-CN" altLang="en-US" dirty="0"/>
              <a:t>用</a:t>
            </a:r>
            <a:r>
              <a:rPr lang="en-US" altLang="zh-CN" dirty="0"/>
              <a:t>Shakespeare</a:t>
            </a:r>
            <a:r>
              <a:rPr lang="zh-CN" altLang="en-US" dirty="0"/>
              <a:t>作品训练</a:t>
            </a:r>
          </a:p>
        </p:txBody>
      </p:sp>
      <p:pic>
        <p:nvPicPr>
          <p:cNvPr id="5" name="图片 4">
            <a:extLst>
              <a:ext uri="{FF2B5EF4-FFF2-40B4-BE49-F238E27FC236}">
                <a16:creationId xmlns:a16="http://schemas.microsoft.com/office/drawing/2014/main" id="{AE1F70D1-2DF6-4F1A-27D6-9B23EA5B44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91172" y="897405"/>
            <a:ext cx="8767874" cy="4944523"/>
          </a:xfrm>
          <a:prstGeom prst="rect">
            <a:avLst/>
          </a:prstGeom>
        </p:spPr>
      </p:pic>
      <p:sp>
        <p:nvSpPr>
          <p:cNvPr id="3" name="文本框 2">
            <a:extLst>
              <a:ext uri="{FF2B5EF4-FFF2-40B4-BE49-F238E27FC236}">
                <a16:creationId xmlns:a16="http://schemas.microsoft.com/office/drawing/2014/main" id="{462262C1-B7AF-167C-7B70-5564E0AC10EA}"/>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1380662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9A902-3201-48B0-428A-E46497E3C70D}"/>
              </a:ext>
            </a:extLst>
          </p:cNvPr>
          <p:cNvSpPr>
            <a:spLocks noGrp="1"/>
          </p:cNvSpPr>
          <p:nvPr>
            <p:ph type="title"/>
          </p:nvPr>
        </p:nvSpPr>
        <p:spPr/>
        <p:txBody>
          <a:bodyPr/>
          <a:lstStyle/>
          <a:p>
            <a:r>
              <a:rPr lang="zh-CN" altLang="en-US" dirty="0"/>
              <a:t>训练过程</a:t>
            </a:r>
          </a:p>
        </p:txBody>
      </p:sp>
      <p:sp>
        <p:nvSpPr>
          <p:cNvPr id="3" name="内容占位符 2">
            <a:extLst>
              <a:ext uri="{FF2B5EF4-FFF2-40B4-BE49-F238E27FC236}">
                <a16:creationId xmlns:a16="http://schemas.microsoft.com/office/drawing/2014/main" id="{C4E2A2DF-D21D-E0B2-ECFF-BDE39882980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82C18C7-D607-1659-33E2-62FCB61E9122}"/>
              </a:ext>
            </a:extLst>
          </p:cNvPr>
          <p:cNvPicPr>
            <a:picLocks noChangeAspect="1"/>
          </p:cNvPicPr>
          <p:nvPr/>
        </p:nvPicPr>
        <p:blipFill>
          <a:blip r:embed="rId2"/>
          <a:stretch>
            <a:fillRect/>
          </a:stretch>
        </p:blipFill>
        <p:spPr>
          <a:xfrm>
            <a:off x="1045028" y="819515"/>
            <a:ext cx="10101943" cy="5311537"/>
          </a:xfrm>
          <a:prstGeom prst="rect">
            <a:avLst/>
          </a:prstGeom>
        </p:spPr>
      </p:pic>
      <p:sp>
        <p:nvSpPr>
          <p:cNvPr id="4" name="文本框 3">
            <a:extLst>
              <a:ext uri="{FF2B5EF4-FFF2-40B4-BE49-F238E27FC236}">
                <a16:creationId xmlns:a16="http://schemas.microsoft.com/office/drawing/2014/main" id="{03CC650D-D169-592C-A319-1C4518BF9181}"/>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704030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83C4A-95D8-2133-7A3B-5A84A57D965B}"/>
              </a:ext>
            </a:extLst>
          </p:cNvPr>
          <p:cNvSpPr>
            <a:spLocks noGrp="1"/>
          </p:cNvSpPr>
          <p:nvPr>
            <p:ph type="title"/>
          </p:nvPr>
        </p:nvSpPr>
        <p:spPr/>
        <p:txBody>
          <a:bodyPr/>
          <a:lstStyle/>
          <a:p>
            <a:r>
              <a:rPr lang="zh-CN" altLang="en-US" dirty="0"/>
              <a:t>生成的作品</a:t>
            </a:r>
          </a:p>
        </p:txBody>
      </p:sp>
      <p:sp>
        <p:nvSpPr>
          <p:cNvPr id="3" name="内容占位符 2">
            <a:extLst>
              <a:ext uri="{FF2B5EF4-FFF2-40B4-BE49-F238E27FC236}">
                <a16:creationId xmlns:a16="http://schemas.microsoft.com/office/drawing/2014/main" id="{5E02C0CD-3FD3-A2A3-9B2D-43705D78538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B30CD24E-8259-199A-C727-9AC008030204}"/>
              </a:ext>
            </a:extLst>
          </p:cNvPr>
          <p:cNvPicPr>
            <a:picLocks noChangeAspect="1"/>
          </p:cNvPicPr>
          <p:nvPr/>
        </p:nvPicPr>
        <p:blipFill>
          <a:blip r:embed="rId2"/>
          <a:stretch>
            <a:fillRect/>
          </a:stretch>
        </p:blipFill>
        <p:spPr>
          <a:xfrm>
            <a:off x="863600" y="857423"/>
            <a:ext cx="9960171" cy="5143153"/>
          </a:xfrm>
          <a:prstGeom prst="rect">
            <a:avLst/>
          </a:prstGeom>
        </p:spPr>
      </p:pic>
      <p:sp>
        <p:nvSpPr>
          <p:cNvPr id="4" name="文本框 3">
            <a:extLst>
              <a:ext uri="{FF2B5EF4-FFF2-40B4-BE49-F238E27FC236}">
                <a16:creationId xmlns:a16="http://schemas.microsoft.com/office/drawing/2014/main" id="{221E3703-F00E-26B1-AF28-C77AFFAF0753}"/>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2003662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6380B-614E-AB85-A68A-E969A2BB95FE}"/>
              </a:ext>
            </a:extLst>
          </p:cNvPr>
          <p:cNvSpPr>
            <a:spLocks noGrp="1"/>
          </p:cNvSpPr>
          <p:nvPr>
            <p:ph type="title"/>
          </p:nvPr>
        </p:nvSpPr>
        <p:spPr/>
        <p:txBody>
          <a:bodyPr/>
          <a:lstStyle/>
          <a:p>
            <a:r>
              <a:rPr lang="en-US" altLang="zh-CN" dirty="0"/>
              <a:t>Latex</a:t>
            </a:r>
            <a:endParaRPr lang="zh-CN" altLang="en-US" dirty="0"/>
          </a:p>
        </p:txBody>
      </p:sp>
      <p:sp>
        <p:nvSpPr>
          <p:cNvPr id="3" name="内容占位符 2">
            <a:extLst>
              <a:ext uri="{FF2B5EF4-FFF2-40B4-BE49-F238E27FC236}">
                <a16:creationId xmlns:a16="http://schemas.microsoft.com/office/drawing/2014/main" id="{D739B4B0-AA81-8FA8-19A6-C33FB8FAC6A3}"/>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52B33DC-A90E-346B-1BB6-4EEBC373362D}"/>
              </a:ext>
            </a:extLst>
          </p:cNvPr>
          <p:cNvPicPr>
            <a:picLocks noChangeAspect="1"/>
          </p:cNvPicPr>
          <p:nvPr/>
        </p:nvPicPr>
        <p:blipFill>
          <a:blip r:embed="rId2"/>
          <a:stretch>
            <a:fillRect/>
          </a:stretch>
        </p:blipFill>
        <p:spPr>
          <a:xfrm>
            <a:off x="803564" y="857343"/>
            <a:ext cx="10145486" cy="5336069"/>
          </a:xfrm>
          <a:prstGeom prst="rect">
            <a:avLst/>
          </a:prstGeom>
        </p:spPr>
      </p:pic>
      <p:sp>
        <p:nvSpPr>
          <p:cNvPr id="4" name="文本框 3">
            <a:extLst>
              <a:ext uri="{FF2B5EF4-FFF2-40B4-BE49-F238E27FC236}">
                <a16:creationId xmlns:a16="http://schemas.microsoft.com/office/drawing/2014/main" id="{F2DB87E1-2E0F-0622-EDE8-0B306DBFA3F3}"/>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1275395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6A913-D483-D1D9-9C65-2A91D51575C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CCA1072-8E61-B9B7-23E2-B7FAF899CE9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6A6643B4-DC4E-D6F5-E334-87E39A7A3654}"/>
              </a:ext>
            </a:extLst>
          </p:cNvPr>
          <p:cNvPicPr>
            <a:picLocks noChangeAspect="1"/>
          </p:cNvPicPr>
          <p:nvPr/>
        </p:nvPicPr>
        <p:blipFill>
          <a:blip r:embed="rId2"/>
          <a:stretch>
            <a:fillRect/>
          </a:stretch>
        </p:blipFill>
        <p:spPr>
          <a:xfrm>
            <a:off x="716" y="0"/>
            <a:ext cx="12190567" cy="6858000"/>
          </a:xfrm>
          <a:prstGeom prst="rect">
            <a:avLst/>
          </a:prstGeom>
        </p:spPr>
      </p:pic>
      <p:sp>
        <p:nvSpPr>
          <p:cNvPr id="4" name="文本框 3">
            <a:extLst>
              <a:ext uri="{FF2B5EF4-FFF2-40B4-BE49-F238E27FC236}">
                <a16:creationId xmlns:a16="http://schemas.microsoft.com/office/drawing/2014/main" id="{9A9FCF71-D3CE-0234-ABD7-330DD4B23776}"/>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160073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D0C3A1-E615-B35E-00C0-7737C46E82E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7459B61-1381-DDA0-BA88-A66A7A7A57A6}"/>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9347FF8-491F-4C60-69E2-B2CA8F951C0E}"/>
              </a:ext>
            </a:extLst>
          </p:cNvPr>
          <p:cNvPicPr>
            <a:picLocks noChangeAspect="1"/>
          </p:cNvPicPr>
          <p:nvPr/>
        </p:nvPicPr>
        <p:blipFill>
          <a:blip r:embed="rId2"/>
          <a:stretch>
            <a:fillRect/>
          </a:stretch>
        </p:blipFill>
        <p:spPr>
          <a:xfrm>
            <a:off x="5525" y="0"/>
            <a:ext cx="12180949" cy="6858000"/>
          </a:xfrm>
          <a:prstGeom prst="rect">
            <a:avLst/>
          </a:prstGeom>
        </p:spPr>
      </p:pic>
    </p:spTree>
    <p:extLst>
      <p:ext uri="{BB962C8B-B14F-4D97-AF65-F5344CB8AC3E}">
        <p14:creationId xmlns:p14="http://schemas.microsoft.com/office/powerpoint/2010/main" val="3023860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9842E-B565-0E81-C844-E390E452B424}"/>
              </a:ext>
            </a:extLst>
          </p:cNvPr>
          <p:cNvSpPr>
            <a:spLocks noGrp="1"/>
          </p:cNvSpPr>
          <p:nvPr>
            <p:ph type="title"/>
          </p:nvPr>
        </p:nvSpPr>
        <p:spPr/>
        <p:txBody>
          <a:bodyPr/>
          <a:lstStyle/>
          <a:p>
            <a:r>
              <a:rPr lang="en-US" altLang="zh-CN" dirty="0"/>
              <a:t>C code</a:t>
            </a:r>
            <a:endParaRPr lang="zh-CN" altLang="en-US" dirty="0"/>
          </a:p>
        </p:txBody>
      </p:sp>
      <p:sp>
        <p:nvSpPr>
          <p:cNvPr id="3" name="内容占位符 2">
            <a:extLst>
              <a:ext uri="{FF2B5EF4-FFF2-40B4-BE49-F238E27FC236}">
                <a16:creationId xmlns:a16="http://schemas.microsoft.com/office/drawing/2014/main" id="{9F34D212-BB56-BB6A-8361-E85E0BF5247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1E095B75-E8F5-FC0A-C467-A5AC348264CC}"/>
              </a:ext>
            </a:extLst>
          </p:cNvPr>
          <p:cNvPicPr>
            <a:picLocks noChangeAspect="1"/>
          </p:cNvPicPr>
          <p:nvPr/>
        </p:nvPicPr>
        <p:blipFill>
          <a:blip r:embed="rId2"/>
          <a:stretch>
            <a:fillRect/>
          </a:stretch>
        </p:blipFill>
        <p:spPr>
          <a:xfrm>
            <a:off x="1717854" y="761979"/>
            <a:ext cx="8818914" cy="5485545"/>
          </a:xfrm>
          <a:prstGeom prst="rect">
            <a:avLst/>
          </a:prstGeom>
        </p:spPr>
      </p:pic>
      <p:sp>
        <p:nvSpPr>
          <p:cNvPr id="4" name="文本框 3">
            <a:extLst>
              <a:ext uri="{FF2B5EF4-FFF2-40B4-BE49-F238E27FC236}">
                <a16:creationId xmlns:a16="http://schemas.microsoft.com/office/drawing/2014/main" id="{94D61B85-4078-FD69-863E-BE59912B2AA0}"/>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144977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3802B-2E03-40B7-B83B-7E0E5426062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00114A7-2D2D-D5DF-C672-145F28C09F83}"/>
              </a:ext>
            </a:extLst>
          </p:cNvPr>
          <p:cNvSpPr>
            <a:spLocks noGrp="1"/>
          </p:cNvSpPr>
          <p:nvPr>
            <p:ph type="title"/>
          </p:nvPr>
        </p:nvSpPr>
        <p:spPr>
          <a:xfrm>
            <a:off x="381242" y="2844289"/>
            <a:ext cx="11429516" cy="761979"/>
          </a:xfrm>
        </p:spPr>
        <p:txBody>
          <a:bodyPr/>
          <a:lstStyle/>
          <a:p>
            <a:pPr algn="ctr"/>
            <a:r>
              <a:rPr lang="zh-CN" altLang="en-US" dirty="0"/>
              <a:t>实验</a:t>
            </a:r>
          </a:p>
        </p:txBody>
      </p:sp>
    </p:spTree>
    <p:extLst>
      <p:ext uri="{BB962C8B-B14F-4D97-AF65-F5344CB8AC3E}">
        <p14:creationId xmlns:p14="http://schemas.microsoft.com/office/powerpoint/2010/main" val="28723203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156D9-85A7-00AA-F59A-F0AD2571CD94}"/>
              </a:ext>
            </a:extLst>
          </p:cNvPr>
          <p:cNvSpPr>
            <a:spLocks noGrp="1"/>
          </p:cNvSpPr>
          <p:nvPr>
            <p:ph type="title"/>
          </p:nvPr>
        </p:nvSpPr>
        <p:spPr/>
        <p:txBody>
          <a:bodyPr/>
          <a:lstStyle/>
          <a:p>
            <a:r>
              <a:rPr lang="zh-CN" altLang="en-US" dirty="0"/>
              <a:t>生成的</a:t>
            </a:r>
            <a:r>
              <a:rPr lang="en-US" altLang="zh-CN" dirty="0"/>
              <a:t>C</a:t>
            </a:r>
            <a:r>
              <a:rPr lang="zh-CN" altLang="en-US" dirty="0"/>
              <a:t>代码</a:t>
            </a:r>
          </a:p>
        </p:txBody>
      </p:sp>
      <p:sp>
        <p:nvSpPr>
          <p:cNvPr id="3" name="内容占位符 2">
            <a:extLst>
              <a:ext uri="{FF2B5EF4-FFF2-40B4-BE49-F238E27FC236}">
                <a16:creationId xmlns:a16="http://schemas.microsoft.com/office/drawing/2014/main" id="{40704218-8EED-1668-8586-8F19227BAD1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BA98C9B9-C0B4-0F62-C079-90B9C26698B2}"/>
              </a:ext>
            </a:extLst>
          </p:cNvPr>
          <p:cNvPicPr>
            <a:picLocks noChangeAspect="1"/>
          </p:cNvPicPr>
          <p:nvPr/>
        </p:nvPicPr>
        <p:blipFill>
          <a:blip r:embed="rId2"/>
          <a:srcRect r="41129"/>
          <a:stretch>
            <a:fillRect/>
          </a:stretch>
        </p:blipFill>
        <p:spPr>
          <a:xfrm>
            <a:off x="0" y="761979"/>
            <a:ext cx="6180667" cy="5520762"/>
          </a:xfrm>
          <a:prstGeom prst="rect">
            <a:avLst/>
          </a:prstGeom>
        </p:spPr>
      </p:pic>
      <p:pic>
        <p:nvPicPr>
          <p:cNvPr id="7" name="图片 6">
            <a:extLst>
              <a:ext uri="{FF2B5EF4-FFF2-40B4-BE49-F238E27FC236}">
                <a16:creationId xmlns:a16="http://schemas.microsoft.com/office/drawing/2014/main" id="{D225A612-9B5D-9009-E015-FB8D41F153D5}"/>
              </a:ext>
            </a:extLst>
          </p:cNvPr>
          <p:cNvPicPr>
            <a:picLocks noChangeAspect="1"/>
          </p:cNvPicPr>
          <p:nvPr/>
        </p:nvPicPr>
        <p:blipFill>
          <a:blip r:embed="rId3"/>
          <a:srcRect r="7555"/>
          <a:stretch>
            <a:fillRect/>
          </a:stretch>
        </p:blipFill>
        <p:spPr>
          <a:xfrm>
            <a:off x="6180667" y="761979"/>
            <a:ext cx="5943600" cy="5490654"/>
          </a:xfrm>
          <a:prstGeom prst="rect">
            <a:avLst/>
          </a:prstGeom>
        </p:spPr>
      </p:pic>
      <p:sp>
        <p:nvSpPr>
          <p:cNvPr id="4" name="文本框 3">
            <a:extLst>
              <a:ext uri="{FF2B5EF4-FFF2-40B4-BE49-F238E27FC236}">
                <a16:creationId xmlns:a16="http://schemas.microsoft.com/office/drawing/2014/main" id="{69B495C1-8A4B-2748-0521-EFB28C32BA74}"/>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2525152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51FC7-AFE8-8896-E22B-502DBF23558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B47728F-C475-4271-173C-5B23015F6B8E}"/>
              </a:ext>
            </a:extLst>
          </p:cNvPr>
          <p:cNvSpPr>
            <a:spLocks noGrp="1"/>
          </p:cNvSpPr>
          <p:nvPr>
            <p:ph type="title"/>
          </p:nvPr>
        </p:nvSpPr>
        <p:spPr/>
        <p:txBody>
          <a:bodyPr/>
          <a:lstStyle/>
          <a:p>
            <a:r>
              <a:rPr lang="zh-CN" altLang="en-US" b="0" dirty="0"/>
              <a:t>可解释的神经元</a:t>
            </a:r>
            <a:endParaRPr lang="zh-CN" altLang="en-US" dirty="0"/>
          </a:p>
        </p:txBody>
      </p:sp>
      <p:pic>
        <p:nvPicPr>
          <p:cNvPr id="7" name="图片 6">
            <a:extLst>
              <a:ext uri="{FF2B5EF4-FFF2-40B4-BE49-F238E27FC236}">
                <a16:creationId xmlns:a16="http://schemas.microsoft.com/office/drawing/2014/main" id="{54BCAABC-5F49-E37B-2ED4-8A6A91340E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495" y="1515434"/>
            <a:ext cx="12187009" cy="3827131"/>
          </a:xfrm>
          <a:prstGeom prst="rect">
            <a:avLst/>
          </a:prstGeom>
        </p:spPr>
      </p:pic>
      <p:sp>
        <p:nvSpPr>
          <p:cNvPr id="3" name="文本框 2">
            <a:extLst>
              <a:ext uri="{FF2B5EF4-FFF2-40B4-BE49-F238E27FC236}">
                <a16:creationId xmlns:a16="http://schemas.microsoft.com/office/drawing/2014/main" id="{3ADB8BF5-EC84-C55A-604E-A1EF2D4B3FC3}"/>
              </a:ext>
            </a:extLst>
          </p:cNvPr>
          <p:cNvSpPr txBox="1"/>
          <p:nvPr/>
        </p:nvSpPr>
        <p:spPr>
          <a:xfrm>
            <a:off x="215900" y="1041400"/>
            <a:ext cx="5329767" cy="400110"/>
          </a:xfrm>
          <a:prstGeom prst="rect">
            <a:avLst/>
          </a:prstGeom>
          <a:noFill/>
        </p:spPr>
        <p:txBody>
          <a:bodyPr wrap="square" rtlCol="0">
            <a:spAutoFit/>
          </a:bodyPr>
          <a:lstStyle/>
          <a:p>
            <a:pPr algn="l"/>
            <a:r>
              <a:rPr lang="zh-CN" altLang="en-US" sz="2000" dirty="0">
                <a:solidFill>
                  <a:schemeClr val="tx2"/>
                </a:solidFill>
              </a:rPr>
              <a:t>该神经元对引言内的部分活跃度很强</a:t>
            </a:r>
          </a:p>
        </p:txBody>
      </p:sp>
      <p:sp>
        <p:nvSpPr>
          <p:cNvPr id="4" name="文本框 3">
            <a:extLst>
              <a:ext uri="{FF2B5EF4-FFF2-40B4-BE49-F238E27FC236}">
                <a16:creationId xmlns:a16="http://schemas.microsoft.com/office/drawing/2014/main" id="{BC8A4D01-C282-D912-6CD6-2B77159F76C9}"/>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20335138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5302-DE20-D6E3-6C17-509E75F2A29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B8DD41B-FC23-A8D4-DA9D-D9F248DF8058}"/>
              </a:ext>
            </a:extLst>
          </p:cNvPr>
          <p:cNvSpPr>
            <a:spLocks noGrp="1"/>
          </p:cNvSpPr>
          <p:nvPr>
            <p:ph type="title"/>
          </p:nvPr>
        </p:nvSpPr>
        <p:spPr/>
        <p:txBody>
          <a:bodyPr/>
          <a:lstStyle/>
          <a:p>
            <a:r>
              <a:rPr lang="zh-CN" altLang="en-US" b="0" dirty="0"/>
              <a:t>可解释的神经元</a:t>
            </a:r>
            <a:endParaRPr lang="zh-CN" altLang="en-US" dirty="0"/>
          </a:p>
        </p:txBody>
      </p:sp>
      <p:pic>
        <p:nvPicPr>
          <p:cNvPr id="7" name="图片 6">
            <a:extLst>
              <a:ext uri="{FF2B5EF4-FFF2-40B4-BE49-F238E27FC236}">
                <a16:creationId xmlns:a16="http://schemas.microsoft.com/office/drawing/2014/main" id="{5FC03C26-1A17-A2AB-F33C-55880034895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38016" y="1515434"/>
            <a:ext cx="10715967" cy="3827131"/>
          </a:xfrm>
          <a:prstGeom prst="rect">
            <a:avLst/>
          </a:prstGeom>
        </p:spPr>
      </p:pic>
      <p:sp>
        <p:nvSpPr>
          <p:cNvPr id="3" name="文本框 2">
            <a:extLst>
              <a:ext uri="{FF2B5EF4-FFF2-40B4-BE49-F238E27FC236}">
                <a16:creationId xmlns:a16="http://schemas.microsoft.com/office/drawing/2014/main" id="{9976B5D0-1C72-1BB4-579F-6D3BE01DC627}"/>
              </a:ext>
            </a:extLst>
          </p:cNvPr>
          <p:cNvSpPr txBox="1"/>
          <p:nvPr/>
        </p:nvSpPr>
        <p:spPr>
          <a:xfrm>
            <a:off x="215900" y="1041400"/>
            <a:ext cx="5329767" cy="400110"/>
          </a:xfrm>
          <a:prstGeom prst="rect">
            <a:avLst/>
          </a:prstGeom>
          <a:noFill/>
        </p:spPr>
        <p:txBody>
          <a:bodyPr wrap="square" rtlCol="0">
            <a:spAutoFit/>
          </a:bodyPr>
          <a:lstStyle/>
          <a:p>
            <a:pPr algn="l"/>
            <a:r>
              <a:rPr lang="zh-CN" altLang="en-US" sz="2000" dirty="0">
                <a:solidFill>
                  <a:schemeClr val="tx2"/>
                </a:solidFill>
              </a:rPr>
              <a:t>该神经元对一句话越后面的部分激活越弱</a:t>
            </a:r>
          </a:p>
        </p:txBody>
      </p:sp>
      <p:sp>
        <p:nvSpPr>
          <p:cNvPr id="4" name="文本框 3">
            <a:extLst>
              <a:ext uri="{FF2B5EF4-FFF2-40B4-BE49-F238E27FC236}">
                <a16:creationId xmlns:a16="http://schemas.microsoft.com/office/drawing/2014/main" id="{15B785E1-8BF5-4EC6-86DF-EE674D336D8C}"/>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33152340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51D37-DB92-FB6D-9D04-1A02CA0CE4D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436EF74-5303-7DB3-FC1A-EB06D5819DD7}"/>
              </a:ext>
            </a:extLst>
          </p:cNvPr>
          <p:cNvSpPr>
            <a:spLocks noGrp="1"/>
          </p:cNvSpPr>
          <p:nvPr>
            <p:ph type="title"/>
          </p:nvPr>
        </p:nvSpPr>
        <p:spPr/>
        <p:txBody>
          <a:bodyPr/>
          <a:lstStyle/>
          <a:p>
            <a:r>
              <a:rPr lang="zh-CN" altLang="en-US" b="0" dirty="0"/>
              <a:t>可解释的神经元</a:t>
            </a:r>
            <a:endParaRPr lang="zh-CN" altLang="en-US" dirty="0"/>
          </a:p>
        </p:txBody>
      </p:sp>
      <p:pic>
        <p:nvPicPr>
          <p:cNvPr id="7" name="图片 6">
            <a:extLst>
              <a:ext uri="{FF2B5EF4-FFF2-40B4-BE49-F238E27FC236}">
                <a16:creationId xmlns:a16="http://schemas.microsoft.com/office/drawing/2014/main" id="{2C7C7C0F-B28D-1FF9-8A14-296D9FA004B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05080" y="1515434"/>
            <a:ext cx="10381839" cy="3827131"/>
          </a:xfrm>
          <a:prstGeom prst="rect">
            <a:avLst/>
          </a:prstGeom>
        </p:spPr>
      </p:pic>
      <p:sp>
        <p:nvSpPr>
          <p:cNvPr id="3" name="文本框 2">
            <a:extLst>
              <a:ext uri="{FF2B5EF4-FFF2-40B4-BE49-F238E27FC236}">
                <a16:creationId xmlns:a16="http://schemas.microsoft.com/office/drawing/2014/main" id="{857926A5-3919-E0C7-F7B1-915F6A0B62A4}"/>
              </a:ext>
            </a:extLst>
          </p:cNvPr>
          <p:cNvSpPr txBox="1"/>
          <p:nvPr/>
        </p:nvSpPr>
        <p:spPr>
          <a:xfrm>
            <a:off x="215900" y="1041400"/>
            <a:ext cx="5329767" cy="400110"/>
          </a:xfrm>
          <a:prstGeom prst="rect">
            <a:avLst/>
          </a:prstGeom>
          <a:noFill/>
        </p:spPr>
        <p:txBody>
          <a:bodyPr wrap="square" rtlCol="0">
            <a:spAutoFit/>
          </a:bodyPr>
          <a:lstStyle/>
          <a:p>
            <a:pPr algn="l"/>
            <a:r>
              <a:rPr lang="zh-CN" altLang="en-US" sz="2000" dirty="0">
                <a:solidFill>
                  <a:schemeClr val="tx2"/>
                </a:solidFill>
              </a:rPr>
              <a:t>该神经元对</a:t>
            </a:r>
            <a:r>
              <a:rPr lang="en-US" altLang="zh-CN" sz="2000" dirty="0">
                <a:solidFill>
                  <a:schemeClr val="tx2"/>
                </a:solidFill>
              </a:rPr>
              <a:t>”if”</a:t>
            </a:r>
            <a:r>
              <a:rPr lang="zh-CN" altLang="en-US" sz="2000" dirty="0">
                <a:solidFill>
                  <a:schemeClr val="tx2"/>
                </a:solidFill>
              </a:rPr>
              <a:t>语法激活强</a:t>
            </a:r>
          </a:p>
        </p:txBody>
      </p:sp>
      <p:sp>
        <p:nvSpPr>
          <p:cNvPr id="4" name="文本框 3">
            <a:extLst>
              <a:ext uri="{FF2B5EF4-FFF2-40B4-BE49-F238E27FC236}">
                <a16:creationId xmlns:a16="http://schemas.microsoft.com/office/drawing/2014/main" id="{7EB62AB5-4BD0-E69D-0511-B83AA6AE0274}"/>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12162687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BD37F-83DB-3013-7DF4-21A3767F327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034027-BC5A-A0BA-877E-14FB95774F35}"/>
              </a:ext>
            </a:extLst>
          </p:cNvPr>
          <p:cNvSpPr>
            <a:spLocks noGrp="1"/>
          </p:cNvSpPr>
          <p:nvPr>
            <p:ph type="title"/>
          </p:nvPr>
        </p:nvSpPr>
        <p:spPr/>
        <p:txBody>
          <a:bodyPr/>
          <a:lstStyle/>
          <a:p>
            <a:r>
              <a:rPr lang="zh-CN" altLang="en-US" b="0" dirty="0"/>
              <a:t>可解释的神经元</a:t>
            </a:r>
            <a:endParaRPr lang="zh-CN" altLang="en-US" dirty="0"/>
          </a:p>
        </p:txBody>
      </p:sp>
      <p:pic>
        <p:nvPicPr>
          <p:cNvPr id="7" name="图片 6">
            <a:extLst>
              <a:ext uri="{FF2B5EF4-FFF2-40B4-BE49-F238E27FC236}">
                <a16:creationId xmlns:a16="http://schemas.microsoft.com/office/drawing/2014/main" id="{28E4373C-929C-63AE-4DC4-502A593EA4B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88141" y="1441510"/>
            <a:ext cx="10719877" cy="4610199"/>
          </a:xfrm>
          <a:prstGeom prst="rect">
            <a:avLst/>
          </a:prstGeom>
        </p:spPr>
      </p:pic>
      <p:sp>
        <p:nvSpPr>
          <p:cNvPr id="3" name="文本框 2">
            <a:extLst>
              <a:ext uri="{FF2B5EF4-FFF2-40B4-BE49-F238E27FC236}">
                <a16:creationId xmlns:a16="http://schemas.microsoft.com/office/drawing/2014/main" id="{BABAA6A7-9F88-D545-F611-087F4327B8B8}"/>
              </a:ext>
            </a:extLst>
          </p:cNvPr>
          <p:cNvSpPr txBox="1"/>
          <p:nvPr/>
        </p:nvSpPr>
        <p:spPr>
          <a:xfrm>
            <a:off x="215900" y="1041400"/>
            <a:ext cx="5329767" cy="400110"/>
          </a:xfrm>
          <a:prstGeom prst="rect">
            <a:avLst/>
          </a:prstGeom>
          <a:noFill/>
        </p:spPr>
        <p:txBody>
          <a:bodyPr wrap="square" rtlCol="0">
            <a:spAutoFit/>
          </a:bodyPr>
          <a:lstStyle/>
          <a:p>
            <a:pPr algn="l"/>
            <a:r>
              <a:rPr lang="zh-CN" altLang="en-US" sz="2000" dirty="0">
                <a:solidFill>
                  <a:schemeClr val="tx2"/>
                </a:solidFill>
              </a:rPr>
              <a:t>该神经元对</a:t>
            </a:r>
            <a:r>
              <a:rPr lang="en-US" altLang="zh-CN" sz="2000" dirty="0">
                <a:solidFill>
                  <a:schemeClr val="tx2"/>
                </a:solidFill>
              </a:rPr>
              <a:t>”</a:t>
            </a:r>
            <a:r>
              <a:rPr lang="zh-CN" altLang="en-US" sz="2000" dirty="0">
                <a:solidFill>
                  <a:schemeClr val="tx2"/>
                </a:solidFill>
              </a:rPr>
              <a:t>注释</a:t>
            </a:r>
            <a:r>
              <a:rPr lang="en-US" altLang="zh-CN" sz="2000" dirty="0">
                <a:solidFill>
                  <a:schemeClr val="tx2"/>
                </a:solidFill>
              </a:rPr>
              <a:t>”</a:t>
            </a:r>
            <a:r>
              <a:rPr lang="zh-CN" altLang="en-US" sz="2000" dirty="0">
                <a:solidFill>
                  <a:schemeClr val="tx2"/>
                </a:solidFill>
              </a:rPr>
              <a:t>语法激活强</a:t>
            </a:r>
          </a:p>
        </p:txBody>
      </p:sp>
      <p:sp>
        <p:nvSpPr>
          <p:cNvPr id="4" name="文本框 3">
            <a:extLst>
              <a:ext uri="{FF2B5EF4-FFF2-40B4-BE49-F238E27FC236}">
                <a16:creationId xmlns:a16="http://schemas.microsoft.com/office/drawing/2014/main" id="{8BAE4DBA-0C91-F195-D841-165712CBF16C}"/>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42667538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9D561-29D9-DDC7-F7DA-AB0C70FE30AC}"/>
              </a:ext>
            </a:extLst>
          </p:cNvPr>
          <p:cNvSpPr>
            <a:spLocks noGrp="1"/>
          </p:cNvSpPr>
          <p:nvPr>
            <p:ph type="title"/>
          </p:nvPr>
        </p:nvSpPr>
        <p:spPr/>
        <p:txBody>
          <a:bodyPr/>
          <a:lstStyle/>
          <a:p>
            <a:r>
              <a:rPr lang="zh-CN" altLang="en-US" dirty="0"/>
              <a:t>给图片写说明</a:t>
            </a:r>
          </a:p>
        </p:txBody>
      </p:sp>
      <p:pic>
        <p:nvPicPr>
          <p:cNvPr id="5" name="图片 4">
            <a:extLst>
              <a:ext uri="{FF2B5EF4-FFF2-40B4-BE49-F238E27FC236}">
                <a16:creationId xmlns:a16="http://schemas.microsoft.com/office/drawing/2014/main" id="{2FC47BB7-88E0-BD55-3AF9-B29ADFF6C14F}"/>
              </a:ext>
            </a:extLst>
          </p:cNvPr>
          <p:cNvPicPr>
            <a:picLocks noChangeAspect="1"/>
          </p:cNvPicPr>
          <p:nvPr/>
        </p:nvPicPr>
        <p:blipFill>
          <a:blip r:embed="rId2"/>
          <a:stretch>
            <a:fillRect/>
          </a:stretch>
        </p:blipFill>
        <p:spPr>
          <a:xfrm>
            <a:off x="421217" y="875503"/>
            <a:ext cx="11349566" cy="5370131"/>
          </a:xfrm>
          <a:prstGeom prst="rect">
            <a:avLst/>
          </a:prstGeom>
        </p:spPr>
      </p:pic>
      <p:sp>
        <p:nvSpPr>
          <p:cNvPr id="3" name="文本框 2">
            <a:extLst>
              <a:ext uri="{FF2B5EF4-FFF2-40B4-BE49-F238E27FC236}">
                <a16:creationId xmlns:a16="http://schemas.microsoft.com/office/drawing/2014/main" id="{615DAB66-E2C9-7B94-3670-5C9C9C764E33}"/>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2772183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EE11D-D008-D70E-E128-A0FA0741A27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A2E4143-9F77-6FA5-9537-BB93A688D3AD}"/>
              </a:ext>
            </a:extLst>
          </p:cNvPr>
          <p:cNvSpPr>
            <a:spLocks noGrp="1"/>
          </p:cNvSpPr>
          <p:nvPr>
            <p:ph type="title"/>
          </p:nvPr>
        </p:nvSpPr>
        <p:spPr/>
        <p:txBody>
          <a:bodyPr/>
          <a:lstStyle/>
          <a:p>
            <a:r>
              <a:rPr lang="zh-CN" altLang="en-US" dirty="0"/>
              <a:t>给图片写说明</a:t>
            </a:r>
          </a:p>
        </p:txBody>
      </p:sp>
      <p:pic>
        <p:nvPicPr>
          <p:cNvPr id="5" name="图片 4">
            <a:extLst>
              <a:ext uri="{FF2B5EF4-FFF2-40B4-BE49-F238E27FC236}">
                <a16:creationId xmlns:a16="http://schemas.microsoft.com/office/drawing/2014/main" id="{98F7D1F7-C580-29AB-B045-5C2F49A8FC0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21217" y="1103099"/>
            <a:ext cx="11349566" cy="4914939"/>
          </a:xfrm>
          <a:prstGeom prst="rect">
            <a:avLst/>
          </a:prstGeom>
        </p:spPr>
      </p:pic>
      <p:sp>
        <p:nvSpPr>
          <p:cNvPr id="3" name="文本框 2">
            <a:extLst>
              <a:ext uri="{FF2B5EF4-FFF2-40B4-BE49-F238E27FC236}">
                <a16:creationId xmlns:a16="http://schemas.microsoft.com/office/drawing/2014/main" id="{61E93392-D8A7-A177-3323-A9B0DB36471D}"/>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2965108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A82C-6541-8230-FE2B-8E0054B3495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3CE0068-C3AD-07D5-EBC5-200FF5BA5FA9}"/>
              </a:ext>
            </a:extLst>
          </p:cNvPr>
          <p:cNvSpPr>
            <a:spLocks noGrp="1"/>
          </p:cNvSpPr>
          <p:nvPr>
            <p:ph type="title"/>
          </p:nvPr>
        </p:nvSpPr>
        <p:spPr/>
        <p:txBody>
          <a:bodyPr/>
          <a:lstStyle/>
          <a:p>
            <a:r>
              <a:rPr lang="zh-CN" altLang="en-US" dirty="0"/>
              <a:t>给图片写说明：失败的例子</a:t>
            </a:r>
          </a:p>
        </p:txBody>
      </p:sp>
      <p:pic>
        <p:nvPicPr>
          <p:cNvPr id="5" name="图片 4">
            <a:extLst>
              <a:ext uri="{FF2B5EF4-FFF2-40B4-BE49-F238E27FC236}">
                <a16:creationId xmlns:a16="http://schemas.microsoft.com/office/drawing/2014/main" id="{DDD5E2D2-C310-F125-587A-920F8697D2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8625" y="1103099"/>
            <a:ext cx="10914749" cy="4914939"/>
          </a:xfrm>
          <a:prstGeom prst="rect">
            <a:avLst/>
          </a:prstGeom>
        </p:spPr>
      </p:pic>
      <p:sp>
        <p:nvSpPr>
          <p:cNvPr id="3" name="文本框 2">
            <a:extLst>
              <a:ext uri="{FF2B5EF4-FFF2-40B4-BE49-F238E27FC236}">
                <a16:creationId xmlns:a16="http://schemas.microsoft.com/office/drawing/2014/main" id="{EB28ABA7-6A59-18E8-2EE3-8D9B71266590}"/>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19660238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72BAF-9D4B-E6A2-7A22-2689B1FB3493}"/>
              </a:ext>
            </a:extLst>
          </p:cNvPr>
          <p:cNvSpPr>
            <a:spLocks noGrp="1"/>
          </p:cNvSpPr>
          <p:nvPr>
            <p:ph type="title"/>
          </p:nvPr>
        </p:nvSpPr>
        <p:spPr/>
        <p:txBody>
          <a:bodyPr/>
          <a:lstStyle/>
          <a:p>
            <a:r>
              <a:rPr lang="en-US" altLang="zh-CN" dirty="0"/>
              <a:t>LSTM+</a:t>
            </a:r>
            <a:r>
              <a:rPr lang="zh-CN" altLang="en-US" dirty="0"/>
              <a:t>注意力机制</a:t>
            </a:r>
          </a:p>
        </p:txBody>
      </p:sp>
      <p:pic>
        <p:nvPicPr>
          <p:cNvPr id="5" name="图片 4">
            <a:extLst>
              <a:ext uri="{FF2B5EF4-FFF2-40B4-BE49-F238E27FC236}">
                <a16:creationId xmlns:a16="http://schemas.microsoft.com/office/drawing/2014/main" id="{58077BFE-4DE0-4D45-9E3F-0D8125F868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8141" y="1316215"/>
            <a:ext cx="5767859" cy="3694445"/>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7D6B985-9089-CBCC-4206-C5A55F542F43}"/>
                  </a:ext>
                </a:extLst>
              </p:cNvPr>
              <p:cNvSpPr txBox="1"/>
              <p:nvPr/>
            </p:nvSpPr>
            <p:spPr>
              <a:xfrm>
                <a:off x="6096000" y="1043895"/>
                <a:ext cx="6096000" cy="1477328"/>
              </a:xfrm>
              <a:prstGeom prst="rect">
                <a:avLst/>
              </a:prstGeom>
              <a:noFill/>
            </p:spPr>
            <p:txBody>
              <a:bodyPr wrap="square">
                <a:spAutoFit/>
              </a:bodyPr>
              <a:lstStyle/>
              <a:p>
                <a:pPr>
                  <a:buNone/>
                </a:pPr>
                <a:r>
                  <a:rPr lang="zh-CN" altLang="en-US" dirty="0">
                    <a:solidFill>
                      <a:schemeClr val="tx2"/>
                    </a:solidFill>
                  </a:rPr>
                  <a:t>输入图像经过 </a:t>
                </a:r>
                <a:r>
                  <a:rPr lang="en-US" altLang="zh-CN" dirty="0">
                    <a:solidFill>
                      <a:schemeClr val="tx2"/>
                    </a:solidFill>
                  </a:rPr>
                  <a:t>CNN</a:t>
                </a:r>
                <a:r>
                  <a:rPr lang="zh-CN" altLang="en-US" dirty="0">
                    <a:solidFill>
                      <a:schemeClr val="tx2"/>
                    </a:solidFill>
                  </a:rPr>
                  <a:t>（如 </a:t>
                </a:r>
                <a:r>
                  <a:rPr lang="en-US" altLang="zh-CN" dirty="0">
                    <a:solidFill>
                      <a:schemeClr val="tx2"/>
                    </a:solidFill>
                  </a:rPr>
                  <a:t>VGG</a:t>
                </a:r>
                <a:r>
                  <a:rPr lang="zh-CN" altLang="en-US" dirty="0">
                    <a:solidFill>
                      <a:schemeClr val="tx2"/>
                    </a:solidFill>
                  </a:rPr>
                  <a:t>）得到一组特征向量，称为 </a:t>
                </a:r>
                <a:r>
                  <a:rPr lang="en-US" altLang="zh-CN" b="1" dirty="0">
                    <a:solidFill>
                      <a:schemeClr val="tx2"/>
                    </a:solidFill>
                  </a:rPr>
                  <a:t>annotation vectors</a:t>
                </a:r>
                <a:r>
                  <a:rPr lang="zh-CN" altLang="en-US" dirty="0">
                    <a:solidFill>
                      <a:schemeClr val="tx2"/>
                    </a:solidFill>
                  </a:rPr>
                  <a:t>：</a:t>
                </a:r>
              </a:p>
              <a:p>
                <a:pPr>
                  <a:buNone/>
                </a:pPr>
                <a14:m>
                  <m:oMathPara xmlns:m="http://schemas.openxmlformats.org/officeDocument/2006/math">
                    <m:oMathParaPr>
                      <m:jc m:val="centerGroup"/>
                    </m:oMathParaPr>
                    <m:oMath xmlns:m="http://schemas.openxmlformats.org/officeDocument/2006/math">
                      <m:r>
                        <a:rPr lang="en-US" altLang="zh-CN" b="0" i="1" smtClean="0">
                          <a:solidFill>
                            <a:schemeClr val="tx2"/>
                          </a:solidFill>
                          <a:latin typeface="Cambria Math" panose="02040503050406030204" pitchFamily="18" charset="0"/>
                        </a:rPr>
                        <m:t>𝑣</m:t>
                      </m:r>
                      <m:r>
                        <a:rPr lang="en-US" altLang="zh-CN" i="0">
                          <a:solidFill>
                            <a:schemeClr val="tx2"/>
                          </a:solidFill>
                          <a:latin typeface="Cambria Math" panose="02040503050406030204" pitchFamily="18" charset="0"/>
                        </a:rPr>
                        <m:t>=</m:t>
                      </m:r>
                      <m:d>
                        <m:dPr>
                          <m:begChr m:val="{"/>
                          <m:endChr m:val="}"/>
                          <m:sepChr m:val=","/>
                          <m:ctrlPr>
                            <a:rPr lang="ar-AE" altLang="zh-CN" i="1">
                              <a:solidFill>
                                <a:schemeClr val="tx2"/>
                              </a:solidFill>
                              <a:latin typeface="Cambria Math" panose="02040503050406030204" pitchFamily="18" charset="0"/>
                            </a:rPr>
                          </m:ctrlPr>
                        </m:dPr>
                        <m:e>
                          <m:sSub>
                            <m:sSubPr>
                              <m:ctrlPr>
                                <a:rPr lang="ar-AE" altLang="zh-CN" i="1">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𝑣</m:t>
                              </m:r>
                            </m:e>
                            <m:sub>
                              <m:r>
                                <a:rPr lang="ar-AE" altLang="zh-CN" i="0">
                                  <a:solidFill>
                                    <a:schemeClr val="tx2"/>
                                  </a:solidFill>
                                  <a:latin typeface="Cambria Math" panose="02040503050406030204" pitchFamily="18" charset="0"/>
                                </a:rPr>
                                <m:t>1</m:t>
                              </m:r>
                            </m:sub>
                          </m:sSub>
                        </m:e>
                        <m:e>
                          <m:sSub>
                            <m:sSubPr>
                              <m:ctrlPr>
                                <a:rPr lang="ar-AE" altLang="zh-CN" i="1">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𝑣</m:t>
                              </m:r>
                            </m:e>
                            <m:sub>
                              <m:r>
                                <a:rPr lang="ar-AE" altLang="zh-CN" i="0">
                                  <a:solidFill>
                                    <a:schemeClr val="tx2"/>
                                  </a:solidFill>
                                  <a:latin typeface="Cambria Math" panose="02040503050406030204" pitchFamily="18" charset="0"/>
                                </a:rPr>
                                <m:t>2</m:t>
                              </m:r>
                            </m:sub>
                          </m:sSub>
                        </m:e>
                        <m:e>
                          <m:r>
                            <a:rPr lang="ar-AE" altLang="zh-CN" i="0">
                              <a:solidFill>
                                <a:schemeClr val="tx2"/>
                              </a:solidFill>
                              <a:latin typeface="Cambria Math" panose="02040503050406030204" pitchFamily="18" charset="0"/>
                            </a:rPr>
                            <m:t>…</m:t>
                          </m:r>
                        </m:e>
                        <m:e>
                          <m:sSub>
                            <m:sSubPr>
                              <m:ctrlPr>
                                <a:rPr lang="ar-AE" altLang="zh-CN" i="1">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𝑣</m:t>
                              </m:r>
                            </m:e>
                            <m:sub>
                              <m:r>
                                <a:rPr lang="zh-CN" altLang="ar-AE" i="1">
                                  <a:solidFill>
                                    <a:schemeClr val="tx2"/>
                                  </a:solidFill>
                                  <a:latin typeface="Cambria Math" panose="02040503050406030204" pitchFamily="18" charset="0"/>
                                </a:rPr>
                                <m:t>𝐿</m:t>
                              </m:r>
                            </m:sub>
                          </m:sSub>
                        </m:e>
                      </m:d>
                      <m:r>
                        <a:rPr lang="ar-AE" altLang="zh-CN" i="0">
                          <a:solidFill>
                            <a:schemeClr val="tx2"/>
                          </a:solidFill>
                          <a:latin typeface="Cambria Math" panose="02040503050406030204" pitchFamily="18" charset="0"/>
                        </a:rPr>
                        <m:t>, </m:t>
                      </m:r>
                      <m:sSub>
                        <m:sSubPr>
                          <m:ctrlPr>
                            <a:rPr lang="ar-AE" altLang="zh-CN" i="1">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𝑣</m:t>
                          </m:r>
                        </m:e>
                        <m:sub>
                          <m:r>
                            <a:rPr lang="zh-CN" altLang="ar-AE" i="1">
                              <a:solidFill>
                                <a:schemeClr val="tx2"/>
                              </a:solidFill>
                              <a:latin typeface="Cambria Math" panose="02040503050406030204" pitchFamily="18" charset="0"/>
                            </a:rPr>
                            <m:t>𝑖</m:t>
                          </m:r>
                        </m:sub>
                      </m:sSub>
                      <m:r>
                        <a:rPr lang="ar-AE" altLang="zh-CN" i="0">
                          <a:solidFill>
                            <a:schemeClr val="tx2"/>
                          </a:solidFill>
                          <a:latin typeface="Cambria Math" panose="02040503050406030204" pitchFamily="18" charset="0"/>
                        </a:rPr>
                        <m:t>∈</m:t>
                      </m:r>
                      <m:sSup>
                        <m:sSupPr>
                          <m:ctrlPr>
                            <a:rPr lang="ar-AE" altLang="zh-CN" i="1">
                              <a:solidFill>
                                <a:schemeClr val="tx2"/>
                              </a:solidFill>
                              <a:latin typeface="Cambria Math" panose="02040503050406030204" pitchFamily="18" charset="0"/>
                            </a:rPr>
                          </m:ctrlPr>
                        </m:sSupPr>
                        <m:e>
                          <m:r>
                            <a:rPr lang="ar-AE" altLang="zh-CN" i="0">
                              <a:solidFill>
                                <a:schemeClr val="tx2"/>
                              </a:solidFill>
                              <a:latin typeface="Cambria Math" panose="02040503050406030204" pitchFamily="18" charset="0"/>
                            </a:rPr>
                            <m:t>ℝ</m:t>
                          </m:r>
                        </m:e>
                        <m:sup>
                          <m:r>
                            <a:rPr lang="zh-CN" altLang="ar-AE" i="1">
                              <a:solidFill>
                                <a:schemeClr val="tx2"/>
                              </a:solidFill>
                              <a:latin typeface="Cambria Math" panose="02040503050406030204" pitchFamily="18" charset="0"/>
                            </a:rPr>
                            <m:t>𝐷</m:t>
                          </m:r>
                        </m:sup>
                      </m:sSup>
                    </m:oMath>
                  </m:oMathPara>
                </a14:m>
                <a:endParaRPr lang="ar-AE" altLang="zh-CN" dirty="0">
                  <a:solidFill>
                    <a:schemeClr val="tx2"/>
                  </a:solidFill>
                </a:endParaRPr>
              </a:p>
              <a:p>
                <a:pPr>
                  <a:buFont typeface="Arial" panose="020B0604020202020204" pitchFamily="34" charset="0"/>
                  <a:buChar char="•"/>
                </a:pPr>
                <a14:m>
                  <m:oMath xmlns:m="http://schemas.openxmlformats.org/officeDocument/2006/math">
                    <m:r>
                      <a:rPr lang="zh-CN" altLang="ar-AE" i="1">
                        <a:solidFill>
                          <a:schemeClr val="tx2"/>
                        </a:solidFill>
                        <a:latin typeface="Cambria Math" panose="02040503050406030204" pitchFamily="18" charset="0"/>
                      </a:rPr>
                      <m:t>𝐿</m:t>
                    </m:r>
                  </m:oMath>
                </a14:m>
                <a:r>
                  <a:rPr lang="zh-CN" altLang="ar-AE" dirty="0">
                    <a:solidFill>
                      <a:schemeClr val="tx2"/>
                    </a:solidFill>
                  </a:rPr>
                  <a:t>：</a:t>
                </a:r>
                <a:r>
                  <a:rPr lang="zh-CN" altLang="en-US" dirty="0">
                    <a:solidFill>
                      <a:schemeClr val="tx2"/>
                    </a:solidFill>
                  </a:rPr>
                  <a:t>图像被划分为的区域数（例如 </a:t>
                </a:r>
                <a14:m>
                  <m:oMath xmlns:m="http://schemas.openxmlformats.org/officeDocument/2006/math">
                    <m:r>
                      <a:rPr lang="en-US" altLang="zh-CN">
                        <a:solidFill>
                          <a:schemeClr val="tx2"/>
                        </a:solidFill>
                        <a:latin typeface="Cambria Math" panose="02040503050406030204" pitchFamily="18" charset="0"/>
                      </a:rPr>
                      <m:t>14</m:t>
                    </m:r>
                    <m:r>
                      <a:rPr lang="en-US" altLang="zh-CN" i="0">
                        <a:solidFill>
                          <a:schemeClr val="tx2"/>
                        </a:solidFill>
                        <a:latin typeface="Cambria Math" panose="02040503050406030204" pitchFamily="18" charset="0"/>
                      </a:rPr>
                      <m:t>×</m:t>
                    </m:r>
                    <m:r>
                      <a:rPr lang="en-US" altLang="zh-CN" i="0">
                        <a:solidFill>
                          <a:schemeClr val="tx2"/>
                        </a:solidFill>
                        <a:latin typeface="Cambria Math" panose="02040503050406030204" pitchFamily="18" charset="0"/>
                      </a:rPr>
                      <m:t>14</m:t>
                    </m:r>
                    <m:r>
                      <a:rPr lang="en-US" altLang="zh-CN" i="0">
                        <a:solidFill>
                          <a:schemeClr val="tx2"/>
                        </a:solidFill>
                        <a:latin typeface="Cambria Math" panose="02040503050406030204" pitchFamily="18" charset="0"/>
                      </a:rPr>
                      <m:t>=</m:t>
                    </m:r>
                    <m:r>
                      <a:rPr lang="en-US" altLang="zh-CN" i="0">
                        <a:solidFill>
                          <a:schemeClr val="tx2"/>
                        </a:solidFill>
                        <a:latin typeface="Cambria Math" panose="02040503050406030204" pitchFamily="18" charset="0"/>
                      </a:rPr>
                      <m:t>196</m:t>
                    </m:r>
                  </m:oMath>
                </a14:m>
                <a:r>
                  <a:rPr lang="zh-CN" altLang="en-US" dirty="0">
                    <a:solidFill>
                      <a:schemeClr val="tx2"/>
                    </a:solidFill>
                  </a:rPr>
                  <a:t>个位置）。</a:t>
                </a:r>
              </a:p>
              <a:p>
                <a:pPr>
                  <a:buFont typeface="Arial" panose="020B0604020202020204" pitchFamily="34" charset="0"/>
                  <a:buChar char="•"/>
                </a:pPr>
                <a14:m>
                  <m:oMath xmlns:m="http://schemas.openxmlformats.org/officeDocument/2006/math">
                    <m:r>
                      <a:rPr lang="zh-CN" altLang="en-US" i="1">
                        <a:solidFill>
                          <a:schemeClr val="tx2"/>
                        </a:solidFill>
                        <a:latin typeface="Cambria Math" panose="02040503050406030204" pitchFamily="18" charset="0"/>
                      </a:rPr>
                      <m:t>𝐷</m:t>
                    </m:r>
                  </m:oMath>
                </a14:m>
                <a:r>
                  <a:rPr lang="zh-CN" altLang="en-US" dirty="0">
                    <a:solidFill>
                      <a:schemeClr val="tx2"/>
                    </a:solidFill>
                  </a:rPr>
                  <a:t>：每个区域的特征维度（如 </a:t>
                </a:r>
                <a:r>
                  <a:rPr lang="en-US" altLang="zh-CN" dirty="0">
                    <a:solidFill>
                      <a:schemeClr val="tx2"/>
                    </a:solidFill>
                  </a:rPr>
                  <a:t>512</a:t>
                </a:r>
                <a:r>
                  <a:rPr lang="zh-CN" altLang="en-US" dirty="0">
                    <a:solidFill>
                      <a:schemeClr val="tx2"/>
                    </a:solidFill>
                  </a:rPr>
                  <a:t>）。</a:t>
                </a:r>
              </a:p>
            </p:txBody>
          </p:sp>
        </mc:Choice>
        <mc:Fallback xmlns="">
          <p:sp>
            <p:nvSpPr>
              <p:cNvPr id="15" name="文本框 14">
                <a:extLst>
                  <a:ext uri="{FF2B5EF4-FFF2-40B4-BE49-F238E27FC236}">
                    <a16:creationId xmlns:a16="http://schemas.microsoft.com/office/drawing/2014/main" id="{57D6B985-9089-CBCC-4206-C5A55F542F43}"/>
                  </a:ext>
                </a:extLst>
              </p:cNvPr>
              <p:cNvSpPr txBox="1">
                <a:spLocks noRot="1" noChangeAspect="1" noMove="1" noResize="1" noEditPoints="1" noAdjustHandles="1" noChangeArrowheads="1" noChangeShapeType="1" noTextEdit="1"/>
              </p:cNvSpPr>
              <p:nvPr/>
            </p:nvSpPr>
            <p:spPr>
              <a:xfrm>
                <a:off x="6096000" y="1043895"/>
                <a:ext cx="6096000" cy="1477328"/>
              </a:xfrm>
              <a:prstGeom prst="rect">
                <a:avLst/>
              </a:prstGeom>
              <a:blipFill>
                <a:blip r:embed="rId3"/>
                <a:stretch>
                  <a:fillRect l="-800" t="-2058" r="-4500" b="-53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D2B113C-F0CC-8DFB-254A-A43FDEC27C45}"/>
                  </a:ext>
                </a:extLst>
              </p:cNvPr>
              <p:cNvSpPr txBox="1"/>
              <p:nvPr/>
            </p:nvSpPr>
            <p:spPr>
              <a:xfrm>
                <a:off x="6126692" y="2803139"/>
                <a:ext cx="6233582" cy="2802049"/>
              </a:xfrm>
              <a:prstGeom prst="rect">
                <a:avLst/>
              </a:prstGeom>
              <a:noFill/>
            </p:spPr>
            <p:txBody>
              <a:bodyPr wrap="square">
                <a:spAutoFit/>
              </a:bodyPr>
              <a:lstStyle/>
              <a:p>
                <a:pPr>
                  <a:buNone/>
                </a:pPr>
                <a:r>
                  <a:rPr lang="zh-CN" altLang="en-US" b="1" dirty="0">
                    <a:solidFill>
                      <a:schemeClr val="tx2"/>
                    </a:solidFill>
                  </a:rPr>
                  <a:t>注意力权重计算</a:t>
                </a:r>
              </a:p>
              <a:p>
                <a:pPr>
                  <a:buNone/>
                </a:pPr>
                <a:r>
                  <a:rPr lang="zh-CN" altLang="en-US" dirty="0">
                    <a:solidFill>
                      <a:schemeClr val="tx2"/>
                    </a:solidFill>
                  </a:rPr>
                  <a:t>对每个图像位置 </a:t>
                </a:r>
                <a14:m>
                  <m:oMath xmlns:m="http://schemas.openxmlformats.org/officeDocument/2006/math">
                    <m:r>
                      <a:rPr lang="zh-CN" altLang="en-US" i="1">
                        <a:solidFill>
                          <a:schemeClr val="tx2"/>
                        </a:solidFill>
                        <a:latin typeface="Cambria Math" panose="02040503050406030204" pitchFamily="18" charset="0"/>
                      </a:rPr>
                      <m:t>𝑖</m:t>
                    </m:r>
                  </m:oMath>
                </a14:m>
                <a:r>
                  <a:rPr lang="zh-CN" altLang="en-US" dirty="0">
                    <a:solidFill>
                      <a:schemeClr val="tx2"/>
                    </a:solidFill>
                  </a:rPr>
                  <a:t>，用 </a:t>
                </a:r>
                <a:r>
                  <a:rPr lang="en-US" altLang="zh-CN" dirty="0">
                    <a:solidFill>
                      <a:schemeClr val="tx2"/>
                    </a:solidFill>
                  </a:rPr>
                  <a:t>MLP </a:t>
                </a:r>
                <a:r>
                  <a:rPr lang="zh-CN" altLang="en-US" dirty="0">
                    <a:solidFill>
                      <a:schemeClr val="tx2"/>
                    </a:solidFill>
                  </a:rPr>
                  <a:t>计算注意力得分：</a:t>
                </a:r>
              </a:p>
              <a:p>
                <a:pPr>
                  <a:buNone/>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ar-AE" altLang="zh-CN" i="1">
                              <a:solidFill>
                                <a:schemeClr val="tx2"/>
                              </a:solidFill>
                              <a:latin typeface="Cambria Math" panose="02040503050406030204" pitchFamily="18" charset="0"/>
                            </a:rPr>
                          </m:ctrlPr>
                        </m:mPr>
                        <m:mr>
                          <m:e/>
                          <m:e>
                            <m:eqArr>
                              <m:eqArrPr>
                                <m:ctrlPr>
                                  <a:rPr lang="ar-AE" altLang="zh-CN" i="1">
                                    <a:solidFill>
                                      <a:schemeClr val="tx2"/>
                                    </a:solidFill>
                                    <a:latin typeface="Cambria Math" panose="02040503050406030204" pitchFamily="18" charset="0"/>
                                  </a:rPr>
                                </m:ctrlPr>
                              </m:eqArrPr>
                              <m:e>
                                <m:sSub>
                                  <m:sSubPr>
                                    <m:ctrlPr>
                                      <a:rPr lang="ar-AE" altLang="zh-CN" i="1">
                                        <a:solidFill>
                                          <a:schemeClr val="tx2"/>
                                        </a:solidFill>
                                        <a:latin typeface="Cambria Math" panose="02040503050406030204" pitchFamily="18" charset="0"/>
                                      </a:rPr>
                                    </m:ctrlPr>
                                  </m:sSubPr>
                                  <m:e>
                                    <m:r>
                                      <a:rPr lang="zh-CN" altLang="ar-AE" i="1">
                                        <a:solidFill>
                                          <a:schemeClr val="tx2"/>
                                        </a:solidFill>
                                        <a:latin typeface="Cambria Math" panose="02040503050406030204" pitchFamily="18" charset="0"/>
                                      </a:rPr>
                                      <m:t>𝑒</m:t>
                                    </m:r>
                                  </m:e>
                                  <m:sub>
                                    <m:r>
                                      <a:rPr lang="zh-CN" altLang="ar-AE" i="1">
                                        <a:solidFill>
                                          <a:schemeClr val="tx2"/>
                                        </a:solidFill>
                                        <a:latin typeface="Cambria Math" panose="02040503050406030204" pitchFamily="18" charset="0"/>
                                      </a:rPr>
                                      <m:t>𝑡𝑖</m:t>
                                    </m:r>
                                  </m:sub>
                                </m:sSub>
                                <m:r>
                                  <a:rPr lang="ar-AE" altLang="zh-CN" i="0">
                                    <a:solidFill>
                                      <a:schemeClr val="tx2"/>
                                    </a:solidFill>
                                    <a:latin typeface="Cambria Math" panose="02040503050406030204" pitchFamily="18" charset="0"/>
                                  </a:rPr>
                                  <m:t>=</m:t>
                                </m:r>
                                <m:sSub>
                                  <m:sSubPr>
                                    <m:ctrlPr>
                                      <a:rPr lang="ar-AE" altLang="zh-CN" i="1">
                                        <a:solidFill>
                                          <a:schemeClr val="tx2"/>
                                        </a:solidFill>
                                        <a:latin typeface="Cambria Math" panose="02040503050406030204" pitchFamily="18" charset="0"/>
                                      </a:rPr>
                                    </m:ctrlPr>
                                  </m:sSubPr>
                                  <m:e>
                                    <m:r>
                                      <a:rPr lang="zh-CN" altLang="ar-AE" i="1">
                                        <a:solidFill>
                                          <a:schemeClr val="tx2"/>
                                        </a:solidFill>
                                        <a:latin typeface="Cambria Math" panose="02040503050406030204" pitchFamily="18" charset="0"/>
                                      </a:rPr>
                                      <m:t>𝑓</m:t>
                                    </m:r>
                                  </m:e>
                                  <m:sub>
                                    <m:r>
                                      <m:rPr>
                                        <m:nor/>
                                      </m:rPr>
                                      <a:rPr lang="en-US" altLang="zh-CN" b="0" i="1">
                                        <a:solidFill>
                                          <a:schemeClr val="tx2"/>
                                        </a:solidFill>
                                        <a:latin typeface="Cambria Math" panose="02040503050406030204" pitchFamily="18" charset="0"/>
                                      </a:rPr>
                                      <m:t>att</m:t>
                                    </m:r>
                                  </m:sub>
                                </m:sSub>
                                <m:d>
                                  <m:dPr>
                                    <m:sepChr m:val=","/>
                                    <m:ctrlPr>
                                      <a:rPr lang="ar-AE" altLang="zh-CN" b="0" i="1">
                                        <a:solidFill>
                                          <a:schemeClr val="tx2"/>
                                        </a:solidFill>
                                        <a:latin typeface="Cambria Math" panose="02040503050406030204" pitchFamily="18" charset="0"/>
                                      </a:rPr>
                                    </m:ctrlPr>
                                  </m:dPr>
                                  <m:e>
                                    <m:sSub>
                                      <m:sSubPr>
                                        <m:ctrlPr>
                                          <a:rPr lang="ar-AE" altLang="zh-CN" i="1">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𝑣</m:t>
                                        </m:r>
                                      </m:e>
                                      <m:sub>
                                        <m:r>
                                          <a:rPr lang="zh-CN" altLang="ar-AE" i="1">
                                            <a:solidFill>
                                              <a:schemeClr val="tx2"/>
                                            </a:solidFill>
                                            <a:latin typeface="Cambria Math" panose="02040503050406030204" pitchFamily="18" charset="0"/>
                                          </a:rPr>
                                          <m:t>𝑖</m:t>
                                        </m:r>
                                      </m:sub>
                                    </m:sSub>
                                  </m:e>
                                  <m:e>
                                    <m:r>
                                      <a:rPr lang="en-US" altLang="zh-CN" b="0" i="1" smtClean="0">
                                        <a:solidFill>
                                          <a:schemeClr val="tx2"/>
                                        </a:solidFill>
                                        <a:latin typeface="Cambria Math" panose="02040503050406030204" pitchFamily="18" charset="0"/>
                                      </a:rPr>
                                      <m:t>,</m:t>
                                    </m:r>
                                    <m:sSub>
                                      <m:sSubPr>
                                        <m:ctrlPr>
                                          <a:rPr lang="ar-AE" altLang="zh-CN" b="0" i="1">
                                            <a:solidFill>
                                              <a:schemeClr val="tx2"/>
                                            </a:solidFill>
                                            <a:latin typeface="Cambria Math" panose="02040503050406030204" pitchFamily="18" charset="0"/>
                                          </a:rPr>
                                        </m:ctrlPr>
                                      </m:sSubPr>
                                      <m:e>
                                        <m:r>
                                          <a:rPr lang="ar-AE" altLang="zh-CN" b="0" i="1">
                                            <a:solidFill>
                                              <a:schemeClr val="tx2"/>
                                            </a:solidFill>
                                            <a:latin typeface="Cambria Math" panose="02040503050406030204" pitchFamily="18" charset="0"/>
                                          </a:rPr>
                                          <m:t>h</m:t>
                                        </m:r>
                                      </m:e>
                                      <m:sub>
                                        <m:r>
                                          <a:rPr lang="zh-CN" altLang="ar-AE" b="0" i="1">
                                            <a:solidFill>
                                              <a:schemeClr val="tx2"/>
                                            </a:solidFill>
                                            <a:latin typeface="Cambria Math" panose="02040503050406030204" pitchFamily="18" charset="0"/>
                                          </a:rPr>
                                          <m:t>𝑡</m:t>
                                        </m:r>
                                        <m:r>
                                          <a:rPr lang="ar-AE" altLang="zh-CN" b="0" i="0">
                                            <a:solidFill>
                                              <a:schemeClr val="tx2"/>
                                            </a:solidFill>
                                            <a:latin typeface="Cambria Math" panose="02040503050406030204" pitchFamily="18" charset="0"/>
                                          </a:rPr>
                                          <m:t>−</m:t>
                                        </m:r>
                                        <m:r>
                                          <a:rPr lang="ar-AE" altLang="zh-CN" b="0" i="0">
                                            <a:solidFill>
                                              <a:schemeClr val="tx2"/>
                                            </a:solidFill>
                                            <a:latin typeface="Cambria Math" panose="02040503050406030204" pitchFamily="18" charset="0"/>
                                          </a:rPr>
                                          <m:t>1</m:t>
                                        </m:r>
                                      </m:sub>
                                    </m:sSub>
                                  </m:e>
                                </m:d>
                              </m:e>
                              <m:e>
                                <m:sSub>
                                  <m:sSubPr>
                                    <m:ctrlPr>
                                      <a:rPr lang="ar-AE" altLang="zh-CN" i="1">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𝑎</m:t>
                                    </m:r>
                                  </m:e>
                                  <m:sub>
                                    <m:r>
                                      <a:rPr lang="zh-CN" altLang="ar-AE" i="1">
                                        <a:solidFill>
                                          <a:schemeClr val="tx2"/>
                                        </a:solidFill>
                                        <a:latin typeface="Cambria Math" panose="02040503050406030204" pitchFamily="18" charset="0"/>
                                      </a:rPr>
                                      <m:t>𝑡𝑖</m:t>
                                    </m:r>
                                  </m:sub>
                                </m:sSub>
                                <m:r>
                                  <a:rPr lang="en-US" altLang="zh-CN" b="0" i="1" smtClean="0">
                                    <a:solidFill>
                                      <a:schemeClr val="tx2"/>
                                    </a:solidFill>
                                    <a:latin typeface="Cambria Math" panose="02040503050406030204" pitchFamily="18" charset="0"/>
                                  </a:rPr>
                                  <m:t>=</m:t>
                                </m:r>
                                <m:r>
                                  <a:rPr lang="en-US" altLang="zh-CN" b="0" i="1" smtClean="0">
                                    <a:solidFill>
                                      <a:schemeClr val="tx2"/>
                                    </a:solidFill>
                                    <a:latin typeface="Cambria Math" panose="02040503050406030204" pitchFamily="18" charset="0"/>
                                  </a:rPr>
                                  <m:t>𝑠𝑜𝑓𝑡𝑚𝑎𝑥</m:t>
                                </m:r>
                                <m:r>
                                  <a:rPr lang="en-US" altLang="zh-CN" b="0" i="1" smtClean="0">
                                    <a:solidFill>
                                      <a:schemeClr val="tx2"/>
                                    </a:solidFill>
                                    <a:latin typeface="Cambria Math" panose="02040503050406030204" pitchFamily="18" charset="0"/>
                                  </a:rPr>
                                  <m:t>(</m:t>
                                </m:r>
                                <m:sSub>
                                  <m:sSubPr>
                                    <m:ctrlPr>
                                      <a:rPr lang="en-US" altLang="zh-CN" b="0" i="1" smtClean="0">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𝑒</m:t>
                                    </m:r>
                                  </m:e>
                                  <m:sub>
                                    <m:r>
                                      <a:rPr lang="en-US" altLang="zh-CN" b="0" i="1" smtClean="0">
                                        <a:solidFill>
                                          <a:schemeClr val="tx2"/>
                                        </a:solidFill>
                                        <a:latin typeface="Cambria Math" panose="02040503050406030204" pitchFamily="18" charset="0"/>
                                      </a:rPr>
                                      <m:t>𝑡𝑖</m:t>
                                    </m:r>
                                  </m:sub>
                                </m:sSub>
                                <m:r>
                                  <a:rPr lang="en-US" altLang="zh-CN" b="0" i="1" smtClean="0">
                                    <a:solidFill>
                                      <a:schemeClr val="tx2"/>
                                    </a:solidFill>
                                    <a:latin typeface="Cambria Math" panose="02040503050406030204" pitchFamily="18" charset="0"/>
                                  </a:rPr>
                                  <m:t>)</m:t>
                                </m:r>
                              </m:e>
                            </m:eqArr>
                          </m:e>
                          <m:e/>
                          <m:e/>
                        </m:mr>
                      </m:m>
                    </m:oMath>
                  </m:oMathPara>
                </a14:m>
                <a:endParaRPr lang="en-US" altLang="zh-CN" b="0" dirty="0">
                  <a:solidFill>
                    <a:schemeClr val="tx2"/>
                  </a:solidFill>
                </a:endParaRPr>
              </a:p>
              <a:p>
                <a:pPr>
                  <a:buNone/>
                </a:pPr>
                <a:endParaRPr lang="en-US" altLang="zh-CN" b="0" dirty="0">
                  <a:solidFill>
                    <a:schemeClr val="tx2"/>
                  </a:solidFill>
                </a:endParaRPr>
              </a:p>
              <a:p>
                <a:r>
                  <a:rPr lang="en-US" altLang="zh-CN" b="1" dirty="0">
                    <a:solidFill>
                      <a:schemeClr val="tx2"/>
                    </a:solidFill>
                  </a:rPr>
                  <a:t>Soft Attention</a:t>
                </a:r>
                <a:r>
                  <a:rPr lang="zh-CN" altLang="en-US" b="1" dirty="0">
                    <a:solidFill>
                      <a:schemeClr val="tx2"/>
                    </a:solidFill>
                  </a:rPr>
                  <a:t>（确定性）</a:t>
                </a:r>
                <a:r>
                  <a:rPr lang="zh-CN" altLang="en-US" dirty="0">
                    <a:solidFill>
                      <a:schemeClr val="tx2"/>
                    </a:solidFill>
                  </a:rPr>
                  <a:t>：</a:t>
                </a:r>
              </a:p>
              <a:p>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ar-AE" altLang="zh-CN" i="1">
                              <a:solidFill>
                                <a:schemeClr val="tx2"/>
                              </a:solidFill>
                              <a:latin typeface="Cambria Math" panose="02040503050406030204" pitchFamily="18" charset="0"/>
                            </a:rPr>
                          </m:ctrlPr>
                        </m:mPr>
                        <m:mr>
                          <m:e/>
                          <m:e>
                            <m:sSub>
                              <m:sSubPr>
                                <m:ctrlPr>
                                  <a:rPr lang="en-US" altLang="zh-CN" b="0" i="1" smtClean="0">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𝑧</m:t>
                                </m:r>
                              </m:e>
                              <m:sub>
                                <m:r>
                                  <a:rPr lang="en-US" altLang="zh-CN" b="0" i="1" smtClean="0">
                                    <a:solidFill>
                                      <a:schemeClr val="tx2"/>
                                    </a:solidFill>
                                    <a:latin typeface="Cambria Math" panose="02040503050406030204" pitchFamily="18" charset="0"/>
                                  </a:rPr>
                                  <m:t>𝑡</m:t>
                                </m:r>
                              </m:sub>
                            </m:sSub>
                            <m:r>
                              <a:rPr lang="ar-AE" altLang="zh-CN">
                                <a:solidFill>
                                  <a:schemeClr val="tx2"/>
                                </a:solidFill>
                                <a:latin typeface="Cambria Math" panose="02040503050406030204" pitchFamily="18" charset="0"/>
                              </a:rPr>
                              <m:t>=</m:t>
                            </m:r>
                            <m:nary>
                              <m:naryPr>
                                <m:chr m:val="∑"/>
                                <m:grow m:val="on"/>
                                <m:ctrlPr>
                                  <a:rPr lang="ar-AE" altLang="zh-CN" i="1">
                                    <a:solidFill>
                                      <a:schemeClr val="tx2"/>
                                    </a:solidFill>
                                    <a:latin typeface="Cambria Math" panose="02040503050406030204" pitchFamily="18" charset="0"/>
                                  </a:rPr>
                                </m:ctrlPr>
                              </m:naryPr>
                              <m:sub>
                                <m:r>
                                  <a:rPr lang="zh-CN" altLang="ar-AE" i="1">
                                    <a:solidFill>
                                      <a:schemeClr val="tx2"/>
                                    </a:solidFill>
                                    <a:latin typeface="Cambria Math" panose="02040503050406030204" pitchFamily="18" charset="0"/>
                                  </a:rPr>
                                  <m:t>𝑖</m:t>
                                </m:r>
                                <m:r>
                                  <a:rPr lang="ar-AE" altLang="zh-CN">
                                    <a:solidFill>
                                      <a:schemeClr val="tx2"/>
                                    </a:solidFill>
                                    <a:latin typeface="Cambria Math" panose="02040503050406030204" pitchFamily="18" charset="0"/>
                                  </a:rPr>
                                  <m:t>=</m:t>
                                </m:r>
                                <m:r>
                                  <a:rPr lang="ar-AE" altLang="zh-CN">
                                    <a:solidFill>
                                      <a:schemeClr val="tx2"/>
                                    </a:solidFill>
                                    <a:latin typeface="Cambria Math" panose="02040503050406030204" pitchFamily="18" charset="0"/>
                                  </a:rPr>
                                  <m:t>1</m:t>
                                </m:r>
                              </m:sub>
                              <m:sup>
                                <m:r>
                                  <a:rPr lang="zh-CN" altLang="ar-AE" i="1">
                                    <a:solidFill>
                                      <a:schemeClr val="tx2"/>
                                    </a:solidFill>
                                    <a:latin typeface="Cambria Math" panose="02040503050406030204" pitchFamily="18" charset="0"/>
                                  </a:rPr>
                                  <m:t>𝐿</m:t>
                                </m:r>
                              </m:sup>
                              <m:e>
                                <m:sSub>
                                  <m:sSubPr>
                                    <m:ctrlPr>
                                      <a:rPr lang="ar-AE" altLang="zh-CN" i="1">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𝑎</m:t>
                                    </m:r>
                                  </m:e>
                                  <m:sub>
                                    <m:r>
                                      <a:rPr lang="zh-CN" altLang="ar-AE" i="1">
                                        <a:solidFill>
                                          <a:schemeClr val="tx2"/>
                                        </a:solidFill>
                                        <a:latin typeface="Cambria Math" panose="02040503050406030204" pitchFamily="18" charset="0"/>
                                      </a:rPr>
                                      <m:t>𝑡𝑖</m:t>
                                    </m:r>
                                  </m:sub>
                                </m:sSub>
                              </m:e>
                            </m:nary>
                            <m:sSub>
                              <m:sSubPr>
                                <m:ctrlPr>
                                  <a:rPr lang="ar-AE" altLang="zh-CN" i="1">
                                    <a:solidFill>
                                      <a:schemeClr val="tx2"/>
                                    </a:solidFill>
                                    <a:latin typeface="Cambria Math" panose="02040503050406030204" pitchFamily="18" charset="0"/>
                                  </a:rPr>
                                </m:ctrlPr>
                              </m:sSubPr>
                              <m:e>
                                <m:r>
                                  <a:rPr lang="en-US" altLang="zh-CN" b="0" i="1" smtClean="0">
                                    <a:solidFill>
                                      <a:schemeClr val="tx2"/>
                                    </a:solidFill>
                                    <a:latin typeface="Cambria Math" panose="02040503050406030204" pitchFamily="18" charset="0"/>
                                  </a:rPr>
                                  <m:t>𝑣</m:t>
                                </m:r>
                              </m:e>
                              <m:sub>
                                <m:r>
                                  <a:rPr lang="zh-CN" altLang="ar-AE" i="1">
                                    <a:solidFill>
                                      <a:schemeClr val="tx2"/>
                                    </a:solidFill>
                                    <a:latin typeface="Cambria Math" panose="02040503050406030204" pitchFamily="18" charset="0"/>
                                  </a:rPr>
                                  <m:t>𝑖</m:t>
                                </m:r>
                              </m:sub>
                            </m:sSub>
                          </m:e>
                          <m:e/>
                          <m:e/>
                        </m:mr>
                      </m:m>
                    </m:oMath>
                  </m:oMathPara>
                </a14:m>
                <a:endParaRPr lang="ar-AE" altLang="zh-CN" b="0" dirty="0">
                  <a:solidFill>
                    <a:schemeClr val="tx2"/>
                  </a:solidFill>
                </a:endParaRPr>
              </a:p>
              <a:p>
                <a:pPr>
                  <a:buNone/>
                </a:pPr>
                <a:endParaRPr lang="ar-AE" altLang="zh-CN" b="0" dirty="0">
                  <a:solidFill>
                    <a:schemeClr val="tx2"/>
                  </a:solidFill>
                </a:endParaRPr>
              </a:p>
            </p:txBody>
          </p:sp>
        </mc:Choice>
        <mc:Fallback xmlns="">
          <p:sp>
            <p:nvSpPr>
              <p:cNvPr id="17" name="文本框 16">
                <a:extLst>
                  <a:ext uri="{FF2B5EF4-FFF2-40B4-BE49-F238E27FC236}">
                    <a16:creationId xmlns:a16="http://schemas.microsoft.com/office/drawing/2014/main" id="{AD2B113C-F0CC-8DFB-254A-A43FDEC27C45}"/>
                  </a:ext>
                </a:extLst>
              </p:cNvPr>
              <p:cNvSpPr txBox="1">
                <a:spLocks noRot="1" noChangeAspect="1" noMove="1" noResize="1" noEditPoints="1" noAdjustHandles="1" noChangeArrowheads="1" noChangeShapeType="1" noTextEdit="1"/>
              </p:cNvSpPr>
              <p:nvPr/>
            </p:nvSpPr>
            <p:spPr>
              <a:xfrm>
                <a:off x="6126692" y="2803139"/>
                <a:ext cx="6233582" cy="2802049"/>
              </a:xfrm>
              <a:prstGeom prst="rect">
                <a:avLst/>
              </a:prstGeom>
              <a:blipFill>
                <a:blip r:embed="rId4"/>
                <a:stretch>
                  <a:fillRect l="-782" t="-1307"/>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841FC38D-5CF2-F93B-0810-EE90851EC9D9}"/>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42075747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3159E-257F-A14F-E4B2-2175DDB217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E90BF12-4497-2B62-6129-50E3A673017E}"/>
              </a:ext>
            </a:extLst>
          </p:cNvPr>
          <p:cNvSpPr>
            <a:spLocks noGrp="1"/>
          </p:cNvSpPr>
          <p:nvPr>
            <p:ph type="title"/>
          </p:nvPr>
        </p:nvSpPr>
        <p:spPr/>
        <p:txBody>
          <a:bodyPr/>
          <a:lstStyle/>
          <a:p>
            <a:r>
              <a:rPr lang="en-US" altLang="zh-CN" dirty="0"/>
              <a:t>LSTM+</a:t>
            </a:r>
            <a:r>
              <a:rPr lang="zh-CN" altLang="en-US" dirty="0"/>
              <a:t>注意力机制</a:t>
            </a:r>
          </a:p>
        </p:txBody>
      </p:sp>
      <p:pic>
        <p:nvPicPr>
          <p:cNvPr id="4" name="图片 3">
            <a:extLst>
              <a:ext uri="{FF2B5EF4-FFF2-40B4-BE49-F238E27FC236}">
                <a16:creationId xmlns:a16="http://schemas.microsoft.com/office/drawing/2014/main" id="{A07DA899-6BA4-C89B-5B6D-CAAD42B83010}"/>
              </a:ext>
            </a:extLst>
          </p:cNvPr>
          <p:cNvPicPr>
            <a:picLocks noChangeAspect="1"/>
          </p:cNvPicPr>
          <p:nvPr/>
        </p:nvPicPr>
        <p:blipFill>
          <a:blip r:embed="rId2"/>
          <a:stretch>
            <a:fillRect/>
          </a:stretch>
        </p:blipFill>
        <p:spPr>
          <a:xfrm>
            <a:off x="0" y="1310162"/>
            <a:ext cx="12192000" cy="4237675"/>
          </a:xfrm>
          <a:prstGeom prst="rect">
            <a:avLst/>
          </a:prstGeom>
        </p:spPr>
      </p:pic>
      <p:sp>
        <p:nvSpPr>
          <p:cNvPr id="3" name="文本框 2">
            <a:extLst>
              <a:ext uri="{FF2B5EF4-FFF2-40B4-BE49-F238E27FC236}">
                <a16:creationId xmlns:a16="http://schemas.microsoft.com/office/drawing/2014/main" id="{6548B29B-AAF4-CDF6-84AD-14AE42B0AC57}"/>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415124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6532-8CF8-7CC8-893D-9054884D2D4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00B6109-743A-33C4-A287-7A1E05E72C7C}"/>
              </a:ext>
            </a:extLst>
          </p:cNvPr>
          <p:cNvSpPr>
            <a:spLocks noGrp="1"/>
          </p:cNvSpPr>
          <p:nvPr>
            <p:ph type="title"/>
          </p:nvPr>
        </p:nvSpPr>
        <p:spPr/>
        <p:txBody>
          <a:bodyPr/>
          <a:lstStyle/>
          <a:p>
            <a:pPr>
              <a:spcBef>
                <a:spcPts val="0"/>
              </a:spcBef>
              <a:buSzPct val="100000"/>
            </a:pPr>
            <a:r>
              <a:rPr lang="en-US" altLang="zh-CN" spc="60" dirty="0">
                <a:ln w="3175">
                  <a:noFill/>
                  <a:prstDash val="dash"/>
                </a:ln>
                <a:latin typeface="微软雅黑" panose="020B0503020204020204" charset="-122"/>
                <a:ea typeface="微软雅黑" panose="020B0503020204020204" charset="-122"/>
                <a:cs typeface="微软雅黑" panose="020B0503020204020204" charset="-122"/>
                <a:sym typeface="+mn-ea"/>
              </a:rPr>
              <a:t>Kaggle</a:t>
            </a: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介绍</a:t>
            </a:r>
          </a:p>
        </p:txBody>
      </p:sp>
      <p:sp>
        <p:nvSpPr>
          <p:cNvPr id="2" name="文本框 1">
            <a:extLst>
              <a:ext uri="{FF2B5EF4-FFF2-40B4-BE49-F238E27FC236}">
                <a16:creationId xmlns:a16="http://schemas.microsoft.com/office/drawing/2014/main" id="{6B0038AF-3566-B855-CAEC-443AE6297839}"/>
              </a:ext>
            </a:extLst>
          </p:cNvPr>
          <p:cNvSpPr txBox="1"/>
          <p:nvPr/>
        </p:nvSpPr>
        <p:spPr>
          <a:xfrm>
            <a:off x="380999" y="1012121"/>
            <a:ext cx="11049001" cy="3269613"/>
          </a:xfrm>
          <a:prstGeom prst="rect">
            <a:avLst/>
          </a:prstGeom>
          <a:noFill/>
        </p:spPr>
        <p:txBody>
          <a:bodyPr wrap="square" rtlCol="0">
            <a:spAutoFit/>
          </a:bodyPr>
          <a:lstStyle/>
          <a:p>
            <a:pPr indent="0" fontAlgn="auto">
              <a:lnSpc>
                <a:spcPct val="150000"/>
              </a:lnSpc>
            </a:pPr>
            <a:r>
              <a:rPr lang="en-US" altLang="zh-CN" sz="2000" dirty="0">
                <a:solidFill>
                  <a:schemeClr val="tx2"/>
                </a:solidFill>
                <a:latin typeface="微软雅黑" panose="020B0503020204020204" pitchFamily="34" charset="-122"/>
                <a:ea typeface="微软雅黑" panose="020B0503020204020204" pitchFamily="34" charset="-122"/>
              </a:rPr>
              <a:t>Kaggle </a:t>
            </a:r>
            <a:r>
              <a:rPr lang="zh-CN" altLang="en-US" sz="2000" dirty="0">
                <a:solidFill>
                  <a:schemeClr val="tx2"/>
                </a:solidFill>
                <a:latin typeface="微软雅黑" panose="020B0503020204020204" pitchFamily="34" charset="-122"/>
                <a:ea typeface="微软雅黑" panose="020B0503020204020204" pitchFamily="34" charset="-122"/>
              </a:rPr>
              <a:t>平台为数据科学家、机器学习工程师和学生提供了一个展现和提升技能的大舞台，通过参与各类数据建模和机器学习的竞赛，他们可以与全球各地的参赛者一决高下。这些竞赛涵盖多个领域，包括表格数据、计算机视觉、自然语言处理、语音处理和生物医学等。这些竞赛通常由各大企业和研究机构赞助，提出具体的数据问题，参赛者则需要开发出模型来解决这些问题。这些竞赛不仅推动了数据科学领域的研究，还为企业寻找创新解决方案提供了机会。</a:t>
            </a:r>
            <a:endParaRPr lang="en-US" altLang="zh-CN" sz="2000" dirty="0">
              <a:solidFill>
                <a:schemeClr val="tx2"/>
              </a:solidFill>
              <a:latin typeface="微软雅黑" panose="020B0503020204020204" pitchFamily="34" charset="-122"/>
              <a:ea typeface="微软雅黑" panose="020B0503020204020204" pitchFamily="34" charset="-122"/>
            </a:endParaRPr>
          </a:p>
          <a:p>
            <a:pPr indent="0" fontAlgn="auto">
              <a:lnSpc>
                <a:spcPct val="150000"/>
              </a:lnSpc>
            </a:pPr>
            <a:endParaRPr lang="en-US" altLang="zh-CN" sz="2000" b="1" dirty="0">
              <a:solidFill>
                <a:schemeClr val="tx2"/>
              </a:solidFill>
              <a:latin typeface="微软雅黑" panose="020B0503020204020204" pitchFamily="34" charset="-122"/>
              <a:ea typeface="微软雅黑" panose="020B0503020204020204" pitchFamily="34" charset="-122"/>
            </a:endParaRPr>
          </a:p>
          <a:p>
            <a:pPr indent="0" fontAlgn="auto">
              <a:lnSpc>
                <a:spcPct val="150000"/>
              </a:lnSpc>
            </a:pPr>
            <a:r>
              <a:rPr lang="zh-CN" altLang="en-US" sz="2000" b="1" dirty="0">
                <a:solidFill>
                  <a:schemeClr val="tx2"/>
                </a:solidFill>
                <a:latin typeface="微软雅黑" panose="020B0503020204020204" pitchFamily="34" charset="-122"/>
                <a:ea typeface="微软雅黑" panose="020B0503020204020204" pitchFamily="34" charset="-122"/>
              </a:rPr>
              <a:t>本节课程的后半部分 ，我们将发布关于训练分类器和生成式模型两项内容的竞赛。</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23278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65896-63E4-1670-272D-09F3F7E7402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DBB69FC-E09A-0011-9481-085034F11E16}"/>
              </a:ext>
            </a:extLst>
          </p:cNvPr>
          <p:cNvSpPr>
            <a:spLocks noGrp="1"/>
          </p:cNvSpPr>
          <p:nvPr>
            <p:ph type="title"/>
          </p:nvPr>
        </p:nvSpPr>
        <p:spPr/>
        <p:txBody>
          <a:bodyPr/>
          <a:lstStyle/>
          <a:p>
            <a:r>
              <a:rPr lang="en-US" altLang="zh-CN" dirty="0"/>
              <a:t>LSTM+</a:t>
            </a:r>
            <a:r>
              <a:rPr lang="zh-CN" altLang="en-US" dirty="0"/>
              <a:t>注意力机制</a:t>
            </a:r>
          </a:p>
        </p:txBody>
      </p:sp>
      <p:pic>
        <p:nvPicPr>
          <p:cNvPr id="9" name="图片 8">
            <a:extLst>
              <a:ext uri="{FF2B5EF4-FFF2-40B4-BE49-F238E27FC236}">
                <a16:creationId xmlns:a16="http://schemas.microsoft.com/office/drawing/2014/main" id="{ADD19E6A-48B4-10C2-CF41-AACDFC74E2E6}"/>
              </a:ext>
            </a:extLst>
          </p:cNvPr>
          <p:cNvPicPr>
            <a:picLocks noChangeAspect="1"/>
          </p:cNvPicPr>
          <p:nvPr/>
        </p:nvPicPr>
        <p:blipFill>
          <a:blip r:embed="rId2"/>
          <a:stretch>
            <a:fillRect/>
          </a:stretch>
        </p:blipFill>
        <p:spPr>
          <a:xfrm>
            <a:off x="0" y="877186"/>
            <a:ext cx="12192000" cy="5103628"/>
          </a:xfrm>
          <a:prstGeom prst="rect">
            <a:avLst/>
          </a:prstGeom>
        </p:spPr>
      </p:pic>
      <p:sp>
        <p:nvSpPr>
          <p:cNvPr id="3" name="文本框 2">
            <a:extLst>
              <a:ext uri="{FF2B5EF4-FFF2-40B4-BE49-F238E27FC236}">
                <a16:creationId xmlns:a16="http://schemas.microsoft.com/office/drawing/2014/main" id="{0ECF74D0-9F9E-2FFD-C117-22715EAEC1D6}"/>
              </a:ext>
            </a:extLst>
          </p:cNvPr>
          <p:cNvSpPr txBox="1"/>
          <p:nvPr/>
        </p:nvSpPr>
        <p:spPr>
          <a:xfrm>
            <a:off x="0" y="6506681"/>
            <a:ext cx="3558639" cy="276999"/>
          </a:xfrm>
          <a:prstGeom prst="rect">
            <a:avLst/>
          </a:prstGeom>
          <a:noFill/>
        </p:spPr>
        <p:txBody>
          <a:bodyPr wrap="square" rtlCol="0">
            <a:spAutoFit/>
          </a:bodyPr>
          <a:lstStyle/>
          <a:p>
            <a:r>
              <a:rPr lang="zh-CN" altLang="en-US" sz="1200" dirty="0">
                <a:solidFill>
                  <a:schemeClr val="bg1"/>
                </a:solidFill>
              </a:rPr>
              <a:t>参考斯坦福</a:t>
            </a:r>
            <a:r>
              <a:rPr lang="en-US" altLang="zh-CN" sz="1200" dirty="0">
                <a:solidFill>
                  <a:schemeClr val="bg1"/>
                </a:solidFill>
              </a:rPr>
              <a:t>CS231n</a:t>
            </a:r>
            <a:r>
              <a:rPr lang="zh-CN" altLang="en-US" sz="1200" dirty="0">
                <a:solidFill>
                  <a:schemeClr val="bg1"/>
                </a:solidFill>
              </a:rPr>
              <a:t>课程</a:t>
            </a:r>
            <a:r>
              <a:rPr lang="en-US" altLang="zh-CN" sz="1200" dirty="0">
                <a:solidFill>
                  <a:schemeClr val="bg1"/>
                </a:solidFill>
              </a:rPr>
              <a:t>slides</a:t>
            </a:r>
            <a:endParaRPr lang="zh-CN" altLang="en-US" sz="1400" dirty="0">
              <a:solidFill>
                <a:schemeClr val="bg1"/>
              </a:solidFill>
            </a:endParaRPr>
          </a:p>
        </p:txBody>
      </p:sp>
    </p:spTree>
    <p:extLst>
      <p:ext uri="{BB962C8B-B14F-4D97-AF65-F5344CB8AC3E}">
        <p14:creationId xmlns:p14="http://schemas.microsoft.com/office/powerpoint/2010/main" val="1005240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89878-D570-605E-9696-38CEA0682F3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361399A-90DA-EA23-D4A5-FE02C2606D8E}"/>
              </a:ext>
            </a:extLst>
          </p:cNvPr>
          <p:cNvSpPr>
            <a:spLocks noGrp="1"/>
          </p:cNvSpPr>
          <p:nvPr>
            <p:ph type="title"/>
          </p:nvPr>
        </p:nvSpPr>
        <p:spPr>
          <a:xfrm>
            <a:off x="381242" y="2844289"/>
            <a:ext cx="11429516" cy="761979"/>
          </a:xfrm>
        </p:spPr>
        <p:txBody>
          <a:bodyPr/>
          <a:lstStyle/>
          <a:p>
            <a:pPr algn="ctr"/>
            <a:r>
              <a:rPr lang="en-US" altLang="zh-CN" dirty="0"/>
              <a:t>Transformer</a:t>
            </a:r>
            <a:endParaRPr lang="zh-CN" altLang="en-US" dirty="0"/>
          </a:p>
        </p:txBody>
      </p:sp>
    </p:spTree>
    <p:extLst>
      <p:ext uri="{BB962C8B-B14F-4D97-AF65-F5344CB8AC3E}">
        <p14:creationId xmlns:p14="http://schemas.microsoft.com/office/powerpoint/2010/main" val="1040877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353" y="962245"/>
            <a:ext cx="6159731" cy="465362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en-US" altLang="zh-CN" dirty="0"/>
              <a:t>Attention is all you need</a:t>
            </a:r>
            <a:r>
              <a:rPr lang="zh-CN" altLang="en-US" dirty="0"/>
              <a:t>！</a:t>
            </a:r>
          </a:p>
        </p:txBody>
      </p:sp>
      <p:sp>
        <p:nvSpPr>
          <p:cNvPr id="10" name="文本框 9"/>
          <p:cNvSpPr txBox="1"/>
          <p:nvPr/>
        </p:nvSpPr>
        <p:spPr>
          <a:xfrm>
            <a:off x="381243" y="962245"/>
            <a:ext cx="6106842" cy="3649845"/>
          </a:xfrm>
          <a:prstGeom prst="rect">
            <a:avLst/>
          </a:prstGeom>
          <a:noFill/>
        </p:spPr>
        <p:txBody>
          <a:bodyPr wrap="square" rtlCol="0">
            <a:spAutoFit/>
          </a:bodyPr>
          <a:lstStyle/>
          <a:p>
            <a:pPr>
              <a:lnSpc>
                <a:spcPct val="150000"/>
              </a:lnSpc>
            </a:pPr>
            <a:r>
              <a:rPr lang="en-US" altLang="zh-CN" sz="2400" b="1" dirty="0">
                <a:solidFill>
                  <a:schemeClr val="tx2"/>
                </a:solidFill>
                <a:latin typeface="微软雅黑" panose="020B0503020204020204" pitchFamily="34" charset="-122"/>
                <a:ea typeface="微软雅黑" panose="020B0503020204020204" pitchFamily="34" charset="-122"/>
              </a:rPr>
              <a:t>Why Transformer</a:t>
            </a:r>
            <a:r>
              <a:rPr lang="zh-CN" altLang="en-US" sz="2400" b="1" dirty="0">
                <a:solidFill>
                  <a:schemeClr val="tx2"/>
                </a:solidFill>
                <a:latin typeface="微软雅黑" panose="020B0503020204020204" pitchFamily="34" charset="-122"/>
                <a:ea typeface="微软雅黑" panose="020B0503020204020204" pitchFamily="34" charset="-122"/>
              </a:rPr>
              <a:t>？</a:t>
            </a:r>
            <a:endParaRPr lang="en-US" altLang="zh-CN" sz="2400" b="1" dirty="0">
              <a:solidFill>
                <a:schemeClr val="tx2"/>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2"/>
                </a:solidFill>
                <a:latin typeface="微软雅黑" panose="020B0503020204020204" pitchFamily="34" charset="-122"/>
                <a:ea typeface="微软雅黑" panose="020B0503020204020204" pitchFamily="34" charset="-122"/>
              </a:rPr>
              <a:t>Transformer</a:t>
            </a:r>
            <a:r>
              <a:rPr lang="en-US" altLang="zh-CN" sz="1600" baseline="30000" dirty="0">
                <a:solidFill>
                  <a:schemeClr val="tx2"/>
                </a:solidFill>
                <a:latin typeface="微软雅黑" panose="020B0503020204020204" pitchFamily="34" charset="-122"/>
                <a:ea typeface="微软雅黑" panose="020B0503020204020204" pitchFamily="34" charset="-122"/>
              </a:rPr>
              <a:t> [1]</a:t>
            </a:r>
            <a:r>
              <a:rPr lang="en-US" altLang="zh-CN" sz="1600" dirty="0">
                <a:solidFill>
                  <a:schemeClr val="tx2"/>
                </a:solidFill>
                <a:latin typeface="微软雅黑" panose="020B0503020204020204" pitchFamily="34" charset="-122"/>
                <a:ea typeface="微软雅黑" panose="020B0503020204020204" pitchFamily="34" charset="-122"/>
              </a:rPr>
              <a:t> </a:t>
            </a:r>
            <a:r>
              <a:rPr lang="zh-CN" altLang="en-US" sz="1600" dirty="0">
                <a:solidFill>
                  <a:schemeClr val="tx2"/>
                </a:solidFill>
                <a:latin typeface="微软雅黑" panose="020B0503020204020204" pitchFamily="34" charset="-122"/>
                <a:ea typeface="微软雅黑" panose="020B0503020204020204" pitchFamily="34" charset="-122"/>
              </a:rPr>
              <a:t>诞生之前，在自然语言处理中大都采用基于</a:t>
            </a:r>
            <a:r>
              <a:rPr lang="en-US" altLang="zh-CN" sz="1600" dirty="0">
                <a:solidFill>
                  <a:schemeClr val="tx2"/>
                </a:solidFill>
                <a:latin typeface="微软雅黑" panose="020B0503020204020204" pitchFamily="34" charset="-122"/>
                <a:ea typeface="微软雅黑" panose="020B0503020204020204" pitchFamily="34" charset="-122"/>
              </a:rPr>
              <a:t>RNN</a:t>
            </a:r>
            <a:r>
              <a:rPr lang="zh-CN" altLang="en-US" sz="1600" dirty="0">
                <a:solidFill>
                  <a:schemeClr val="tx2"/>
                </a:solidFill>
                <a:latin typeface="微软雅黑" panose="020B0503020204020204" pitchFamily="34" charset="-122"/>
                <a:ea typeface="微软雅黑" panose="020B0503020204020204" pitchFamily="34" charset="-122"/>
              </a:rPr>
              <a:t>的编码器</a:t>
            </a:r>
            <a:r>
              <a:rPr lang="en-US" altLang="zh-CN" sz="1600" dirty="0">
                <a:solidFill>
                  <a:schemeClr val="tx2"/>
                </a:solidFill>
                <a:latin typeface="微软雅黑" panose="020B0503020204020204" pitchFamily="34" charset="-122"/>
                <a:ea typeface="微软雅黑" panose="020B0503020204020204" pitchFamily="34" charset="-122"/>
              </a:rPr>
              <a:t>-</a:t>
            </a:r>
            <a:r>
              <a:rPr lang="zh-CN" altLang="en-US" sz="1600" dirty="0">
                <a:solidFill>
                  <a:schemeClr val="tx2"/>
                </a:solidFill>
                <a:latin typeface="微软雅黑" panose="020B0503020204020204" pitchFamily="34" charset="-122"/>
                <a:ea typeface="微软雅黑" panose="020B0503020204020204" pitchFamily="34" charset="-122"/>
              </a:rPr>
              <a:t>解码器（</a:t>
            </a:r>
            <a:r>
              <a:rPr lang="en-US" altLang="zh-CN" sz="1600" dirty="0">
                <a:solidFill>
                  <a:schemeClr val="tx2"/>
                </a:solidFill>
                <a:latin typeface="微软雅黑" panose="020B0503020204020204" pitchFamily="34" charset="-122"/>
                <a:ea typeface="微软雅黑" panose="020B0503020204020204" pitchFamily="34" charset="-122"/>
              </a:rPr>
              <a:t>Encoder-Decoder</a:t>
            </a:r>
            <a:r>
              <a:rPr lang="zh-CN" altLang="en-US" sz="1600" dirty="0">
                <a:solidFill>
                  <a:schemeClr val="tx2"/>
                </a:solidFill>
                <a:latin typeface="微软雅黑" panose="020B0503020204020204" pitchFamily="34" charset="-122"/>
                <a:ea typeface="微软雅黑" panose="020B0503020204020204" pitchFamily="34" charset="-122"/>
              </a:rPr>
              <a:t>）结构来完成序列翻译。</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chemeClr val="tx2"/>
                </a:solidFill>
                <a:latin typeface="微软雅黑" panose="020B0503020204020204" pitchFamily="34" charset="-122"/>
                <a:ea typeface="微软雅黑" panose="020B0503020204020204" pitchFamily="34" charset="-122"/>
              </a:rPr>
              <a:t>RNN</a:t>
            </a:r>
            <a:r>
              <a:rPr lang="zh-CN" altLang="en-US" b="1" dirty="0">
                <a:solidFill>
                  <a:schemeClr val="tx2"/>
                </a:solidFill>
                <a:latin typeface="微软雅黑" panose="020B0503020204020204" pitchFamily="34" charset="-122"/>
                <a:ea typeface="微软雅黑" panose="020B0503020204020204" pitchFamily="34" charset="-122"/>
              </a:rPr>
              <a:t>（</a:t>
            </a:r>
            <a:r>
              <a:rPr lang="en-US" altLang="zh-CN" b="1" dirty="0">
                <a:solidFill>
                  <a:schemeClr val="tx2"/>
                </a:solidFill>
                <a:latin typeface="微软雅黑" panose="020B0503020204020204" pitchFamily="34" charset="-122"/>
                <a:ea typeface="微软雅黑" panose="020B0503020204020204" pitchFamily="34" charset="-122"/>
              </a:rPr>
              <a:t>LSTM</a:t>
            </a:r>
            <a:r>
              <a:rPr lang="zh-CN" altLang="en-US" b="1" dirty="0">
                <a:solidFill>
                  <a:schemeClr val="tx2"/>
                </a:solidFill>
                <a:latin typeface="微软雅黑" panose="020B0503020204020204" pitchFamily="34" charset="-122"/>
                <a:ea typeface="微软雅黑" panose="020B0503020204020204" pitchFamily="34" charset="-122"/>
              </a:rPr>
              <a:t>）的不足：</a:t>
            </a:r>
            <a:endParaRPr lang="en-US" altLang="zh-CN" b="1"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1600" dirty="0">
                <a:solidFill>
                  <a:schemeClr val="tx2"/>
                </a:solidFill>
                <a:latin typeface="微软雅黑" panose="020B0503020204020204" pitchFamily="34" charset="-122"/>
                <a:ea typeface="微软雅黑" panose="020B0503020204020204" pitchFamily="34" charset="-122"/>
              </a:rPr>
              <a:t>难以捕获长期依赖关系（梯度消失和梯度爆炸仍存在）</a:t>
            </a:r>
            <a:endParaRPr lang="en-US" altLang="zh-CN" sz="1600" b="1" dirty="0">
              <a:solidFill>
                <a:schemeClr val="tx2"/>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chemeClr val="tx2"/>
                </a:solidFill>
                <a:latin typeface="微软雅黑" panose="020B0503020204020204" pitchFamily="34" charset="-122"/>
                <a:ea typeface="微软雅黑" panose="020B0503020204020204" pitchFamily="34" charset="-122"/>
              </a:rPr>
              <a:t>Transformer</a:t>
            </a:r>
            <a:r>
              <a:rPr lang="zh-CN" altLang="en-US" b="1" dirty="0">
                <a:solidFill>
                  <a:schemeClr val="tx2"/>
                </a:solidFill>
                <a:latin typeface="微软雅黑" panose="020B0503020204020204" pitchFamily="34" charset="-122"/>
                <a:ea typeface="微软雅黑" panose="020B0503020204020204" pitchFamily="34" charset="-122"/>
              </a:rPr>
              <a:t>的优势：</a:t>
            </a:r>
            <a:endParaRPr lang="en-US" altLang="zh-CN" b="1" dirty="0">
              <a:solidFill>
                <a:schemeClr val="tx2"/>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sz="1600" dirty="0">
                <a:solidFill>
                  <a:schemeClr val="tx2"/>
                </a:solidFill>
                <a:latin typeface="微软雅黑" panose="020B0503020204020204" pitchFamily="34" charset="-122"/>
                <a:ea typeface="微软雅黑" panose="020B0503020204020204" pitchFamily="34" charset="-122"/>
              </a:rPr>
              <a:t> 更好地捕捉全局语义关系（多头注意力机制）</a:t>
            </a:r>
            <a:endParaRPr lang="en-US" altLang="zh-CN" sz="1600"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1600" dirty="0">
                <a:solidFill>
                  <a:schemeClr val="tx2"/>
                </a:solidFill>
                <a:latin typeface="微软雅黑" panose="020B0503020204020204" pitchFamily="34" charset="-122"/>
                <a:ea typeface="微软雅黑" panose="020B0503020204020204" pitchFamily="34" charset="-122"/>
              </a:rPr>
              <a:t>更好地理解上下文（位置编码）</a:t>
            </a:r>
            <a:endParaRPr lang="en-US" altLang="zh-CN" sz="1600"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1600" dirty="0">
                <a:solidFill>
                  <a:schemeClr val="tx2"/>
                </a:solidFill>
                <a:latin typeface="微软雅黑" panose="020B0503020204020204" pitchFamily="34" charset="-122"/>
                <a:ea typeface="微软雅黑" panose="020B0503020204020204" pitchFamily="34" charset="-122"/>
              </a:rPr>
              <a:t>更快的计算效率！（结构使得高效的并行计算成为可能）</a:t>
            </a:r>
            <a:endParaRPr lang="en-US" altLang="zh-CN" sz="1600" b="1" dirty="0">
              <a:solidFill>
                <a:schemeClr val="tx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Vaswani A, </a:t>
            </a:r>
            <a:r>
              <a:rPr lang="en-US" altLang="zh-CN" sz="1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Shazeer</a:t>
            </a: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N, Parmar N, et al. Attention is all you need[J]. Advances in neural information processing systems, 2017, 30.</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7211135" y="1050168"/>
            <a:ext cx="3922638" cy="448407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B8ED4-FBD0-1EC0-2BCB-C0D75AD11F6E}"/>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B69C71FE-6886-137F-3929-EC07BE1D82F0}"/>
              </a:ext>
            </a:extLst>
          </p:cNvPr>
          <p:cNvSpPr/>
          <p:nvPr/>
        </p:nvSpPr>
        <p:spPr>
          <a:xfrm>
            <a:off x="328353" y="962246"/>
            <a:ext cx="11380822" cy="382014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F9D0010A-F651-98DE-92D3-7BDA5E5AA511}"/>
              </a:ext>
            </a:extLst>
          </p:cNvPr>
          <p:cNvSpPr>
            <a:spLocks noGrp="1"/>
          </p:cNvSpPr>
          <p:nvPr>
            <p:ph type="title"/>
          </p:nvPr>
        </p:nvSpPr>
        <p:spPr/>
        <p:txBody>
          <a:bodyPr/>
          <a:lstStyle/>
          <a:p>
            <a:r>
              <a:rPr lang="zh-CN" altLang="en-US" dirty="0"/>
              <a:t>情景模拟</a:t>
            </a:r>
          </a:p>
        </p:txBody>
      </p:sp>
      <p:sp>
        <p:nvSpPr>
          <p:cNvPr id="10" name="文本框 9">
            <a:extLst>
              <a:ext uri="{FF2B5EF4-FFF2-40B4-BE49-F238E27FC236}">
                <a16:creationId xmlns:a16="http://schemas.microsoft.com/office/drawing/2014/main" id="{D4012319-0280-65F6-0B69-AE5C3F2634E9}"/>
              </a:ext>
            </a:extLst>
          </p:cNvPr>
          <p:cNvSpPr txBox="1"/>
          <p:nvPr/>
        </p:nvSpPr>
        <p:spPr>
          <a:xfrm>
            <a:off x="381000" y="1012121"/>
            <a:ext cx="11429516" cy="5208605"/>
          </a:xfrm>
          <a:prstGeom prst="rect">
            <a:avLst/>
          </a:prstGeom>
          <a:noFill/>
        </p:spPr>
        <p:txBody>
          <a:bodyPr wrap="square" rtlCol="0">
            <a:spAutoFit/>
          </a:bodyPr>
          <a:lstStyle/>
          <a:p>
            <a:pPr algn="l">
              <a:lnSpc>
                <a:spcPct val="150000"/>
              </a:lnSpc>
            </a:pPr>
            <a:r>
              <a:rPr lang="zh-CN" altLang="en-US" sz="2400" b="1" dirty="0">
                <a:solidFill>
                  <a:schemeClr val="tx2"/>
                </a:solidFill>
                <a:latin typeface="微软雅黑" panose="020B0503020204020204" pitchFamily="34" charset="-122"/>
                <a:ea typeface="微软雅黑" panose="020B0503020204020204" pitchFamily="34" charset="-122"/>
              </a:rPr>
              <a:t>问：在一个班级里，一位同学的成绩丢失了，如何在已知其他所有人的成绩的情况下获得他的大概成绩？</a:t>
            </a:r>
            <a:endParaRPr lang="en-US" altLang="zh-CN" sz="2400" b="1"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chemeClr val="tx2"/>
                </a:solidFill>
                <a:latin typeface="微软雅黑" panose="020B0503020204020204" pitchFamily="34" charset="-122"/>
                <a:ea typeface="微软雅黑" panose="020B0503020204020204" pitchFamily="34" charset="-122"/>
              </a:rPr>
              <a:t>提取特征：</a:t>
            </a:r>
            <a:endParaRPr lang="en-US" altLang="zh-CN" sz="2000" dirty="0">
              <a:solidFill>
                <a:schemeClr val="tx2"/>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p"/>
            </a:pPr>
            <a:r>
              <a:rPr lang="zh-CN" altLang="en-US" sz="1600" dirty="0">
                <a:solidFill>
                  <a:schemeClr val="tx2"/>
                </a:solidFill>
                <a:latin typeface="微软雅黑" panose="020B0503020204020204" pitchFamily="34" charset="-122"/>
                <a:ea typeface="微软雅黑" panose="020B0503020204020204" pitchFamily="34" charset="-122"/>
              </a:rPr>
              <a:t>学习相关性特征（成绩好或坏）</a:t>
            </a:r>
            <a:endParaRPr lang="en-US" altLang="zh-CN" sz="1600" dirty="0">
              <a:solidFill>
                <a:schemeClr val="tx2"/>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p"/>
            </a:pPr>
            <a:r>
              <a:rPr lang="zh-CN" altLang="en-US" sz="1600" dirty="0">
                <a:solidFill>
                  <a:schemeClr val="tx2"/>
                </a:solidFill>
                <a:latin typeface="微软雅黑" panose="020B0503020204020204" pitchFamily="34" charset="-122"/>
                <a:ea typeface="微软雅黑" panose="020B0503020204020204" pitchFamily="34" charset="-122"/>
              </a:rPr>
              <a:t>学科相关性特征（擅长物理或擅长化学等）</a:t>
            </a:r>
            <a:endParaRPr lang="en-US" altLang="zh-CN" sz="1600" dirty="0">
              <a:solidFill>
                <a:schemeClr val="tx2"/>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p"/>
            </a:pPr>
            <a:r>
              <a:rPr lang="en-US" altLang="zh-CN" sz="1600" dirty="0">
                <a:solidFill>
                  <a:schemeClr val="tx2"/>
                </a:solidFill>
                <a:latin typeface="微软雅黑" panose="020B0503020204020204" pitchFamily="34" charset="-122"/>
                <a:ea typeface="微软雅黑" panose="020B0503020204020204" pitchFamily="34" charset="-122"/>
              </a:rPr>
              <a:t>……</a:t>
            </a:r>
          </a:p>
          <a:p>
            <a:pPr marL="800100" lvl="1" indent="-342900">
              <a:lnSpc>
                <a:spcPct val="150000"/>
              </a:lnSpc>
              <a:buFont typeface="Wingdings" panose="05000000000000000000" pitchFamily="2" charset="2"/>
              <a:buChar char="p"/>
            </a:pPr>
            <a:r>
              <a:rPr lang="zh-CN" altLang="en-US" sz="2000" dirty="0">
                <a:solidFill>
                  <a:schemeClr val="tx2"/>
                </a:solidFill>
                <a:latin typeface="微软雅黑" panose="020B0503020204020204" pitchFamily="34" charset="-122"/>
                <a:ea typeface="微软雅黑" panose="020B0503020204020204" pitchFamily="34" charset="-122"/>
              </a:rPr>
              <a:t>通过特征相似度整合信息：</a:t>
            </a:r>
            <a:endParaRPr lang="en-US" altLang="zh-CN" sz="2000" dirty="0">
              <a:solidFill>
                <a:schemeClr val="tx2"/>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p"/>
            </a:pPr>
            <a:r>
              <a:rPr lang="zh-CN" altLang="en-US" sz="1600" dirty="0">
                <a:solidFill>
                  <a:schemeClr val="tx2"/>
                </a:solidFill>
                <a:latin typeface="微软雅黑" panose="020B0503020204020204" pitchFamily="34" charset="-122"/>
                <a:ea typeface="微软雅黑" panose="020B0503020204020204" pitchFamily="34" charset="-122"/>
              </a:rPr>
              <a:t>对比相似同学成绩（在班级中寻找与该同学各项特征相似的其他同学，对比他们的成绩）</a:t>
            </a:r>
            <a:endParaRPr lang="en-US" altLang="zh-CN" sz="1600" dirty="0">
              <a:solidFill>
                <a:schemeClr val="tx2"/>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p"/>
            </a:pP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tx2"/>
                </a:solidFill>
                <a:latin typeface="微软雅黑" panose="020B0503020204020204" pitchFamily="34" charset="-122"/>
                <a:ea typeface="微软雅黑" panose="020B0503020204020204" pitchFamily="34" charset="-122"/>
              </a:rPr>
              <a:t>比如，找到在学科偏好、成绩稳定性以及课堂表现等方面都相似的同学，若这些同学的成绩集中在某个分数段，那么该同学丢失的成绩也</a:t>
            </a:r>
            <a:r>
              <a:rPr lang="zh-CN" altLang="en-US" b="1" dirty="0">
                <a:latin typeface="微软雅黑" panose="020B0503020204020204" pitchFamily="34" charset="-122"/>
                <a:ea typeface="微软雅黑" panose="020B0503020204020204" pitchFamily="34" charset="-122"/>
              </a:rPr>
              <a:t>极有可能在这个分数段内</a:t>
            </a:r>
            <a:r>
              <a:rPr lang="zh-CN" altLang="en-US" b="1" dirty="0">
                <a:solidFill>
                  <a:schemeClr val="tx2"/>
                </a:solidFill>
                <a:latin typeface="微软雅黑" panose="020B0503020204020204" pitchFamily="34" charset="-122"/>
                <a:ea typeface="微软雅黑" panose="020B0503020204020204" pitchFamily="34" charset="-122"/>
              </a:rPr>
              <a:t>。</a:t>
            </a:r>
            <a:endParaRPr lang="en-US" altLang="zh-CN" b="1" dirty="0">
              <a:solidFill>
                <a:schemeClr val="tx2"/>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p"/>
            </a:pPr>
            <a:endParaRPr lang="en-US" altLang="zh-CN" sz="2000"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77252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327799-6402-F328-03CA-2804E191083D}"/>
              </a:ext>
            </a:extLst>
          </p:cNvPr>
          <p:cNvSpPr>
            <a:spLocks noGrp="1"/>
          </p:cNvSpPr>
          <p:nvPr>
            <p:ph type="title"/>
          </p:nvPr>
        </p:nvSpPr>
        <p:spPr/>
        <p:txBody>
          <a:bodyPr/>
          <a:lstStyle/>
          <a:p>
            <a:r>
              <a:rPr lang="zh-CN" altLang="en-US" dirty="0"/>
              <a:t>情景模拟</a:t>
            </a:r>
          </a:p>
        </p:txBody>
      </p:sp>
      <p:graphicFrame>
        <p:nvGraphicFramePr>
          <p:cNvPr id="4" name="表格 3">
            <a:extLst>
              <a:ext uri="{FF2B5EF4-FFF2-40B4-BE49-F238E27FC236}">
                <a16:creationId xmlns:a16="http://schemas.microsoft.com/office/drawing/2014/main" id="{2BB8C34C-DA99-C435-7D1C-D468F0E08252}"/>
              </a:ext>
            </a:extLst>
          </p:cNvPr>
          <p:cNvGraphicFramePr>
            <a:graphicFrameLocks noGrp="1"/>
          </p:cNvGraphicFramePr>
          <p:nvPr>
            <p:extLst>
              <p:ext uri="{D42A27DB-BD31-4B8C-83A1-F6EECF244321}">
                <p14:modId xmlns:p14="http://schemas.microsoft.com/office/powerpoint/2010/main" val="537896423"/>
              </p:ext>
            </p:extLst>
          </p:nvPr>
        </p:nvGraphicFramePr>
        <p:xfrm>
          <a:off x="2031999" y="1546041"/>
          <a:ext cx="8128002" cy="2286000"/>
        </p:xfrm>
        <a:graphic>
          <a:graphicData uri="http://schemas.openxmlformats.org/drawingml/2006/table">
            <a:tbl>
              <a:tblPr firstRow="1" bandRow="1">
                <a:tableStyleId>{7E9639D4-E3E2-4D34-9284-5A2195B3D0D7}</a:tableStyleId>
              </a:tblPr>
              <a:tblGrid>
                <a:gridCol w="1354667">
                  <a:extLst>
                    <a:ext uri="{9D8B030D-6E8A-4147-A177-3AD203B41FA5}">
                      <a16:colId xmlns:a16="http://schemas.microsoft.com/office/drawing/2014/main" val="2516750132"/>
                    </a:ext>
                  </a:extLst>
                </a:gridCol>
                <a:gridCol w="1354667">
                  <a:extLst>
                    <a:ext uri="{9D8B030D-6E8A-4147-A177-3AD203B41FA5}">
                      <a16:colId xmlns:a16="http://schemas.microsoft.com/office/drawing/2014/main" val="69868326"/>
                    </a:ext>
                  </a:extLst>
                </a:gridCol>
                <a:gridCol w="1354667">
                  <a:extLst>
                    <a:ext uri="{9D8B030D-6E8A-4147-A177-3AD203B41FA5}">
                      <a16:colId xmlns:a16="http://schemas.microsoft.com/office/drawing/2014/main" val="3107138434"/>
                    </a:ext>
                  </a:extLst>
                </a:gridCol>
                <a:gridCol w="1354667">
                  <a:extLst>
                    <a:ext uri="{9D8B030D-6E8A-4147-A177-3AD203B41FA5}">
                      <a16:colId xmlns:a16="http://schemas.microsoft.com/office/drawing/2014/main" val="1711585782"/>
                    </a:ext>
                  </a:extLst>
                </a:gridCol>
                <a:gridCol w="1354667">
                  <a:extLst>
                    <a:ext uri="{9D8B030D-6E8A-4147-A177-3AD203B41FA5}">
                      <a16:colId xmlns:a16="http://schemas.microsoft.com/office/drawing/2014/main" val="4267124800"/>
                    </a:ext>
                  </a:extLst>
                </a:gridCol>
                <a:gridCol w="1354667">
                  <a:extLst>
                    <a:ext uri="{9D8B030D-6E8A-4147-A177-3AD203B41FA5}">
                      <a16:colId xmlns:a16="http://schemas.microsoft.com/office/drawing/2014/main" val="2116535047"/>
                    </a:ext>
                  </a:extLst>
                </a:gridCol>
              </a:tblGrid>
              <a:tr h="370840">
                <a:tc>
                  <a:txBody>
                    <a:bodyPr/>
                    <a:lstStyle/>
                    <a:p>
                      <a:endParaRPr lang="zh-CN" altLang="en-US" dirty="0"/>
                    </a:p>
                  </a:txBody>
                  <a:tcPr/>
                </a:tc>
                <a:tc>
                  <a:txBody>
                    <a:bodyPr/>
                    <a:lstStyle/>
                    <a:p>
                      <a:r>
                        <a:rPr lang="zh-CN" altLang="en-US" sz="2400" b="1" kern="1200" dirty="0">
                          <a:solidFill>
                            <a:schemeClr val="bg1"/>
                          </a:solidFill>
                          <a:latin typeface="微软雅黑" panose="020B0503020204020204" pitchFamily="34" charset="-122"/>
                          <a:ea typeface="微软雅黑" panose="020B0503020204020204" pitchFamily="34" charset="-122"/>
                        </a:rPr>
                        <a:t>语文</a:t>
                      </a:r>
                      <a:endParaRPr lang="zh-CN" altLang="en-US" sz="2400" b="1" kern="1200" dirty="0">
                        <a:solidFill>
                          <a:schemeClr val="bg1"/>
                        </a:solidFill>
                        <a:latin typeface="微软雅黑" panose="020B0503020204020204" pitchFamily="34" charset="-122"/>
                        <a:ea typeface="微软雅黑" panose="020B0503020204020204" pitchFamily="34" charset="-122"/>
                        <a:cs typeface="+mj-cs"/>
                      </a:endParaRPr>
                    </a:p>
                  </a:txBody>
                  <a:tcPr/>
                </a:tc>
                <a:tc>
                  <a:txBody>
                    <a:bodyPr/>
                    <a:lstStyle/>
                    <a:p>
                      <a:pPr marL="0" algn="l" defTabSz="1219200" rtl="0" eaLnBrk="1" latinLnBrk="0" hangingPunct="1"/>
                      <a:r>
                        <a:rPr lang="zh-CN" altLang="en-US" sz="2400" b="1" kern="1200" dirty="0">
                          <a:solidFill>
                            <a:schemeClr val="bg1"/>
                          </a:solidFill>
                          <a:latin typeface="微软雅黑" panose="020B0503020204020204" pitchFamily="34" charset="-122"/>
                          <a:ea typeface="微软雅黑" panose="020B0503020204020204" pitchFamily="34" charset="-122"/>
                          <a:cs typeface="+mn-cs"/>
                        </a:rPr>
                        <a:t>数学</a:t>
                      </a:r>
                    </a:p>
                  </a:txBody>
                  <a:tcPr/>
                </a:tc>
                <a:tc>
                  <a:txBody>
                    <a:bodyPr/>
                    <a:lstStyle/>
                    <a:p>
                      <a:pPr marL="0" algn="l" defTabSz="1219200" rtl="0" eaLnBrk="1" latinLnBrk="0" hangingPunct="1"/>
                      <a:r>
                        <a:rPr lang="zh-CN" altLang="en-US" sz="2400" b="1" kern="1200" dirty="0">
                          <a:solidFill>
                            <a:schemeClr val="bg1"/>
                          </a:solidFill>
                          <a:latin typeface="微软雅黑" panose="020B0503020204020204" pitchFamily="34" charset="-122"/>
                          <a:ea typeface="微软雅黑" panose="020B0503020204020204" pitchFamily="34" charset="-122"/>
                          <a:cs typeface="+mn-cs"/>
                        </a:rPr>
                        <a:t>英文</a:t>
                      </a:r>
                    </a:p>
                  </a:txBody>
                  <a:tcPr/>
                </a:tc>
                <a:tc>
                  <a:txBody>
                    <a:bodyPr/>
                    <a:lstStyle/>
                    <a:p>
                      <a:pPr marL="0" algn="l" defTabSz="1219200" rtl="0" eaLnBrk="1" latinLnBrk="0" hangingPunct="1"/>
                      <a:r>
                        <a:rPr lang="zh-CN" altLang="en-US" sz="2400" b="1" kern="1200" dirty="0">
                          <a:solidFill>
                            <a:schemeClr val="bg1"/>
                          </a:solidFill>
                          <a:latin typeface="微软雅黑" panose="020B0503020204020204" pitchFamily="34" charset="-122"/>
                          <a:ea typeface="微软雅黑" panose="020B0503020204020204" pitchFamily="34" charset="-122"/>
                          <a:cs typeface="+mn-cs"/>
                        </a:rPr>
                        <a:t>物理</a:t>
                      </a:r>
                    </a:p>
                  </a:txBody>
                  <a:tcPr/>
                </a:tc>
                <a:tc>
                  <a:txBody>
                    <a:bodyPr/>
                    <a:lstStyle/>
                    <a:p>
                      <a:pPr marL="0" algn="l" defTabSz="1219200" rtl="0" eaLnBrk="1" latinLnBrk="0" hangingPunct="1"/>
                      <a:r>
                        <a:rPr lang="zh-CN" altLang="en-US" sz="2400" b="1" kern="1200" dirty="0">
                          <a:solidFill>
                            <a:schemeClr val="bg1"/>
                          </a:solidFill>
                          <a:latin typeface="微软雅黑" panose="020B0503020204020204" pitchFamily="34" charset="-122"/>
                          <a:ea typeface="微软雅黑" panose="020B0503020204020204" pitchFamily="34" charset="-122"/>
                          <a:cs typeface="+mn-cs"/>
                        </a:rPr>
                        <a:t>化学</a:t>
                      </a:r>
                    </a:p>
                  </a:txBody>
                  <a:tcPr/>
                </a:tc>
                <a:extLst>
                  <a:ext uri="{0D108BD9-81ED-4DB2-BD59-A6C34878D82A}">
                    <a16:rowId xmlns:a16="http://schemas.microsoft.com/office/drawing/2014/main" val="3558869112"/>
                  </a:ext>
                </a:extLst>
              </a:tr>
              <a:tr h="370840">
                <a:tc>
                  <a:txBody>
                    <a:bodyPr/>
                    <a:lstStyle/>
                    <a:p>
                      <a:r>
                        <a:rPr lang="en-US" altLang="zh-CN" dirty="0">
                          <a:solidFill>
                            <a:schemeClr val="tx2"/>
                          </a:solidFill>
                        </a:rPr>
                        <a:t>A</a:t>
                      </a:r>
                      <a:endParaRPr lang="zh-CN" altLang="en-US" dirty="0">
                        <a:solidFill>
                          <a:schemeClr val="tx2"/>
                        </a:solidFill>
                      </a:endParaRPr>
                    </a:p>
                  </a:txBody>
                  <a:tcPr/>
                </a:tc>
                <a:tc>
                  <a:txBody>
                    <a:bodyPr/>
                    <a:lstStyle/>
                    <a:p>
                      <a:r>
                        <a:rPr lang="en-US" altLang="zh-CN" dirty="0">
                          <a:solidFill>
                            <a:schemeClr val="tx2"/>
                          </a:solidFill>
                        </a:rPr>
                        <a:t>0.48</a:t>
                      </a:r>
                      <a:endParaRPr lang="zh-CN" altLang="en-US" dirty="0">
                        <a:solidFill>
                          <a:schemeClr val="tx2"/>
                        </a:solidFill>
                      </a:endParaRPr>
                    </a:p>
                  </a:txBody>
                  <a:tcPr/>
                </a:tc>
                <a:tc>
                  <a:txBody>
                    <a:bodyPr/>
                    <a:lstStyle/>
                    <a:p>
                      <a:r>
                        <a:rPr lang="en-US" altLang="zh-CN" dirty="0">
                          <a:solidFill>
                            <a:schemeClr val="tx2"/>
                          </a:solidFill>
                        </a:rPr>
                        <a:t>0.5</a:t>
                      </a:r>
                      <a:endParaRPr lang="zh-CN" altLang="en-US" dirty="0">
                        <a:solidFill>
                          <a:schemeClr val="tx2"/>
                        </a:solidFill>
                      </a:endParaRPr>
                    </a:p>
                  </a:txBody>
                  <a:tcPr/>
                </a:tc>
                <a:tc>
                  <a:txBody>
                    <a:bodyPr/>
                    <a:lstStyle/>
                    <a:p>
                      <a:r>
                        <a:rPr lang="en-US" altLang="zh-CN" dirty="0">
                          <a:solidFill>
                            <a:schemeClr val="tx2"/>
                          </a:solidFill>
                        </a:rPr>
                        <a:t>0.45</a:t>
                      </a:r>
                      <a:endParaRPr lang="zh-CN" altLang="en-US" dirty="0">
                        <a:solidFill>
                          <a:schemeClr val="tx2"/>
                        </a:solidFill>
                      </a:endParaRPr>
                    </a:p>
                  </a:txBody>
                  <a:tcPr/>
                </a:tc>
                <a:tc>
                  <a:txBody>
                    <a:bodyPr/>
                    <a:lstStyle/>
                    <a:p>
                      <a:r>
                        <a:rPr lang="en-US" altLang="zh-CN" dirty="0">
                          <a:solidFill>
                            <a:schemeClr val="tx2"/>
                          </a:solidFill>
                        </a:rPr>
                        <a:t>0.48</a:t>
                      </a:r>
                      <a:endParaRPr lang="zh-CN" altLang="en-US" dirty="0">
                        <a:solidFill>
                          <a:schemeClr val="tx2"/>
                        </a:solidFill>
                      </a:endParaRPr>
                    </a:p>
                  </a:txBody>
                  <a:tcPr/>
                </a:tc>
                <a:tc>
                  <a:txBody>
                    <a:bodyPr/>
                    <a:lstStyle/>
                    <a:p>
                      <a:r>
                        <a:rPr lang="en-US" altLang="zh-CN" dirty="0">
                          <a:solidFill>
                            <a:schemeClr val="tx2"/>
                          </a:solidFill>
                        </a:rPr>
                        <a:t>0.5</a:t>
                      </a:r>
                      <a:endParaRPr lang="zh-CN" altLang="en-US" dirty="0">
                        <a:solidFill>
                          <a:schemeClr val="tx2"/>
                        </a:solidFill>
                      </a:endParaRPr>
                    </a:p>
                  </a:txBody>
                  <a:tcPr/>
                </a:tc>
                <a:extLst>
                  <a:ext uri="{0D108BD9-81ED-4DB2-BD59-A6C34878D82A}">
                    <a16:rowId xmlns:a16="http://schemas.microsoft.com/office/drawing/2014/main" val="1845841437"/>
                  </a:ext>
                </a:extLst>
              </a:tr>
              <a:tr h="370840">
                <a:tc>
                  <a:txBody>
                    <a:bodyPr/>
                    <a:lstStyle/>
                    <a:p>
                      <a:r>
                        <a:rPr lang="en-US" altLang="zh-CN" dirty="0">
                          <a:solidFill>
                            <a:schemeClr val="tx2"/>
                          </a:solidFill>
                        </a:rPr>
                        <a:t>B</a:t>
                      </a:r>
                      <a:endParaRPr lang="zh-CN" altLang="en-US" dirty="0">
                        <a:solidFill>
                          <a:schemeClr val="tx2"/>
                        </a:solidFill>
                      </a:endParaRPr>
                    </a:p>
                  </a:txBody>
                  <a:tcPr/>
                </a:tc>
                <a:tc>
                  <a:txBody>
                    <a:bodyPr/>
                    <a:lstStyle/>
                    <a:p>
                      <a:r>
                        <a:rPr lang="en-US" altLang="zh-CN" dirty="0">
                          <a:solidFill>
                            <a:schemeClr val="tx2"/>
                          </a:solidFill>
                        </a:rPr>
                        <a:t>-0.1</a:t>
                      </a:r>
                      <a:endParaRPr lang="zh-CN" altLang="en-US" dirty="0">
                        <a:solidFill>
                          <a:schemeClr val="tx2"/>
                        </a:solidFill>
                      </a:endParaRPr>
                    </a:p>
                  </a:txBody>
                  <a:tcPr/>
                </a:tc>
                <a:tc>
                  <a:txBody>
                    <a:bodyPr/>
                    <a:lstStyle/>
                    <a:p>
                      <a:r>
                        <a:rPr lang="en-US" altLang="zh-CN" dirty="0">
                          <a:solidFill>
                            <a:schemeClr val="tx2"/>
                          </a:solidFill>
                        </a:rPr>
                        <a:t>0.1</a:t>
                      </a:r>
                      <a:endParaRPr lang="zh-CN" altLang="en-US" dirty="0">
                        <a:solidFill>
                          <a:schemeClr val="tx2"/>
                        </a:solidFill>
                      </a:endParaRPr>
                    </a:p>
                  </a:txBody>
                  <a:tcPr/>
                </a:tc>
                <a:tc>
                  <a:txBody>
                    <a:bodyPr/>
                    <a:lstStyle/>
                    <a:p>
                      <a:r>
                        <a:rPr lang="en-US" altLang="zh-CN" dirty="0">
                          <a:solidFill>
                            <a:schemeClr val="tx2"/>
                          </a:solidFill>
                        </a:rPr>
                        <a:t>-0.3</a:t>
                      </a:r>
                      <a:endParaRPr lang="zh-CN" altLang="en-US" dirty="0">
                        <a:solidFill>
                          <a:schemeClr val="tx2"/>
                        </a:solidFill>
                      </a:endParaRPr>
                    </a:p>
                  </a:txBody>
                  <a:tcPr/>
                </a:tc>
                <a:tc>
                  <a:txBody>
                    <a:bodyPr/>
                    <a:lstStyle/>
                    <a:p>
                      <a:r>
                        <a:rPr lang="en-US" altLang="zh-CN" dirty="0">
                          <a:solidFill>
                            <a:schemeClr val="tx2"/>
                          </a:solidFill>
                        </a:rPr>
                        <a:t>0.1</a:t>
                      </a:r>
                      <a:endParaRPr lang="zh-CN" altLang="en-US" dirty="0">
                        <a:solidFill>
                          <a:schemeClr val="tx2"/>
                        </a:solidFill>
                      </a:endParaRPr>
                    </a:p>
                  </a:txBody>
                  <a:tcPr/>
                </a:tc>
                <a:tc>
                  <a:txBody>
                    <a:bodyPr/>
                    <a:lstStyle/>
                    <a:p>
                      <a:r>
                        <a:rPr lang="en-US" altLang="zh-CN" dirty="0">
                          <a:solidFill>
                            <a:schemeClr val="tx2"/>
                          </a:solidFill>
                        </a:rPr>
                        <a:t>0.1</a:t>
                      </a:r>
                      <a:endParaRPr lang="zh-CN" altLang="en-US" dirty="0">
                        <a:solidFill>
                          <a:schemeClr val="tx2"/>
                        </a:solidFill>
                      </a:endParaRPr>
                    </a:p>
                  </a:txBody>
                  <a:tcPr/>
                </a:tc>
                <a:extLst>
                  <a:ext uri="{0D108BD9-81ED-4DB2-BD59-A6C34878D82A}">
                    <a16:rowId xmlns:a16="http://schemas.microsoft.com/office/drawing/2014/main" val="1902133081"/>
                  </a:ext>
                </a:extLst>
              </a:tr>
              <a:tr h="370840">
                <a:tc>
                  <a:txBody>
                    <a:bodyPr/>
                    <a:lstStyle/>
                    <a:p>
                      <a:r>
                        <a:rPr lang="en-US" altLang="zh-CN" dirty="0">
                          <a:solidFill>
                            <a:schemeClr val="tx2"/>
                          </a:solidFill>
                        </a:rPr>
                        <a:t>C</a:t>
                      </a:r>
                      <a:endParaRPr lang="zh-CN" altLang="en-US" dirty="0">
                        <a:solidFill>
                          <a:schemeClr val="tx2"/>
                        </a:solidFill>
                      </a:endParaRPr>
                    </a:p>
                  </a:txBody>
                  <a:tcPr/>
                </a:tc>
                <a:tc>
                  <a:txBody>
                    <a:bodyPr/>
                    <a:lstStyle/>
                    <a:p>
                      <a:r>
                        <a:rPr lang="en-US" altLang="zh-CN" dirty="0">
                          <a:solidFill>
                            <a:schemeClr val="tx2"/>
                          </a:solidFill>
                        </a:rPr>
                        <a:t>0.1</a:t>
                      </a:r>
                      <a:endParaRPr lang="zh-CN" altLang="en-US" dirty="0">
                        <a:solidFill>
                          <a:schemeClr val="tx2"/>
                        </a:solidFill>
                      </a:endParaRPr>
                    </a:p>
                  </a:txBody>
                  <a:tcPr/>
                </a:tc>
                <a:tc>
                  <a:txBody>
                    <a:bodyPr/>
                    <a:lstStyle/>
                    <a:p>
                      <a:r>
                        <a:rPr lang="en-US" altLang="zh-CN" dirty="0">
                          <a:solidFill>
                            <a:schemeClr val="tx2"/>
                          </a:solidFill>
                        </a:rPr>
                        <a:t>0.5</a:t>
                      </a:r>
                      <a:endParaRPr lang="zh-CN" altLang="en-US" dirty="0">
                        <a:solidFill>
                          <a:schemeClr val="tx2"/>
                        </a:solidFill>
                      </a:endParaRPr>
                    </a:p>
                  </a:txBody>
                  <a:tcPr/>
                </a:tc>
                <a:tc>
                  <a:txBody>
                    <a:bodyPr/>
                    <a:lstStyle/>
                    <a:p>
                      <a:r>
                        <a:rPr lang="en-US" altLang="zh-CN" dirty="0">
                          <a:solidFill>
                            <a:schemeClr val="tx2"/>
                          </a:solidFill>
                        </a:rPr>
                        <a:t>0.1</a:t>
                      </a:r>
                      <a:endParaRPr lang="zh-CN" altLang="en-US" dirty="0">
                        <a:solidFill>
                          <a:schemeClr val="tx2"/>
                        </a:solidFill>
                      </a:endParaRPr>
                    </a:p>
                  </a:txBody>
                  <a:tcPr/>
                </a:tc>
                <a:tc>
                  <a:txBody>
                    <a:bodyPr/>
                    <a:lstStyle/>
                    <a:p>
                      <a:r>
                        <a:rPr lang="en-US" altLang="zh-CN" dirty="0">
                          <a:solidFill>
                            <a:schemeClr val="tx2"/>
                          </a:solidFill>
                        </a:rPr>
                        <a:t>0.5</a:t>
                      </a:r>
                      <a:endParaRPr lang="zh-CN" altLang="en-US" dirty="0">
                        <a:solidFill>
                          <a:schemeClr val="tx2"/>
                        </a:solidFill>
                      </a:endParaRPr>
                    </a:p>
                  </a:txBody>
                  <a:tcPr/>
                </a:tc>
                <a:tc>
                  <a:txBody>
                    <a:bodyPr/>
                    <a:lstStyle/>
                    <a:p>
                      <a:r>
                        <a:rPr lang="en-US" altLang="zh-CN" dirty="0">
                          <a:solidFill>
                            <a:schemeClr val="tx2"/>
                          </a:solidFill>
                        </a:rPr>
                        <a:t>0.5</a:t>
                      </a:r>
                      <a:endParaRPr lang="zh-CN" altLang="en-US" dirty="0">
                        <a:solidFill>
                          <a:schemeClr val="tx2"/>
                        </a:solidFill>
                      </a:endParaRPr>
                    </a:p>
                  </a:txBody>
                  <a:tcPr/>
                </a:tc>
                <a:extLst>
                  <a:ext uri="{0D108BD9-81ED-4DB2-BD59-A6C34878D82A}">
                    <a16:rowId xmlns:a16="http://schemas.microsoft.com/office/drawing/2014/main" val="3699934940"/>
                  </a:ext>
                </a:extLst>
              </a:tr>
              <a:tr h="370840">
                <a:tc>
                  <a:txBody>
                    <a:bodyPr/>
                    <a:lstStyle/>
                    <a:p>
                      <a:r>
                        <a:rPr lang="en-US" altLang="zh-CN" dirty="0">
                          <a:solidFill>
                            <a:schemeClr val="tx2"/>
                          </a:solidFill>
                        </a:rPr>
                        <a:t>D</a:t>
                      </a:r>
                      <a:endParaRPr lang="zh-CN" altLang="en-US" dirty="0">
                        <a:solidFill>
                          <a:schemeClr val="tx2"/>
                        </a:solidFill>
                      </a:endParaRPr>
                    </a:p>
                  </a:txBody>
                  <a:tcPr/>
                </a:tc>
                <a:tc>
                  <a:txBody>
                    <a:bodyPr/>
                    <a:lstStyle/>
                    <a:p>
                      <a:r>
                        <a:rPr lang="en-US" altLang="zh-CN" dirty="0">
                          <a:solidFill>
                            <a:schemeClr val="tx2"/>
                          </a:solidFill>
                        </a:rPr>
                        <a:t>0.44</a:t>
                      </a:r>
                      <a:endParaRPr lang="zh-CN" altLang="en-US" dirty="0">
                        <a:solidFill>
                          <a:schemeClr val="tx2"/>
                        </a:solidFill>
                      </a:endParaRPr>
                    </a:p>
                  </a:txBody>
                  <a:tcPr/>
                </a:tc>
                <a:tc>
                  <a:txBody>
                    <a:bodyPr/>
                    <a:lstStyle/>
                    <a:p>
                      <a:r>
                        <a:rPr lang="en-US" altLang="zh-CN" dirty="0">
                          <a:solidFill>
                            <a:schemeClr val="tx2"/>
                          </a:solidFill>
                        </a:rPr>
                        <a:t>0.45</a:t>
                      </a:r>
                      <a:endParaRPr lang="zh-CN" altLang="en-US" dirty="0">
                        <a:solidFill>
                          <a:schemeClr val="tx2"/>
                        </a:solidFill>
                      </a:endParaRPr>
                    </a:p>
                  </a:txBody>
                  <a:tcPr/>
                </a:tc>
                <a:tc>
                  <a:txBody>
                    <a:bodyPr/>
                    <a:lstStyle/>
                    <a:p>
                      <a:r>
                        <a:rPr lang="en-US" altLang="zh-CN" dirty="0">
                          <a:solidFill>
                            <a:schemeClr val="tx2"/>
                          </a:solidFill>
                        </a:rPr>
                        <a:t>0.48</a:t>
                      </a:r>
                      <a:endParaRPr lang="zh-CN" altLang="en-US" dirty="0">
                        <a:solidFill>
                          <a:schemeClr val="tx2"/>
                        </a:solidFill>
                      </a:endParaRPr>
                    </a:p>
                  </a:txBody>
                  <a:tcPr/>
                </a:tc>
                <a:tc>
                  <a:txBody>
                    <a:bodyPr/>
                    <a:lstStyle/>
                    <a:p>
                      <a:r>
                        <a:rPr lang="en-US" altLang="zh-CN" dirty="0">
                          <a:solidFill>
                            <a:schemeClr val="tx2"/>
                          </a:solidFill>
                        </a:rPr>
                        <a:t>0.49</a:t>
                      </a:r>
                      <a:endParaRPr lang="zh-CN" altLang="en-US" dirty="0">
                        <a:solidFill>
                          <a:schemeClr val="tx2"/>
                        </a:solidFill>
                      </a:endParaRPr>
                    </a:p>
                  </a:txBody>
                  <a:tcPr/>
                </a:tc>
                <a:tc>
                  <a:txBody>
                    <a:bodyPr/>
                    <a:lstStyle/>
                    <a:p>
                      <a:r>
                        <a:rPr lang="en-US" altLang="zh-CN" b="1" dirty="0">
                          <a:solidFill>
                            <a:schemeClr val="tx2"/>
                          </a:solidFill>
                        </a:rPr>
                        <a:t>?</a:t>
                      </a:r>
                    </a:p>
                  </a:txBody>
                  <a:tcPr/>
                </a:tc>
                <a:extLst>
                  <a:ext uri="{0D108BD9-81ED-4DB2-BD59-A6C34878D82A}">
                    <a16:rowId xmlns:a16="http://schemas.microsoft.com/office/drawing/2014/main" val="3813163313"/>
                  </a:ext>
                </a:extLst>
              </a:tr>
            </a:tbl>
          </a:graphicData>
        </a:graphic>
      </p:graphicFrame>
      <p:sp>
        <p:nvSpPr>
          <p:cNvPr id="7" name="文本框 6">
            <a:extLst>
              <a:ext uri="{FF2B5EF4-FFF2-40B4-BE49-F238E27FC236}">
                <a16:creationId xmlns:a16="http://schemas.microsoft.com/office/drawing/2014/main" id="{E1DAF8FF-7A4B-BE80-F6B5-54DE83193665}"/>
              </a:ext>
            </a:extLst>
          </p:cNvPr>
          <p:cNvSpPr txBox="1"/>
          <p:nvPr/>
        </p:nvSpPr>
        <p:spPr>
          <a:xfrm>
            <a:off x="4667202" y="4616103"/>
            <a:ext cx="3041650" cy="461665"/>
          </a:xfrm>
          <a:prstGeom prst="rect">
            <a:avLst/>
          </a:prstGeom>
          <a:noFill/>
        </p:spPr>
        <p:txBody>
          <a:bodyPr wrap="square" rtlCol="0">
            <a:spAutoFit/>
          </a:bodyPr>
          <a:lstStyle/>
          <a:p>
            <a:pPr algn="l"/>
            <a:r>
              <a:rPr lang="en-US" altLang="zh-CN" sz="2400" b="1" dirty="0">
                <a:solidFill>
                  <a:schemeClr val="tx2"/>
                </a:solidFill>
                <a:latin typeface="微软雅黑" panose="020B0503020204020204" pitchFamily="34" charset="-122"/>
                <a:ea typeface="微软雅黑" panose="020B0503020204020204" pitchFamily="34" charset="-122"/>
                <a:cs typeface="+mj-cs"/>
              </a:rPr>
              <a:t>D</a:t>
            </a:r>
            <a:r>
              <a:rPr lang="zh-CN" altLang="en-US" sz="2400" b="1" dirty="0">
                <a:solidFill>
                  <a:schemeClr val="tx2"/>
                </a:solidFill>
                <a:latin typeface="微软雅黑" panose="020B0503020204020204" pitchFamily="34" charset="-122"/>
                <a:ea typeface="微软雅黑" panose="020B0503020204020204" pitchFamily="34" charset="-122"/>
                <a:cs typeface="+mj-cs"/>
              </a:rPr>
              <a:t>的化学成绩是多少？</a:t>
            </a:r>
          </a:p>
        </p:txBody>
      </p:sp>
    </p:spTree>
    <p:extLst>
      <p:ext uri="{BB962C8B-B14F-4D97-AF65-F5344CB8AC3E}">
        <p14:creationId xmlns:p14="http://schemas.microsoft.com/office/powerpoint/2010/main" val="37339919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E82D-878E-4459-CE5F-865553DAAF7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876FA58-0AD8-0FCC-475E-48315769F861}"/>
              </a:ext>
            </a:extLst>
          </p:cNvPr>
          <p:cNvSpPr>
            <a:spLocks noGrp="1"/>
          </p:cNvSpPr>
          <p:nvPr>
            <p:ph type="title"/>
          </p:nvPr>
        </p:nvSpPr>
        <p:spPr/>
        <p:txBody>
          <a:bodyPr/>
          <a:lstStyle/>
          <a:p>
            <a:r>
              <a:rPr lang="zh-CN" altLang="en-US" dirty="0"/>
              <a:t>线性映射提取信息</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151379B-5F48-FE5D-154F-7C1B56D9EFED}"/>
                  </a:ext>
                </a:extLst>
              </p:cNvPr>
              <p:cNvSpPr txBox="1"/>
              <p:nvPr/>
            </p:nvSpPr>
            <p:spPr>
              <a:xfrm>
                <a:off x="381000" y="1012121"/>
                <a:ext cx="11429516" cy="979884"/>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000" dirty="0">
                    <a:solidFill>
                      <a:schemeClr val="tx2"/>
                    </a:solidFill>
                    <a:latin typeface="微软雅黑" panose="020B0503020204020204" pitchFamily="34" charset="-122"/>
                    <a:ea typeface="微软雅黑" panose="020B0503020204020204" pitchFamily="34" charset="-122"/>
                  </a:rPr>
                  <a:t>以</a:t>
                </a:r>
                <a14:m>
                  <m:oMath xmlns:m="http://schemas.openxmlformats.org/officeDocument/2006/math">
                    <m:r>
                      <m:rPr>
                        <m:sty m:val="p"/>
                      </m:rPr>
                      <a:rPr lang="en-US" altLang="zh-CN" sz="2000" b="0" i="1">
                        <a:solidFill>
                          <a:schemeClr val="tx2"/>
                        </a:solidFill>
                        <a:latin typeface="Cambria Math" panose="02040503050406030204" pitchFamily="18" charset="0"/>
                        <a:ea typeface="微软雅黑" panose="020B0503020204020204" pitchFamily="34" charset="-122"/>
                      </a:rPr>
                      <m:t>Q</m:t>
                    </m:r>
                    <m:r>
                      <a:rPr lang="en-US" altLang="zh-CN" sz="2000" b="0">
                        <a:solidFill>
                          <a:schemeClr val="tx2"/>
                        </a:solidFill>
                        <a:latin typeface="Cambria Math" panose="02040503050406030204" pitchFamily="18" charset="0"/>
                        <a:ea typeface="微软雅黑" panose="020B0503020204020204" pitchFamily="34" charset="-122"/>
                      </a:rPr>
                      <m:t>=</m:t>
                    </m:r>
                    <m:r>
                      <m:rPr>
                        <m:sty m:val="p"/>
                      </m:rPr>
                      <a:rPr lang="en-US" altLang="zh-CN" sz="2000" b="0" i="1">
                        <a:solidFill>
                          <a:schemeClr val="tx2"/>
                        </a:solidFill>
                        <a:latin typeface="Cambria Math" panose="02040503050406030204" pitchFamily="18" charset="0"/>
                        <a:ea typeface="微软雅黑" panose="020B0503020204020204" pitchFamily="34" charset="-122"/>
                      </a:rPr>
                      <m:t>X</m:t>
                    </m:r>
                    <m:sSup>
                      <m:sSupPr>
                        <m:ctrlPr>
                          <a:rPr lang="en-US" altLang="zh-CN" sz="2000" i="1">
                            <a:solidFill>
                              <a:schemeClr val="tx2"/>
                            </a:solidFill>
                            <a:latin typeface="Cambria Math" panose="02040503050406030204" pitchFamily="18" charset="0"/>
                            <a:ea typeface="微软雅黑" panose="020B0503020204020204" pitchFamily="34" charset="-122"/>
                          </a:rPr>
                        </m:ctrlPr>
                      </m:sSupPr>
                      <m:e>
                        <m:r>
                          <m:rPr>
                            <m:sty m:val="p"/>
                          </m:rPr>
                          <a:rPr lang="en-US" altLang="zh-CN" sz="2000" b="0" i="1">
                            <a:solidFill>
                              <a:schemeClr val="tx2"/>
                            </a:solidFill>
                            <a:latin typeface="Cambria Math" panose="02040503050406030204" pitchFamily="18" charset="0"/>
                            <a:ea typeface="微软雅黑" panose="020B0503020204020204" pitchFamily="34" charset="-122"/>
                          </a:rPr>
                          <m:t>W</m:t>
                        </m:r>
                      </m:e>
                      <m:sup>
                        <m:r>
                          <m:rPr>
                            <m:sty m:val="p"/>
                          </m:rPr>
                          <a:rPr lang="en-US" altLang="zh-CN" sz="2000" b="0" i="1">
                            <a:solidFill>
                              <a:schemeClr val="tx2"/>
                            </a:solidFill>
                            <a:latin typeface="Cambria Math" panose="02040503050406030204" pitchFamily="18" charset="0"/>
                            <a:ea typeface="微软雅黑" panose="020B0503020204020204" pitchFamily="34" charset="-122"/>
                          </a:rPr>
                          <m:t>Q</m:t>
                        </m:r>
                      </m:sup>
                    </m:sSup>
                    <m:r>
                      <a:rPr lang="zh-CN" altLang="en-US" sz="2000" b="0">
                        <a:solidFill>
                          <a:schemeClr val="tx2"/>
                        </a:solidFill>
                        <a:latin typeface="Cambria Math" panose="02040503050406030204" pitchFamily="18" charset="0"/>
                        <a:ea typeface="微软雅黑" panose="020B0503020204020204" pitchFamily="34" charset="-122"/>
                      </a:rPr>
                      <m:t>为</m:t>
                    </m:r>
                  </m:oMath>
                </a14:m>
                <a:r>
                  <a:rPr lang="zh-CN" altLang="en-US" sz="2000" dirty="0">
                    <a:solidFill>
                      <a:schemeClr val="tx2"/>
                    </a:solidFill>
                    <a:latin typeface="微软雅黑" panose="020B0503020204020204" pitchFamily="34" charset="-122"/>
                    <a:ea typeface="微软雅黑" panose="020B0503020204020204" pitchFamily="34" charset="-122"/>
                  </a:rPr>
                  <a:t>例，如何提取灰色块的信息？</a:t>
                </a:r>
                <a:endParaRPr lang="en-US" altLang="zh-CN" sz="2000" dirty="0">
                  <a:solidFill>
                    <a:schemeClr val="tx2"/>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dirty="0">
                    <a:solidFill>
                      <a:schemeClr val="tx2"/>
                    </a:solidFill>
                    <a:latin typeface="微软雅黑" panose="020B0503020204020204" pitchFamily="34" charset="-122"/>
                    <a:ea typeface="微软雅黑" panose="020B0503020204020204" pitchFamily="34" charset="-122"/>
                  </a:rPr>
                  <a:t>令</a:t>
                </a:r>
                <a14:m>
                  <m:oMath xmlns:m="http://schemas.openxmlformats.org/officeDocument/2006/math">
                    <m:sSup>
                      <m:sSupPr>
                        <m:ctrlPr>
                          <a:rPr lang="en-US" altLang="zh-CN" sz="2000" i="1">
                            <a:solidFill>
                              <a:schemeClr val="tx2"/>
                            </a:solidFill>
                            <a:latin typeface="Cambria Math" panose="02040503050406030204" pitchFamily="18" charset="0"/>
                            <a:ea typeface="微软雅黑" panose="020B0503020204020204" pitchFamily="34" charset="-122"/>
                          </a:rPr>
                        </m:ctrlPr>
                      </m:sSupPr>
                      <m:e>
                        <m:r>
                          <m:rPr>
                            <m:sty m:val="p"/>
                          </m:rPr>
                          <a:rPr lang="en-US" altLang="zh-CN" sz="2000" i="1">
                            <a:solidFill>
                              <a:schemeClr val="tx2"/>
                            </a:solidFill>
                            <a:latin typeface="Cambria Math" panose="02040503050406030204" pitchFamily="18" charset="0"/>
                            <a:ea typeface="微软雅黑" panose="020B0503020204020204" pitchFamily="34" charset="-122"/>
                          </a:rPr>
                          <m:t>W</m:t>
                        </m:r>
                      </m:e>
                      <m:sup>
                        <m:r>
                          <m:rPr>
                            <m:sty m:val="p"/>
                          </m:rPr>
                          <a:rPr lang="en-US" altLang="zh-CN" sz="2000" i="1">
                            <a:solidFill>
                              <a:schemeClr val="tx2"/>
                            </a:solidFill>
                            <a:latin typeface="Cambria Math" panose="02040503050406030204" pitchFamily="18" charset="0"/>
                            <a:ea typeface="微软雅黑" panose="020B0503020204020204" pitchFamily="34" charset="-122"/>
                          </a:rPr>
                          <m:t>Q</m:t>
                        </m:r>
                      </m:sup>
                    </m:sSup>
                  </m:oMath>
                </a14:m>
                <a:r>
                  <a:rPr lang="zh-CN" altLang="en-US" sz="2000" dirty="0">
                    <a:solidFill>
                      <a:schemeClr val="tx2"/>
                    </a:solidFill>
                    <a:latin typeface="微软雅黑" panose="020B0503020204020204" pitchFamily="34" charset="-122"/>
                    <a:ea typeface="微软雅黑" panose="020B0503020204020204" pitchFamily="34" charset="-122"/>
                  </a:rPr>
                  <a:t>除了蓝色块外都为</a:t>
                </a:r>
                <a:r>
                  <a:rPr lang="en-US" altLang="zh-CN" sz="2000" dirty="0">
                    <a:solidFill>
                      <a:schemeClr val="tx2"/>
                    </a:solidFill>
                    <a:latin typeface="微软雅黑" panose="020B0503020204020204" pitchFamily="34" charset="-122"/>
                    <a:ea typeface="微软雅黑" panose="020B0503020204020204" pitchFamily="34" charset="-122"/>
                  </a:rPr>
                  <a:t>0</a:t>
                </a:r>
              </a:p>
            </p:txBody>
          </p:sp>
        </mc:Choice>
        <mc:Fallback xmlns="">
          <p:sp>
            <p:nvSpPr>
              <p:cNvPr id="10" name="文本框 9">
                <a:extLst>
                  <a:ext uri="{FF2B5EF4-FFF2-40B4-BE49-F238E27FC236}">
                    <a16:creationId xmlns:a16="http://schemas.microsoft.com/office/drawing/2014/main" id="{8151379B-5F48-FE5D-154F-7C1B56D9EFED}"/>
                  </a:ext>
                </a:extLst>
              </p:cNvPr>
              <p:cNvSpPr txBox="1">
                <a:spLocks noRot="1" noChangeAspect="1" noMove="1" noResize="1" noEditPoints="1" noAdjustHandles="1" noChangeArrowheads="1" noChangeShapeType="1" noTextEdit="1"/>
              </p:cNvSpPr>
              <p:nvPr/>
            </p:nvSpPr>
            <p:spPr>
              <a:xfrm>
                <a:off x="381000" y="1012121"/>
                <a:ext cx="11429516" cy="979884"/>
              </a:xfrm>
              <a:prstGeom prst="rect">
                <a:avLst/>
              </a:prstGeom>
              <a:blipFill>
                <a:blip r:embed="rId2"/>
                <a:stretch>
                  <a:fillRect l="-556" b="-11538"/>
                </a:stretch>
              </a:blipFill>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29F5E1F8-EE22-F338-6A3A-F7E12DD0876A}"/>
              </a:ext>
            </a:extLst>
          </p:cNvPr>
          <p:cNvGrpSpPr/>
          <p:nvPr/>
        </p:nvGrpSpPr>
        <p:grpSpPr>
          <a:xfrm>
            <a:off x="3909799" y="3250301"/>
            <a:ext cx="2067516" cy="1769458"/>
            <a:chOff x="3363589" y="3250301"/>
            <a:chExt cx="2067516" cy="1769458"/>
          </a:xfrm>
        </p:grpSpPr>
        <p:sp>
          <p:nvSpPr>
            <p:cNvPr id="6" name="矩形 5">
              <a:extLst>
                <a:ext uri="{FF2B5EF4-FFF2-40B4-BE49-F238E27FC236}">
                  <a16:creationId xmlns:a16="http://schemas.microsoft.com/office/drawing/2014/main" id="{A4954588-C571-FB2C-152C-134DA035CDE4}"/>
                </a:ext>
              </a:extLst>
            </p:cNvPr>
            <p:cNvSpPr/>
            <p:nvPr/>
          </p:nvSpPr>
          <p:spPr>
            <a:xfrm>
              <a:off x="3363589" y="3250301"/>
              <a:ext cx="2067516" cy="890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62A5C35-C5F1-C015-5DB6-98B5E119BAAA}"/>
                </a:ext>
              </a:extLst>
            </p:cNvPr>
            <p:cNvSpPr/>
            <p:nvPr/>
          </p:nvSpPr>
          <p:spPr>
            <a:xfrm>
              <a:off x="3363589" y="3398655"/>
              <a:ext cx="2067516" cy="890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361E25A-D891-64CB-15A5-3F9EDEF5A81C}"/>
                </a:ext>
              </a:extLst>
            </p:cNvPr>
            <p:cNvSpPr/>
            <p:nvPr/>
          </p:nvSpPr>
          <p:spPr>
            <a:xfrm>
              <a:off x="3363589" y="3547009"/>
              <a:ext cx="2067516" cy="890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AAFA30F-168A-5382-2140-A193917D4832}"/>
                </a:ext>
              </a:extLst>
            </p:cNvPr>
            <p:cNvSpPr/>
            <p:nvPr/>
          </p:nvSpPr>
          <p:spPr>
            <a:xfrm>
              <a:off x="3363589" y="3716942"/>
              <a:ext cx="2067516" cy="890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AE93D3F-C76D-E90A-E018-323ADD1D7E01}"/>
                </a:ext>
              </a:extLst>
            </p:cNvPr>
            <p:cNvSpPr/>
            <p:nvPr/>
          </p:nvSpPr>
          <p:spPr>
            <a:xfrm>
              <a:off x="3363589" y="3865296"/>
              <a:ext cx="2067516" cy="890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FBCE729-76C8-A02D-E336-C99140C74B6B}"/>
                </a:ext>
              </a:extLst>
            </p:cNvPr>
            <p:cNvSpPr/>
            <p:nvPr/>
          </p:nvSpPr>
          <p:spPr>
            <a:xfrm>
              <a:off x="3363589" y="4013650"/>
              <a:ext cx="2067516" cy="890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AC0C75E-64CA-0AFD-810C-8E7888488654}"/>
                </a:ext>
              </a:extLst>
            </p:cNvPr>
            <p:cNvSpPr/>
            <p:nvPr/>
          </p:nvSpPr>
          <p:spPr>
            <a:xfrm>
              <a:off x="3363589" y="4179536"/>
              <a:ext cx="2067516" cy="890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4D72C1D-DF07-6A37-60CB-A45F2159A329}"/>
                </a:ext>
              </a:extLst>
            </p:cNvPr>
            <p:cNvSpPr/>
            <p:nvPr/>
          </p:nvSpPr>
          <p:spPr>
            <a:xfrm>
              <a:off x="3363589" y="4327890"/>
              <a:ext cx="2067516" cy="890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EDBEDA8-2EF5-264B-B718-48878714ECFF}"/>
                </a:ext>
              </a:extLst>
            </p:cNvPr>
            <p:cNvSpPr/>
            <p:nvPr/>
          </p:nvSpPr>
          <p:spPr>
            <a:xfrm>
              <a:off x="3363589" y="4476244"/>
              <a:ext cx="2067516" cy="890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F543CE2-52F9-6B1E-5CC6-FB959579D7A5}"/>
                </a:ext>
              </a:extLst>
            </p:cNvPr>
            <p:cNvSpPr/>
            <p:nvPr/>
          </p:nvSpPr>
          <p:spPr>
            <a:xfrm>
              <a:off x="3363589" y="4634039"/>
              <a:ext cx="2067516" cy="89012"/>
            </a:xfrm>
            <a:prstGeom prst="rect">
              <a:avLst/>
            </a:prstGeom>
            <a:solidFill>
              <a:schemeClr val="bg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CAB9737-A48D-A1DC-36E9-89C4F250D406}"/>
                </a:ext>
              </a:extLst>
            </p:cNvPr>
            <p:cNvSpPr/>
            <p:nvPr/>
          </p:nvSpPr>
          <p:spPr>
            <a:xfrm>
              <a:off x="3363589" y="4782393"/>
              <a:ext cx="2067516" cy="890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C5A678B-42C9-687E-3B08-62AD38581228}"/>
                </a:ext>
              </a:extLst>
            </p:cNvPr>
            <p:cNvSpPr/>
            <p:nvPr/>
          </p:nvSpPr>
          <p:spPr>
            <a:xfrm>
              <a:off x="3363589" y="4930747"/>
              <a:ext cx="2067516" cy="890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60FF5972-5E7F-2102-A642-D744887F7BED}"/>
              </a:ext>
            </a:extLst>
          </p:cNvPr>
          <p:cNvGrpSpPr/>
          <p:nvPr/>
        </p:nvGrpSpPr>
        <p:grpSpPr>
          <a:xfrm>
            <a:off x="1586037" y="3967792"/>
            <a:ext cx="2067516" cy="229275"/>
            <a:chOff x="1039827" y="3967792"/>
            <a:chExt cx="2067516" cy="229275"/>
          </a:xfrm>
        </p:grpSpPr>
        <p:sp>
          <p:nvSpPr>
            <p:cNvPr id="2" name="矩形 1">
              <a:extLst>
                <a:ext uri="{FF2B5EF4-FFF2-40B4-BE49-F238E27FC236}">
                  <a16:creationId xmlns:a16="http://schemas.microsoft.com/office/drawing/2014/main" id="{AA8FB965-3BB5-4077-8593-AD103A638687}"/>
                </a:ext>
              </a:extLst>
            </p:cNvPr>
            <p:cNvSpPr/>
            <p:nvPr/>
          </p:nvSpPr>
          <p:spPr>
            <a:xfrm>
              <a:off x="1039827" y="4046018"/>
              <a:ext cx="2067516" cy="890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2E639FA-3E68-A3FC-2E22-6BCE0D70E607}"/>
                </a:ext>
              </a:extLst>
            </p:cNvPr>
            <p:cNvSpPr/>
            <p:nvPr/>
          </p:nvSpPr>
          <p:spPr>
            <a:xfrm>
              <a:off x="2782313" y="3967792"/>
              <a:ext cx="118682" cy="229275"/>
            </a:xfrm>
            <a:prstGeom prst="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2F08E98E-84B2-DCA8-2B2F-E0FDFF6196A2}"/>
              </a:ext>
            </a:extLst>
          </p:cNvPr>
          <p:cNvGrpSpPr/>
          <p:nvPr/>
        </p:nvGrpSpPr>
        <p:grpSpPr>
          <a:xfrm>
            <a:off x="6642210" y="3967792"/>
            <a:ext cx="535424" cy="225900"/>
            <a:chOff x="6096000" y="3967792"/>
            <a:chExt cx="535424" cy="225900"/>
          </a:xfrm>
        </p:grpSpPr>
        <p:sp>
          <p:nvSpPr>
            <p:cNvPr id="21" name="矩形 20">
              <a:extLst>
                <a:ext uri="{FF2B5EF4-FFF2-40B4-BE49-F238E27FC236}">
                  <a16:creationId xmlns:a16="http://schemas.microsoft.com/office/drawing/2014/main" id="{4815EBE4-68B9-2A75-E1DB-AD6E18C37FDB}"/>
                </a:ext>
              </a:extLst>
            </p:cNvPr>
            <p:cNvSpPr/>
            <p:nvPr/>
          </p:nvSpPr>
          <p:spPr>
            <a:xfrm>
              <a:off x="6096000" y="3967792"/>
              <a:ext cx="535423" cy="4990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2"/>
                </a:solidFill>
              </a:endParaRPr>
            </a:p>
          </p:txBody>
        </p:sp>
        <p:sp>
          <p:nvSpPr>
            <p:cNvPr id="22" name="矩形 21">
              <a:extLst>
                <a:ext uri="{FF2B5EF4-FFF2-40B4-BE49-F238E27FC236}">
                  <a16:creationId xmlns:a16="http://schemas.microsoft.com/office/drawing/2014/main" id="{D79B9176-D2EE-8315-7835-3E24DE098159}"/>
                </a:ext>
              </a:extLst>
            </p:cNvPr>
            <p:cNvSpPr/>
            <p:nvPr/>
          </p:nvSpPr>
          <p:spPr>
            <a:xfrm>
              <a:off x="6096001" y="4143791"/>
              <a:ext cx="535423" cy="4990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2"/>
                </a:solidFill>
              </a:endParaRPr>
            </a:p>
          </p:txBody>
        </p:sp>
      </p:grpSp>
      <p:sp>
        <p:nvSpPr>
          <p:cNvPr id="23" name="矩形 22">
            <a:extLst>
              <a:ext uri="{FF2B5EF4-FFF2-40B4-BE49-F238E27FC236}">
                <a16:creationId xmlns:a16="http://schemas.microsoft.com/office/drawing/2014/main" id="{06E880BE-4054-10A1-6081-02283D74DEC5}"/>
              </a:ext>
            </a:extLst>
          </p:cNvPr>
          <p:cNvSpPr/>
          <p:nvPr/>
        </p:nvSpPr>
        <p:spPr>
          <a:xfrm>
            <a:off x="8009765" y="4046018"/>
            <a:ext cx="2067516" cy="89012"/>
          </a:xfrm>
          <a:prstGeom prst="rect">
            <a:avLst/>
          </a:prstGeom>
          <a:solidFill>
            <a:schemeClr val="bg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E9D19F6-8956-8287-3D65-00F502D84BCD}"/>
                  </a:ext>
                </a:extLst>
              </p:cNvPr>
              <p:cNvSpPr txBox="1"/>
              <p:nvPr/>
            </p:nvSpPr>
            <p:spPr>
              <a:xfrm>
                <a:off x="2342644" y="5498538"/>
                <a:ext cx="39465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zh-CN" sz="2000" b="0" i="0" smtClean="0">
                          <a:solidFill>
                            <a:schemeClr val="tx2"/>
                          </a:solidFill>
                          <a:latin typeface="Cambria Math" panose="02040503050406030204" pitchFamily="18" charset="0"/>
                        </a:rPr>
                        <m:t>X</m:t>
                      </m:r>
                    </m:oMath>
                  </m:oMathPara>
                </a14:m>
                <a:endParaRPr lang="zh-CN" altLang="en-US" sz="2000" dirty="0">
                  <a:solidFill>
                    <a:schemeClr val="tx2"/>
                  </a:solidFill>
                </a:endParaRPr>
              </a:p>
            </p:txBody>
          </p:sp>
        </mc:Choice>
        <mc:Fallback xmlns="">
          <p:sp>
            <p:nvSpPr>
              <p:cNvPr id="29" name="文本框 28">
                <a:extLst>
                  <a:ext uri="{FF2B5EF4-FFF2-40B4-BE49-F238E27FC236}">
                    <a16:creationId xmlns:a16="http://schemas.microsoft.com/office/drawing/2014/main" id="{AE9D19F6-8956-8287-3D65-00F502D84BCD}"/>
                  </a:ext>
                </a:extLst>
              </p:cNvPr>
              <p:cNvSpPr txBox="1">
                <a:spLocks noRot="1" noChangeAspect="1" noMove="1" noResize="1" noEditPoints="1" noAdjustHandles="1" noChangeArrowheads="1" noChangeShapeType="1" noTextEdit="1"/>
              </p:cNvSpPr>
              <p:nvPr/>
            </p:nvSpPr>
            <p:spPr>
              <a:xfrm>
                <a:off x="2342644" y="5498538"/>
                <a:ext cx="394659"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A5A4538-4168-6D66-8F38-69A55A230034}"/>
                  </a:ext>
                </a:extLst>
              </p:cNvPr>
              <p:cNvSpPr txBox="1"/>
              <p:nvPr/>
            </p:nvSpPr>
            <p:spPr>
              <a:xfrm>
                <a:off x="4746227" y="5498538"/>
                <a:ext cx="653962" cy="40113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lang="en-US" altLang="zh-CN" sz="2000" b="0" i="1" smtClean="0">
                              <a:solidFill>
                                <a:schemeClr val="tx2"/>
                              </a:solidFill>
                              <a:latin typeface="Cambria Math" panose="02040503050406030204" pitchFamily="18" charset="0"/>
                            </a:rPr>
                          </m:ctrlPr>
                        </m:sSupPr>
                        <m:e>
                          <m:r>
                            <a:rPr lang="en-US" altLang="zh-CN" sz="2000" b="0" i="1" smtClean="0">
                              <a:solidFill>
                                <a:schemeClr val="tx2"/>
                              </a:solidFill>
                              <a:latin typeface="Cambria Math" panose="02040503050406030204" pitchFamily="18" charset="0"/>
                            </a:rPr>
                            <m:t>𝑊</m:t>
                          </m:r>
                        </m:e>
                        <m:sup>
                          <m:r>
                            <a:rPr lang="en-US" altLang="zh-CN" sz="2000" b="0" i="1" smtClean="0">
                              <a:solidFill>
                                <a:schemeClr val="tx2"/>
                              </a:solidFill>
                              <a:latin typeface="Cambria Math" panose="02040503050406030204" pitchFamily="18" charset="0"/>
                            </a:rPr>
                            <m:t>𝑄</m:t>
                          </m:r>
                        </m:sup>
                      </m:sSup>
                    </m:oMath>
                  </m:oMathPara>
                </a14:m>
                <a:endParaRPr lang="zh-CN" altLang="en-US" sz="2000" dirty="0">
                  <a:solidFill>
                    <a:schemeClr val="tx2"/>
                  </a:solidFill>
                </a:endParaRPr>
              </a:p>
            </p:txBody>
          </p:sp>
        </mc:Choice>
        <mc:Fallback xmlns="">
          <p:sp>
            <p:nvSpPr>
              <p:cNvPr id="30" name="文本框 29">
                <a:extLst>
                  <a:ext uri="{FF2B5EF4-FFF2-40B4-BE49-F238E27FC236}">
                    <a16:creationId xmlns:a16="http://schemas.microsoft.com/office/drawing/2014/main" id="{8A5A4538-4168-6D66-8F38-69A55A230034}"/>
                  </a:ext>
                </a:extLst>
              </p:cNvPr>
              <p:cNvSpPr txBox="1">
                <a:spLocks noRot="1" noChangeAspect="1" noMove="1" noResize="1" noEditPoints="1" noAdjustHandles="1" noChangeArrowheads="1" noChangeShapeType="1" noTextEdit="1"/>
              </p:cNvSpPr>
              <p:nvPr/>
            </p:nvSpPr>
            <p:spPr>
              <a:xfrm>
                <a:off x="4746227" y="5498538"/>
                <a:ext cx="653962" cy="40113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A937BCA-F27D-0AA4-08E4-DDC9F2A6AB4B}"/>
                  </a:ext>
                </a:extLst>
              </p:cNvPr>
              <p:cNvSpPr txBox="1"/>
              <p:nvPr/>
            </p:nvSpPr>
            <p:spPr>
              <a:xfrm>
                <a:off x="8828816" y="5498538"/>
                <a:ext cx="42941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000" b="0" i="1" smtClean="0">
                          <a:solidFill>
                            <a:schemeClr val="tx2"/>
                          </a:solidFill>
                          <a:latin typeface="Cambria Math" panose="02040503050406030204" pitchFamily="18" charset="0"/>
                        </a:rPr>
                        <m:t>𝑄</m:t>
                      </m:r>
                    </m:oMath>
                  </m:oMathPara>
                </a14:m>
                <a:endParaRPr lang="zh-CN" altLang="en-US" sz="2000" dirty="0">
                  <a:solidFill>
                    <a:schemeClr val="tx2"/>
                  </a:solidFill>
                </a:endParaRPr>
              </a:p>
            </p:txBody>
          </p:sp>
        </mc:Choice>
        <mc:Fallback xmlns="">
          <p:sp>
            <p:nvSpPr>
              <p:cNvPr id="31" name="文本框 30">
                <a:extLst>
                  <a:ext uri="{FF2B5EF4-FFF2-40B4-BE49-F238E27FC236}">
                    <a16:creationId xmlns:a16="http://schemas.microsoft.com/office/drawing/2014/main" id="{AA937BCA-F27D-0AA4-08E4-DDC9F2A6AB4B}"/>
                  </a:ext>
                </a:extLst>
              </p:cNvPr>
              <p:cNvSpPr txBox="1">
                <a:spLocks noRot="1" noChangeAspect="1" noMove="1" noResize="1" noEditPoints="1" noAdjustHandles="1" noChangeArrowheads="1" noChangeShapeType="1" noTextEdit="1"/>
              </p:cNvSpPr>
              <p:nvPr/>
            </p:nvSpPr>
            <p:spPr>
              <a:xfrm>
                <a:off x="8828816" y="5498538"/>
                <a:ext cx="429413" cy="400110"/>
              </a:xfrm>
              <a:prstGeom prst="rect">
                <a:avLst/>
              </a:prstGeom>
              <a:blipFill>
                <a:blip r:embed="rId5"/>
                <a:stretch>
                  <a:fillRect b="-757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9CD7F4D-2DA7-D959-916A-2E0506063898}"/>
              </a:ext>
            </a:extLst>
          </p:cNvPr>
          <p:cNvSpPr txBox="1"/>
          <p:nvPr/>
        </p:nvSpPr>
        <p:spPr>
          <a:xfrm>
            <a:off x="7414954" y="1379913"/>
            <a:ext cx="3183774" cy="400110"/>
          </a:xfrm>
          <a:prstGeom prst="rect">
            <a:avLst/>
          </a:prstGeom>
          <a:noFill/>
        </p:spPr>
        <p:txBody>
          <a:bodyPr wrap="square" rtlCol="0">
            <a:spAutoFit/>
          </a:bodyPr>
          <a:lstStyle/>
          <a:p>
            <a:pPr algn="l"/>
            <a:r>
              <a:rPr kumimoji="1" lang="zh-CN" altLang="en-US" sz="2000" dirty="0"/>
              <a:t>思考：怎么获取平均值？</a:t>
            </a:r>
          </a:p>
        </p:txBody>
      </p:sp>
    </p:spTree>
    <p:extLst>
      <p:ext uri="{BB962C8B-B14F-4D97-AF65-F5344CB8AC3E}">
        <p14:creationId xmlns:p14="http://schemas.microsoft.com/office/powerpoint/2010/main" val="13328451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DF2C0-EEFB-B94A-EC2A-A755F32658C3}"/>
              </a:ext>
            </a:extLst>
          </p:cNvPr>
          <p:cNvSpPr>
            <a:spLocks noGrp="1"/>
          </p:cNvSpPr>
          <p:nvPr>
            <p:ph type="title"/>
          </p:nvPr>
        </p:nvSpPr>
        <p:spPr/>
        <p:txBody>
          <a:bodyPr/>
          <a:lstStyle/>
          <a:p>
            <a:r>
              <a:rPr lang="zh-CN" altLang="en-US" dirty="0"/>
              <a:t>情景模拟</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8954F3A-38A1-F0DB-BD59-4C084A01B25B}"/>
                  </a:ext>
                </a:extLst>
              </p:cNvPr>
              <p:cNvSpPr txBox="1"/>
              <p:nvPr/>
            </p:nvSpPr>
            <p:spPr>
              <a:xfrm>
                <a:off x="381242" y="741477"/>
                <a:ext cx="9055100" cy="1553439"/>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分析：</a:t>
                </a:r>
                <a14:m>
                  <m:oMath xmlns:m="http://schemas.openxmlformats.org/officeDocument/2006/math">
                    <m:r>
                      <a:rPr lang="en-US" altLang="zh-CN" sz="2000" b="0" i="1" smtClean="0">
                        <a:solidFill>
                          <a:schemeClr val="tx2"/>
                        </a:solidFill>
                        <a:latin typeface="Cambria Math" panose="02040503050406030204" pitchFamily="18" charset="0"/>
                      </a:rPr>
                      <m:t>𝑄𝑢𝑒𝑟</m:t>
                    </m:r>
                    <m:sSub>
                      <m:sSubPr>
                        <m:ctrlPr>
                          <a:rPr lang="en-US" altLang="zh-CN" sz="2000" b="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𝑦</m:t>
                        </m:r>
                      </m:e>
                      <m:sub>
                        <m:r>
                          <a:rPr lang="en-US" altLang="zh-CN" sz="2000" b="0" i="1" smtClean="0">
                            <a:solidFill>
                              <a:schemeClr val="tx2"/>
                            </a:solidFill>
                            <a:latin typeface="Cambria Math" panose="02040503050406030204" pitchFamily="18" charset="0"/>
                          </a:rPr>
                          <m:t>𝐷</m:t>
                        </m:r>
                      </m:sub>
                    </m:sSub>
                    <m:r>
                      <a:rPr lang="en-US" altLang="zh-CN" sz="2000" b="0" i="1" smtClean="0">
                        <a:solidFill>
                          <a:schemeClr val="tx2"/>
                        </a:solidFill>
                        <a:latin typeface="Cambria Math" panose="02040503050406030204" pitchFamily="18" charset="0"/>
                      </a:rPr>
                      <m:t>=</m:t>
                    </m:r>
                    <m:d>
                      <m:dPr>
                        <m:ctrlPr>
                          <a:rPr lang="en-US" altLang="zh-CN" sz="2000" b="0" i="1" smtClean="0">
                            <a:solidFill>
                              <a:schemeClr val="tx2"/>
                            </a:solidFill>
                            <a:latin typeface="Cambria Math" panose="02040503050406030204" pitchFamily="18" charset="0"/>
                          </a:rPr>
                        </m:ctrlPr>
                      </m:dPr>
                      <m:e>
                        <m:r>
                          <a:rPr lang="en-US" altLang="zh-CN" sz="2000" b="0" i="1" smtClean="0">
                            <a:solidFill>
                              <a:schemeClr val="tx2"/>
                            </a:solidFill>
                            <a:latin typeface="Cambria Math" panose="02040503050406030204" pitchFamily="18" charset="0"/>
                          </a:rPr>
                          <m:t>0.44,0.45,0.48,0.49,?</m:t>
                        </m:r>
                      </m:e>
                    </m:d>
                    <m:r>
                      <a:rPr lang="en-US" altLang="zh-CN" sz="2000" b="0" i="1" smtClean="0">
                        <a:solidFill>
                          <a:schemeClr val="tx2"/>
                        </a:solidFill>
                        <a:latin typeface="Cambria Math" panose="02040503050406030204" pitchFamily="18" charset="0"/>
                      </a:rPr>
                      <m:t>∗</m:t>
                    </m:r>
                    <m:d>
                      <m:dPr>
                        <m:ctrlPr>
                          <a:rPr lang="en-US" altLang="zh-CN" sz="2000" b="0" i="1" smtClean="0">
                            <a:solidFill>
                              <a:schemeClr val="tx2"/>
                            </a:solidFill>
                            <a:latin typeface="Cambria Math" panose="02040503050406030204" pitchFamily="18" charset="0"/>
                          </a:rPr>
                        </m:ctrlPr>
                      </m:dPr>
                      <m:e>
                        <m:eqArr>
                          <m:eqArrPr>
                            <m:ctrlPr>
                              <a:rPr lang="en-US" altLang="zh-CN" sz="2000" i="1">
                                <a:solidFill>
                                  <a:schemeClr val="tx2"/>
                                </a:solidFill>
                                <a:latin typeface="Cambria Math" panose="02040503050406030204" pitchFamily="18" charset="0"/>
                              </a:rPr>
                            </m:ctrlPr>
                          </m:eqArrPr>
                          <m:e>
                            <m:r>
                              <a:rPr lang="en-US" altLang="zh-CN" sz="2000" b="0" i="1" smtClean="0">
                                <a:solidFill>
                                  <a:schemeClr val="tx2"/>
                                </a:solidFill>
                                <a:latin typeface="Cambria Math" panose="02040503050406030204" pitchFamily="18" charset="0"/>
                              </a:rPr>
                              <m:t>1</m:t>
                            </m:r>
                          </m:e>
                          <m:e/>
                          <m:e>
                            <m:eqArr>
                              <m:eqArrPr>
                                <m:ctrlPr>
                                  <a:rPr lang="en-US" altLang="zh-CN" sz="2000" i="1">
                                    <a:solidFill>
                                      <a:schemeClr val="tx2"/>
                                    </a:solidFill>
                                    <a:latin typeface="Cambria Math" panose="02040503050406030204" pitchFamily="18" charset="0"/>
                                  </a:rPr>
                                </m:ctrlPr>
                              </m:eqArrPr>
                              <m:e/>
                              <m:e/>
                              <m:e/>
                            </m:eqArr>
                          </m:e>
                        </m:eqArr>
                        <m:eqArr>
                          <m:eqArrPr>
                            <m:ctrlPr>
                              <a:rPr lang="en-US" altLang="zh-CN" sz="2000" i="1">
                                <a:solidFill>
                                  <a:schemeClr val="tx2"/>
                                </a:solidFill>
                                <a:latin typeface="Cambria Math" panose="02040503050406030204" pitchFamily="18" charset="0"/>
                              </a:rPr>
                            </m:ctrlPr>
                          </m:eqArrPr>
                          <m:e/>
                          <m:e>
                            <m:r>
                              <a:rPr lang="en-US" altLang="zh-CN" sz="2000" b="0" i="1" smtClean="0">
                                <a:solidFill>
                                  <a:schemeClr val="tx2"/>
                                </a:solidFill>
                                <a:latin typeface="Cambria Math" panose="02040503050406030204" pitchFamily="18" charset="0"/>
                              </a:rPr>
                              <m:t>1</m:t>
                            </m:r>
                          </m:e>
                          <m:e>
                            <m:eqArr>
                              <m:eqArrPr>
                                <m:ctrlPr>
                                  <a:rPr lang="en-US" altLang="zh-CN" sz="2000" i="1">
                                    <a:solidFill>
                                      <a:schemeClr val="tx2"/>
                                    </a:solidFill>
                                    <a:latin typeface="Cambria Math" panose="02040503050406030204" pitchFamily="18" charset="0"/>
                                  </a:rPr>
                                </m:ctrlPr>
                              </m:eqArrPr>
                              <m:e/>
                              <m:e/>
                              <m:e/>
                            </m:eqArr>
                          </m:e>
                        </m:eqArr>
                        <m:eqArr>
                          <m:eqArrPr>
                            <m:ctrlPr>
                              <a:rPr lang="en-US" altLang="zh-CN" sz="2000" i="1">
                                <a:solidFill>
                                  <a:schemeClr val="tx2"/>
                                </a:solidFill>
                                <a:latin typeface="Cambria Math" panose="02040503050406030204" pitchFamily="18" charset="0"/>
                              </a:rPr>
                            </m:ctrlPr>
                          </m:eqArrPr>
                          <m:e/>
                          <m:e/>
                          <m:e>
                            <m:eqArr>
                              <m:eqArrPr>
                                <m:ctrlPr>
                                  <a:rPr lang="en-US" altLang="zh-CN" sz="2000" i="1">
                                    <a:solidFill>
                                      <a:schemeClr val="tx2"/>
                                    </a:solidFill>
                                    <a:latin typeface="Cambria Math" panose="02040503050406030204" pitchFamily="18" charset="0"/>
                                  </a:rPr>
                                </m:ctrlPr>
                              </m:eqArrPr>
                              <m:e>
                                <m:r>
                                  <a:rPr lang="en-US" altLang="zh-CN" sz="2000" b="0" i="1" smtClean="0">
                                    <a:solidFill>
                                      <a:schemeClr val="tx2"/>
                                    </a:solidFill>
                                    <a:latin typeface="Cambria Math" panose="02040503050406030204" pitchFamily="18" charset="0"/>
                                  </a:rPr>
                                  <m:t>1</m:t>
                                </m:r>
                              </m:e>
                              <m:e/>
                              <m:e/>
                            </m:eqArr>
                          </m:e>
                        </m:eqArr>
                        <m:eqArr>
                          <m:eqArrPr>
                            <m:ctrlPr>
                              <a:rPr lang="en-US" altLang="zh-CN" sz="2000" i="1">
                                <a:solidFill>
                                  <a:schemeClr val="tx2"/>
                                </a:solidFill>
                                <a:latin typeface="Cambria Math" panose="02040503050406030204" pitchFamily="18" charset="0"/>
                              </a:rPr>
                            </m:ctrlPr>
                          </m:eqArrPr>
                          <m:e/>
                          <m:e/>
                          <m:e>
                            <m:eqArr>
                              <m:eqArrPr>
                                <m:ctrlPr>
                                  <a:rPr lang="en-US" altLang="zh-CN" sz="2000" i="1">
                                    <a:solidFill>
                                      <a:schemeClr val="tx2"/>
                                    </a:solidFill>
                                    <a:latin typeface="Cambria Math" panose="02040503050406030204" pitchFamily="18" charset="0"/>
                                  </a:rPr>
                                </m:ctrlPr>
                              </m:eqArrPr>
                              <m:e/>
                              <m:e>
                                <m:r>
                                  <a:rPr lang="en-US" altLang="zh-CN" sz="2000" b="0" i="1" smtClean="0">
                                    <a:solidFill>
                                      <a:schemeClr val="tx2"/>
                                    </a:solidFill>
                                    <a:latin typeface="Cambria Math" panose="02040503050406030204" pitchFamily="18" charset="0"/>
                                  </a:rPr>
                                  <m:t>1</m:t>
                                </m:r>
                              </m:e>
                              <m:e/>
                            </m:eqArr>
                          </m:e>
                        </m:eqArr>
                      </m:e>
                    </m:d>
                    <m:r>
                      <a:rPr lang="en-US" altLang="zh-CN" sz="2000" b="0" i="0" smtClean="0">
                        <a:solidFill>
                          <a:schemeClr val="tx2"/>
                        </a:solidFill>
                        <a:latin typeface="Cambria Math" panose="02040503050406030204" pitchFamily="18" charset="0"/>
                      </a:rPr>
                      <m:t>=</m:t>
                    </m:r>
                    <m:d>
                      <m:dPr>
                        <m:ctrlPr>
                          <a:rPr lang="en-US" altLang="zh-CN" sz="2000" i="1">
                            <a:solidFill>
                              <a:schemeClr val="tx2"/>
                            </a:solidFill>
                            <a:latin typeface="Cambria Math" panose="02040503050406030204" pitchFamily="18" charset="0"/>
                          </a:rPr>
                        </m:ctrlPr>
                      </m:dPr>
                      <m:e>
                        <m:r>
                          <a:rPr lang="en-US" altLang="zh-CN" sz="2000" i="1">
                            <a:solidFill>
                              <a:schemeClr val="tx2"/>
                            </a:solidFill>
                            <a:latin typeface="Cambria Math" panose="02040503050406030204" pitchFamily="18" charset="0"/>
                          </a:rPr>
                          <m:t>0.44,0.45,0.48,0.49</m:t>
                        </m:r>
                      </m:e>
                    </m:d>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F8954F3A-38A1-F0DB-BD59-4C084A01B25B}"/>
                  </a:ext>
                </a:extLst>
              </p:cNvPr>
              <p:cNvSpPr txBox="1">
                <a:spLocks noRot="1" noChangeAspect="1" noMove="1" noResize="1" noEditPoints="1" noAdjustHandles="1" noChangeArrowheads="1" noChangeShapeType="1" noTextEdit="1"/>
              </p:cNvSpPr>
              <p:nvPr/>
            </p:nvSpPr>
            <p:spPr>
              <a:xfrm>
                <a:off x="381242" y="741477"/>
                <a:ext cx="9055100" cy="1553439"/>
              </a:xfrm>
              <a:prstGeom prst="rect">
                <a:avLst/>
              </a:prstGeom>
              <a:blipFill>
                <a:blip r:embed="rId3"/>
                <a:stretch>
                  <a:fillRect l="-7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323D7D6-05C4-F767-5F79-ADEAAA8E5F22}"/>
                  </a:ext>
                </a:extLst>
              </p:cNvPr>
              <p:cNvSpPr txBox="1"/>
              <p:nvPr/>
            </p:nvSpPr>
            <p:spPr>
              <a:xfrm>
                <a:off x="381242" y="2269261"/>
                <a:ext cx="9055100" cy="1553439"/>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分析</a:t>
                </a:r>
                <a:r>
                  <a:rPr lang="zh-CN" altLang="en-US" sz="2000" dirty="0">
                    <a:solidFill>
                      <a:schemeClr val="tx2"/>
                    </a:solidFill>
                  </a:rPr>
                  <a:t>：</a:t>
                </a:r>
                <a14:m>
                  <m:oMath xmlns:m="http://schemas.openxmlformats.org/officeDocument/2006/math">
                    <m:sSub>
                      <m:sSubPr>
                        <m:ctrlPr>
                          <a:rPr lang="en-US" altLang="zh-CN" sz="2000" b="0" i="1" smtClean="0">
                            <a:solidFill>
                              <a:schemeClr val="tx2"/>
                            </a:solidFill>
                            <a:latin typeface="Cambria Math" panose="02040503050406030204" pitchFamily="18" charset="0"/>
                          </a:rPr>
                        </m:ctrlPr>
                      </m:sSubPr>
                      <m:e>
                        <m:r>
                          <m:rPr>
                            <m:sty m:val="p"/>
                          </m:rPr>
                          <a:rPr lang="en-US" altLang="zh-CN" sz="2000" b="0" i="0" smtClean="0">
                            <a:solidFill>
                              <a:schemeClr val="tx2"/>
                            </a:solidFill>
                            <a:latin typeface="Cambria Math" panose="02040503050406030204" pitchFamily="18" charset="0"/>
                          </a:rPr>
                          <m:t>Key</m:t>
                        </m:r>
                      </m:e>
                      <m:sub>
                        <m:r>
                          <m:rPr>
                            <m:sty m:val="p"/>
                          </m:rPr>
                          <a:rPr lang="en-US" altLang="zh-CN" sz="2000" b="0" i="0" smtClean="0">
                            <a:solidFill>
                              <a:schemeClr val="tx2"/>
                            </a:solidFill>
                            <a:latin typeface="Cambria Math" panose="02040503050406030204" pitchFamily="18" charset="0"/>
                          </a:rPr>
                          <m:t>B</m:t>
                        </m:r>
                      </m:sub>
                    </m:sSub>
                    <m:r>
                      <a:rPr lang="en-US" altLang="zh-CN" sz="2000" b="0" i="1" smtClean="0">
                        <a:solidFill>
                          <a:schemeClr val="tx2"/>
                        </a:solidFill>
                        <a:latin typeface="Cambria Math" panose="02040503050406030204" pitchFamily="18" charset="0"/>
                      </a:rPr>
                      <m:t>=</m:t>
                    </m:r>
                    <m:d>
                      <m:dPr>
                        <m:ctrlPr>
                          <a:rPr lang="en-US" altLang="zh-CN" sz="2000" b="0" i="1" smtClean="0">
                            <a:solidFill>
                              <a:schemeClr val="tx2"/>
                            </a:solidFill>
                            <a:latin typeface="Cambria Math" panose="02040503050406030204" pitchFamily="18" charset="0"/>
                          </a:rPr>
                        </m:ctrlPr>
                      </m:dPr>
                      <m:e>
                        <m:r>
                          <a:rPr lang="en-US" altLang="zh-CN" sz="2000" b="0" i="1" smtClean="0">
                            <a:solidFill>
                              <a:schemeClr val="tx2"/>
                            </a:solidFill>
                            <a:latin typeface="Cambria Math" panose="02040503050406030204" pitchFamily="18" charset="0"/>
                          </a:rPr>
                          <m:t>−0.1,0.1,−0.3,0.1,0.1</m:t>
                        </m:r>
                      </m:e>
                    </m:d>
                    <m:r>
                      <a:rPr lang="en-US" altLang="zh-CN" sz="2000" b="0" i="1" smtClean="0">
                        <a:solidFill>
                          <a:schemeClr val="tx2"/>
                        </a:solidFill>
                        <a:latin typeface="Cambria Math" panose="02040503050406030204" pitchFamily="18" charset="0"/>
                      </a:rPr>
                      <m:t>∗</m:t>
                    </m:r>
                    <m:d>
                      <m:dPr>
                        <m:ctrlPr>
                          <a:rPr lang="en-US" altLang="zh-CN" sz="2000" b="0" i="1" smtClean="0">
                            <a:solidFill>
                              <a:schemeClr val="tx2"/>
                            </a:solidFill>
                            <a:latin typeface="Cambria Math" panose="02040503050406030204" pitchFamily="18" charset="0"/>
                          </a:rPr>
                        </m:ctrlPr>
                      </m:dPr>
                      <m:e>
                        <m:eqArr>
                          <m:eqArrPr>
                            <m:ctrlPr>
                              <a:rPr lang="en-US" altLang="zh-CN" sz="2000" i="1">
                                <a:solidFill>
                                  <a:schemeClr val="tx2"/>
                                </a:solidFill>
                                <a:latin typeface="Cambria Math" panose="02040503050406030204" pitchFamily="18" charset="0"/>
                              </a:rPr>
                            </m:ctrlPr>
                          </m:eqArrPr>
                          <m:e>
                            <m:r>
                              <a:rPr lang="en-US" altLang="zh-CN" sz="2000" b="0" i="1" smtClean="0">
                                <a:solidFill>
                                  <a:schemeClr val="tx2"/>
                                </a:solidFill>
                                <a:latin typeface="Cambria Math" panose="02040503050406030204" pitchFamily="18" charset="0"/>
                              </a:rPr>
                              <m:t>1</m:t>
                            </m:r>
                          </m:e>
                          <m:e/>
                          <m:e>
                            <m:eqArr>
                              <m:eqArrPr>
                                <m:ctrlPr>
                                  <a:rPr lang="en-US" altLang="zh-CN" sz="2000" i="1">
                                    <a:solidFill>
                                      <a:schemeClr val="tx2"/>
                                    </a:solidFill>
                                    <a:latin typeface="Cambria Math" panose="02040503050406030204" pitchFamily="18" charset="0"/>
                                  </a:rPr>
                                </m:ctrlPr>
                              </m:eqArrPr>
                              <m:e/>
                              <m:e/>
                              <m:e/>
                            </m:eqArr>
                          </m:e>
                        </m:eqArr>
                        <m:eqArr>
                          <m:eqArrPr>
                            <m:ctrlPr>
                              <a:rPr lang="en-US" altLang="zh-CN" sz="2000" i="1">
                                <a:solidFill>
                                  <a:schemeClr val="tx2"/>
                                </a:solidFill>
                                <a:latin typeface="Cambria Math" panose="02040503050406030204" pitchFamily="18" charset="0"/>
                              </a:rPr>
                            </m:ctrlPr>
                          </m:eqArrPr>
                          <m:e/>
                          <m:e>
                            <m:r>
                              <a:rPr lang="en-US" altLang="zh-CN" sz="2000" b="0" i="1" smtClean="0">
                                <a:solidFill>
                                  <a:schemeClr val="tx2"/>
                                </a:solidFill>
                                <a:latin typeface="Cambria Math" panose="02040503050406030204" pitchFamily="18" charset="0"/>
                              </a:rPr>
                              <m:t>1</m:t>
                            </m:r>
                          </m:e>
                          <m:e>
                            <m:eqArr>
                              <m:eqArrPr>
                                <m:ctrlPr>
                                  <a:rPr lang="en-US" altLang="zh-CN" sz="2000" i="1">
                                    <a:solidFill>
                                      <a:schemeClr val="tx2"/>
                                    </a:solidFill>
                                    <a:latin typeface="Cambria Math" panose="02040503050406030204" pitchFamily="18" charset="0"/>
                                  </a:rPr>
                                </m:ctrlPr>
                              </m:eqArrPr>
                              <m:e/>
                              <m:e/>
                              <m:e/>
                            </m:eqArr>
                          </m:e>
                        </m:eqArr>
                        <m:eqArr>
                          <m:eqArrPr>
                            <m:ctrlPr>
                              <a:rPr lang="en-US" altLang="zh-CN" sz="2000" i="1">
                                <a:solidFill>
                                  <a:schemeClr val="tx2"/>
                                </a:solidFill>
                                <a:latin typeface="Cambria Math" panose="02040503050406030204" pitchFamily="18" charset="0"/>
                              </a:rPr>
                            </m:ctrlPr>
                          </m:eqArrPr>
                          <m:e/>
                          <m:e/>
                          <m:e>
                            <m:eqArr>
                              <m:eqArrPr>
                                <m:ctrlPr>
                                  <a:rPr lang="en-US" altLang="zh-CN" sz="2000" i="1">
                                    <a:solidFill>
                                      <a:schemeClr val="tx2"/>
                                    </a:solidFill>
                                    <a:latin typeface="Cambria Math" panose="02040503050406030204" pitchFamily="18" charset="0"/>
                                  </a:rPr>
                                </m:ctrlPr>
                              </m:eqArrPr>
                              <m:e>
                                <m:r>
                                  <a:rPr lang="en-US" altLang="zh-CN" sz="2000" b="0" i="1" smtClean="0">
                                    <a:solidFill>
                                      <a:schemeClr val="tx2"/>
                                    </a:solidFill>
                                    <a:latin typeface="Cambria Math" panose="02040503050406030204" pitchFamily="18" charset="0"/>
                                  </a:rPr>
                                  <m:t>1</m:t>
                                </m:r>
                              </m:e>
                              <m:e/>
                              <m:e/>
                            </m:eqArr>
                          </m:e>
                        </m:eqArr>
                        <m:eqArr>
                          <m:eqArrPr>
                            <m:ctrlPr>
                              <a:rPr lang="en-US" altLang="zh-CN" sz="2000" i="1">
                                <a:solidFill>
                                  <a:schemeClr val="tx2"/>
                                </a:solidFill>
                                <a:latin typeface="Cambria Math" panose="02040503050406030204" pitchFamily="18" charset="0"/>
                              </a:rPr>
                            </m:ctrlPr>
                          </m:eqArrPr>
                          <m:e/>
                          <m:e/>
                          <m:e>
                            <m:eqArr>
                              <m:eqArrPr>
                                <m:ctrlPr>
                                  <a:rPr lang="en-US" altLang="zh-CN" sz="2000" i="1">
                                    <a:solidFill>
                                      <a:schemeClr val="tx2"/>
                                    </a:solidFill>
                                    <a:latin typeface="Cambria Math" panose="02040503050406030204" pitchFamily="18" charset="0"/>
                                  </a:rPr>
                                </m:ctrlPr>
                              </m:eqArrPr>
                              <m:e/>
                              <m:e>
                                <m:r>
                                  <a:rPr lang="en-US" altLang="zh-CN" sz="2000" b="0" i="1" smtClean="0">
                                    <a:solidFill>
                                      <a:schemeClr val="tx2"/>
                                    </a:solidFill>
                                    <a:latin typeface="Cambria Math" panose="02040503050406030204" pitchFamily="18" charset="0"/>
                                  </a:rPr>
                                  <m:t>1</m:t>
                                </m:r>
                              </m:e>
                              <m:e/>
                            </m:eqArr>
                          </m:e>
                        </m:eqArr>
                      </m:e>
                    </m:d>
                    <m:r>
                      <a:rPr lang="en-US" altLang="zh-CN" sz="2000" b="0" i="0" smtClean="0">
                        <a:solidFill>
                          <a:schemeClr val="tx2"/>
                        </a:solidFill>
                        <a:latin typeface="Cambria Math" panose="02040503050406030204" pitchFamily="18" charset="0"/>
                      </a:rPr>
                      <m:t>=</m:t>
                    </m:r>
                    <m:d>
                      <m:dPr>
                        <m:ctrlPr>
                          <a:rPr lang="en-US" altLang="zh-CN" sz="2000" i="1">
                            <a:solidFill>
                              <a:schemeClr val="tx2"/>
                            </a:solidFill>
                            <a:latin typeface="Cambria Math" panose="02040503050406030204" pitchFamily="18" charset="0"/>
                          </a:rPr>
                        </m:ctrlPr>
                      </m:dPr>
                      <m:e>
                        <m:r>
                          <a:rPr lang="en-US" altLang="zh-CN" sz="2000" i="1">
                            <a:solidFill>
                              <a:schemeClr val="tx2"/>
                            </a:solidFill>
                            <a:latin typeface="Cambria Math" panose="02040503050406030204" pitchFamily="18" charset="0"/>
                          </a:rPr>
                          <m:t>−0.1,0.1,−0.3,0.1</m:t>
                        </m:r>
                      </m:e>
                    </m:d>
                  </m:oMath>
                </a14:m>
                <a:endParaRPr lang="zh-CN" altLang="en-US" sz="2000" dirty="0">
                  <a:solidFill>
                    <a:schemeClr val="tx2"/>
                  </a:solidFill>
                </a:endParaRPr>
              </a:p>
            </p:txBody>
          </p:sp>
        </mc:Choice>
        <mc:Fallback xmlns="">
          <p:sp>
            <p:nvSpPr>
              <p:cNvPr id="11" name="文本框 10">
                <a:extLst>
                  <a:ext uri="{FF2B5EF4-FFF2-40B4-BE49-F238E27FC236}">
                    <a16:creationId xmlns:a16="http://schemas.microsoft.com/office/drawing/2014/main" id="{A323D7D6-05C4-F767-5F79-ADEAAA8E5F22}"/>
                  </a:ext>
                </a:extLst>
              </p:cNvPr>
              <p:cNvSpPr txBox="1">
                <a:spLocks noRot="1" noChangeAspect="1" noMove="1" noResize="1" noEditPoints="1" noAdjustHandles="1" noChangeArrowheads="1" noChangeShapeType="1" noTextEdit="1"/>
              </p:cNvSpPr>
              <p:nvPr/>
            </p:nvSpPr>
            <p:spPr>
              <a:xfrm>
                <a:off x="381242" y="2269261"/>
                <a:ext cx="9055100" cy="1553439"/>
              </a:xfrm>
              <a:prstGeom prst="rect">
                <a:avLst/>
              </a:prstGeom>
              <a:blipFill>
                <a:blip r:embed="rId4"/>
                <a:stretch>
                  <a:fillRect l="-7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4B13841-DB5C-DE9A-7275-7811823C6C85}"/>
                  </a:ext>
                </a:extLst>
              </p:cNvPr>
              <p:cNvSpPr txBox="1"/>
              <p:nvPr/>
            </p:nvSpPr>
            <p:spPr>
              <a:xfrm>
                <a:off x="432042" y="3776543"/>
                <a:ext cx="10769358" cy="400110"/>
              </a:xfrm>
              <a:prstGeom prst="rect">
                <a:avLst/>
              </a:prstGeom>
              <a:noFill/>
            </p:spPr>
            <p:txBody>
              <a:bodyPr wrap="square" rtlCol="0">
                <a:spAutoFit/>
              </a:bodyPr>
              <a:lstStyle/>
              <a:p>
                <a14:m>
                  <m:oMath xmlns:m="http://schemas.openxmlformats.org/officeDocument/2006/math">
                    <m:sSub>
                      <m:sSubPr>
                        <m:ctrlPr>
                          <a:rPr lang="en-US" altLang="zh-CN" sz="2000" i="1" smtClean="0">
                            <a:solidFill>
                              <a:schemeClr val="tx2"/>
                            </a:solidFill>
                            <a:latin typeface="Cambria Math" panose="02040503050406030204" pitchFamily="18" charset="0"/>
                          </a:rPr>
                        </m:ctrlPr>
                      </m:sSubPr>
                      <m:e>
                        <m:r>
                          <m:rPr>
                            <m:sty m:val="p"/>
                          </m:rPr>
                          <a:rPr lang="en-US" altLang="zh-CN" sz="2000">
                            <a:solidFill>
                              <a:schemeClr val="tx2"/>
                            </a:solidFill>
                            <a:latin typeface="Cambria Math" panose="02040503050406030204" pitchFamily="18" charset="0"/>
                          </a:rPr>
                          <m:t>Key</m:t>
                        </m:r>
                      </m:e>
                      <m:sub>
                        <m:r>
                          <m:rPr>
                            <m:sty m:val="p"/>
                          </m:rPr>
                          <a:rPr lang="en-US" altLang="zh-CN" sz="2000">
                            <a:solidFill>
                              <a:schemeClr val="tx2"/>
                            </a:solidFill>
                            <a:latin typeface="Cambria Math" panose="02040503050406030204" pitchFamily="18" charset="0"/>
                          </a:rPr>
                          <m:t>A</m:t>
                        </m:r>
                      </m:sub>
                    </m:sSub>
                    <m:r>
                      <a:rPr lang="en-US" altLang="zh-CN" sz="2000" i="1">
                        <a:solidFill>
                          <a:schemeClr val="tx2"/>
                        </a:solidFill>
                        <a:latin typeface="Cambria Math" panose="02040503050406030204" pitchFamily="18" charset="0"/>
                      </a:rPr>
                      <m:t>=</m:t>
                    </m:r>
                    <m:d>
                      <m:dPr>
                        <m:ctrlPr>
                          <a:rPr lang="en-US" altLang="zh-CN" sz="2000" i="1">
                            <a:solidFill>
                              <a:schemeClr val="tx2"/>
                            </a:solidFill>
                            <a:latin typeface="Cambria Math" panose="02040503050406030204" pitchFamily="18" charset="0"/>
                          </a:rPr>
                        </m:ctrlPr>
                      </m:dPr>
                      <m:e>
                        <m:r>
                          <a:rPr lang="en-US" altLang="zh-CN" sz="2000" i="1">
                            <a:solidFill>
                              <a:schemeClr val="tx2"/>
                            </a:solidFill>
                            <a:latin typeface="Cambria Math" panose="02040503050406030204" pitchFamily="18" charset="0"/>
                          </a:rPr>
                          <m:t>0.48 0.5 0.45 0.48 </m:t>
                        </m:r>
                      </m:e>
                    </m:d>
                  </m:oMath>
                </a14:m>
                <a:r>
                  <a:rPr lang="en-US" altLang="zh-CN" sz="2000" dirty="0">
                    <a:solidFill>
                      <a:schemeClr val="tx2"/>
                    </a:solidFill>
                  </a:rPr>
                  <a:t> , </a:t>
                </a:r>
                <a14:m>
                  <m:oMath xmlns:m="http://schemas.openxmlformats.org/officeDocument/2006/math">
                    <m:sSub>
                      <m:sSubPr>
                        <m:ctrlPr>
                          <a:rPr lang="en-US" altLang="zh-CN" sz="2000" i="1">
                            <a:solidFill>
                              <a:schemeClr val="tx2"/>
                            </a:solidFill>
                            <a:latin typeface="Cambria Math" panose="02040503050406030204" pitchFamily="18" charset="0"/>
                          </a:rPr>
                        </m:ctrlPr>
                      </m:sSubPr>
                      <m:e>
                        <m:r>
                          <m:rPr>
                            <m:sty m:val="p"/>
                          </m:rPr>
                          <a:rPr lang="en-US" altLang="zh-CN" sz="2000">
                            <a:solidFill>
                              <a:schemeClr val="tx2"/>
                            </a:solidFill>
                            <a:latin typeface="Cambria Math" panose="02040503050406030204" pitchFamily="18" charset="0"/>
                          </a:rPr>
                          <m:t>Key</m:t>
                        </m:r>
                      </m:e>
                      <m:sub>
                        <m:r>
                          <m:rPr>
                            <m:sty m:val="p"/>
                          </m:rPr>
                          <a:rPr lang="en-US" altLang="zh-CN" sz="2000">
                            <a:solidFill>
                              <a:schemeClr val="tx2"/>
                            </a:solidFill>
                            <a:latin typeface="Cambria Math" panose="02040503050406030204" pitchFamily="18" charset="0"/>
                          </a:rPr>
                          <m:t>c</m:t>
                        </m:r>
                      </m:sub>
                    </m:sSub>
                    <m:r>
                      <a:rPr lang="en-US" altLang="zh-CN" sz="2000" i="1">
                        <a:solidFill>
                          <a:schemeClr val="tx2"/>
                        </a:solidFill>
                        <a:latin typeface="Cambria Math" panose="02040503050406030204" pitchFamily="18" charset="0"/>
                      </a:rPr>
                      <m:t>=</m:t>
                    </m:r>
                    <m:d>
                      <m:dPr>
                        <m:ctrlPr>
                          <a:rPr lang="en-US" altLang="zh-CN" sz="2000" i="1">
                            <a:solidFill>
                              <a:schemeClr val="tx2"/>
                            </a:solidFill>
                            <a:latin typeface="Cambria Math" panose="02040503050406030204" pitchFamily="18" charset="0"/>
                          </a:rPr>
                        </m:ctrlPr>
                      </m:dPr>
                      <m:e>
                        <m:r>
                          <a:rPr lang="en-US" altLang="zh-CN" sz="2000" i="1">
                            <a:solidFill>
                              <a:schemeClr val="tx2"/>
                            </a:solidFill>
                            <a:latin typeface="Cambria Math" panose="02040503050406030204" pitchFamily="18" charset="0"/>
                          </a:rPr>
                          <m:t>0.1, 0.5, 0.1, 0.5</m:t>
                        </m:r>
                      </m:e>
                    </m:d>
                  </m:oMath>
                </a14:m>
                <a:endParaRPr lang="zh-CN" altLang="en-US" sz="2000" dirty="0"/>
              </a:p>
            </p:txBody>
          </p:sp>
        </mc:Choice>
        <mc:Fallback xmlns="">
          <p:sp>
            <p:nvSpPr>
              <p:cNvPr id="4" name="文本框 3">
                <a:extLst>
                  <a:ext uri="{FF2B5EF4-FFF2-40B4-BE49-F238E27FC236}">
                    <a16:creationId xmlns:a16="http://schemas.microsoft.com/office/drawing/2014/main" id="{14B13841-DB5C-DE9A-7275-7811823C6C85}"/>
                  </a:ext>
                </a:extLst>
              </p:cNvPr>
              <p:cNvSpPr txBox="1">
                <a:spLocks noRot="1" noChangeAspect="1" noMove="1" noResize="1" noEditPoints="1" noAdjustHandles="1" noChangeArrowheads="1" noChangeShapeType="1" noTextEdit="1"/>
              </p:cNvSpPr>
              <p:nvPr/>
            </p:nvSpPr>
            <p:spPr>
              <a:xfrm>
                <a:off x="432042" y="3776543"/>
                <a:ext cx="10769358" cy="400110"/>
              </a:xfrm>
              <a:prstGeom prst="rect">
                <a:avLst/>
              </a:prstGeom>
              <a:blipFill>
                <a:blip r:embed="rId5"/>
                <a:stretch>
                  <a:fillRect l="-226" t="-7692" b="-2923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4E9BC0E6-EFD0-1DCC-8798-2AB51DDAFF92}"/>
              </a:ext>
            </a:extLst>
          </p:cNvPr>
          <p:cNvSpPr txBox="1"/>
          <p:nvPr/>
        </p:nvSpPr>
        <p:spPr>
          <a:xfrm>
            <a:off x="381242" y="4389497"/>
            <a:ext cx="2717800" cy="400110"/>
          </a:xfrm>
          <a:prstGeom prst="rect">
            <a:avLst/>
          </a:prstGeom>
          <a:noFill/>
        </p:spPr>
        <p:txBody>
          <a:bodyPr wrap="square" rtlCol="0">
            <a:spAutoFit/>
          </a:bodyPr>
          <a:lstStyle/>
          <a:p>
            <a:pPr algn="l"/>
            <a:r>
              <a:rPr lang="zh-CN" altLang="en-US" sz="2000" dirty="0">
                <a:solidFill>
                  <a:schemeClr val="tx2"/>
                </a:solidFill>
                <a:latin typeface="微软雅黑" panose="020B0503020204020204" pitchFamily="34" charset="-122"/>
                <a:ea typeface="微软雅黑" panose="020B0503020204020204" pitchFamily="34" charset="-122"/>
              </a:rPr>
              <a:t>计算关联强度</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1FF9439-F786-7254-C044-4DA015C0595F}"/>
                  </a:ext>
                </a:extLst>
              </p:cNvPr>
              <p:cNvSpPr txBox="1"/>
              <p:nvPr/>
            </p:nvSpPr>
            <p:spPr>
              <a:xfrm>
                <a:off x="1981200" y="4521200"/>
                <a:ext cx="2425700" cy="40613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2"/>
                              </a:solidFill>
                              <a:latin typeface="Cambria Math" panose="02040503050406030204" pitchFamily="18" charset="0"/>
                            </a:rPr>
                          </m:ctrlPr>
                        </m:sSubPr>
                        <m:e>
                          <m:r>
                            <m:rPr>
                              <m:sty m:val="p"/>
                            </m:rPr>
                            <a:rPr lang="en-US" altLang="zh-CN" sz="2000" i="1" smtClean="0">
                              <a:solidFill>
                                <a:schemeClr val="tx2"/>
                              </a:solidFill>
                              <a:latin typeface="Cambria Math" panose="02040503050406030204" pitchFamily="18" charset="0"/>
                            </a:rPr>
                            <m:t>Q</m:t>
                          </m:r>
                        </m:e>
                        <m:sub>
                          <m:r>
                            <m:rPr>
                              <m:sty m:val="p"/>
                            </m:rPr>
                            <a:rPr lang="en-US" altLang="zh-CN" sz="2000" i="1">
                              <a:solidFill>
                                <a:schemeClr val="tx2"/>
                              </a:solidFill>
                              <a:latin typeface="Cambria Math" panose="02040503050406030204" pitchFamily="18" charset="0"/>
                            </a:rPr>
                            <m:t>D</m:t>
                          </m:r>
                        </m:sub>
                      </m:sSub>
                      <m:sSubSup>
                        <m:sSubSupPr>
                          <m:ctrlPr>
                            <a:rPr lang="en-US" altLang="zh-CN" sz="2000" b="0" i="1" smtClean="0">
                              <a:solidFill>
                                <a:schemeClr val="tx2"/>
                              </a:solidFill>
                              <a:latin typeface="Cambria Math" panose="02040503050406030204" pitchFamily="18" charset="0"/>
                            </a:rPr>
                          </m:ctrlPr>
                        </m:sSubSupPr>
                        <m:e>
                          <m:r>
                            <a:rPr lang="en-US" altLang="zh-CN" sz="2000" b="0" i="1" smtClean="0">
                              <a:solidFill>
                                <a:schemeClr val="tx2"/>
                              </a:solidFill>
                              <a:latin typeface="Cambria Math" panose="02040503050406030204" pitchFamily="18" charset="0"/>
                            </a:rPr>
                            <m:t>𝐾</m:t>
                          </m:r>
                        </m:e>
                        <m:sub>
                          <m:r>
                            <a:rPr lang="en-US" altLang="zh-CN" sz="2000" b="0" i="1" smtClean="0">
                              <a:solidFill>
                                <a:schemeClr val="tx2"/>
                              </a:solidFill>
                              <a:latin typeface="Cambria Math" panose="02040503050406030204" pitchFamily="18" charset="0"/>
                            </a:rPr>
                            <m:t>𝐴</m:t>
                          </m:r>
                        </m:sub>
                        <m:sup>
                          <m:r>
                            <a:rPr lang="en-US" altLang="zh-CN" sz="2000" b="0" i="1" smtClean="0">
                              <a:solidFill>
                                <a:schemeClr val="tx2"/>
                              </a:solidFill>
                              <a:latin typeface="Cambria Math" panose="02040503050406030204" pitchFamily="18" charset="0"/>
                            </a:rPr>
                            <m:t>𝑇</m:t>
                          </m:r>
                        </m:sup>
                      </m:sSubSup>
                      <m:r>
                        <a:rPr lang="en-US" altLang="zh-CN" sz="2000" b="0" i="1" smtClean="0">
                          <a:solidFill>
                            <a:schemeClr val="tx2"/>
                          </a:solidFill>
                          <a:latin typeface="Cambria Math" panose="02040503050406030204" pitchFamily="18" charset="0"/>
                        </a:rPr>
                        <m:t>=0.89</m:t>
                      </m:r>
                    </m:oMath>
                  </m:oMathPara>
                </a14:m>
                <a:endParaRPr lang="zh-CN" altLang="en-US" sz="2000" dirty="0"/>
              </a:p>
            </p:txBody>
          </p:sp>
        </mc:Choice>
        <mc:Fallback xmlns="">
          <p:sp>
            <p:nvSpPr>
              <p:cNvPr id="7" name="文本框 6">
                <a:extLst>
                  <a:ext uri="{FF2B5EF4-FFF2-40B4-BE49-F238E27FC236}">
                    <a16:creationId xmlns:a16="http://schemas.microsoft.com/office/drawing/2014/main" id="{C1FF9439-F786-7254-C044-4DA015C0595F}"/>
                  </a:ext>
                </a:extLst>
              </p:cNvPr>
              <p:cNvSpPr txBox="1">
                <a:spLocks noRot="1" noChangeAspect="1" noMove="1" noResize="1" noEditPoints="1" noAdjustHandles="1" noChangeArrowheads="1" noChangeShapeType="1" noTextEdit="1"/>
              </p:cNvSpPr>
              <p:nvPr/>
            </p:nvSpPr>
            <p:spPr>
              <a:xfrm>
                <a:off x="1981200" y="4521200"/>
                <a:ext cx="2425700" cy="406137"/>
              </a:xfrm>
              <a:prstGeom prst="rect">
                <a:avLst/>
              </a:prstGeom>
              <a:blipFill>
                <a:blip r:embed="rId6"/>
                <a:stretch>
                  <a:fillRect b="-1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BFEE4F6-CE69-3808-E444-806669C51B0E}"/>
                  </a:ext>
                </a:extLst>
              </p:cNvPr>
              <p:cNvSpPr txBox="1"/>
              <p:nvPr/>
            </p:nvSpPr>
            <p:spPr>
              <a:xfrm>
                <a:off x="1981200" y="5002451"/>
                <a:ext cx="2425700" cy="40459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2"/>
                              </a:solidFill>
                              <a:latin typeface="Cambria Math" panose="02040503050406030204" pitchFamily="18" charset="0"/>
                            </a:rPr>
                          </m:ctrlPr>
                        </m:sSubPr>
                        <m:e>
                          <m:r>
                            <m:rPr>
                              <m:sty m:val="p"/>
                            </m:rPr>
                            <a:rPr lang="en-US" altLang="zh-CN" sz="2000" i="1" smtClean="0">
                              <a:solidFill>
                                <a:schemeClr val="tx2"/>
                              </a:solidFill>
                              <a:latin typeface="Cambria Math" panose="02040503050406030204" pitchFamily="18" charset="0"/>
                            </a:rPr>
                            <m:t>Q</m:t>
                          </m:r>
                        </m:e>
                        <m:sub>
                          <m:r>
                            <a:rPr lang="en-US" altLang="zh-CN" sz="2000" b="0" i="1" smtClean="0">
                              <a:solidFill>
                                <a:schemeClr val="tx2"/>
                              </a:solidFill>
                              <a:latin typeface="Cambria Math" panose="02040503050406030204" pitchFamily="18" charset="0"/>
                            </a:rPr>
                            <m:t>𝐷</m:t>
                          </m:r>
                        </m:sub>
                      </m:sSub>
                      <m:sSubSup>
                        <m:sSubSupPr>
                          <m:ctrlPr>
                            <a:rPr lang="en-US" altLang="zh-CN" sz="2000" b="0" i="1" smtClean="0">
                              <a:solidFill>
                                <a:schemeClr val="tx2"/>
                              </a:solidFill>
                              <a:latin typeface="Cambria Math" panose="02040503050406030204" pitchFamily="18" charset="0"/>
                            </a:rPr>
                          </m:ctrlPr>
                        </m:sSubSupPr>
                        <m:e>
                          <m:r>
                            <a:rPr lang="en-US" altLang="zh-CN" sz="2000" b="0" i="1" smtClean="0">
                              <a:solidFill>
                                <a:schemeClr val="tx2"/>
                              </a:solidFill>
                              <a:latin typeface="Cambria Math" panose="02040503050406030204" pitchFamily="18" charset="0"/>
                            </a:rPr>
                            <m:t>𝐾</m:t>
                          </m:r>
                        </m:e>
                        <m:sub>
                          <m:r>
                            <a:rPr lang="en-US" altLang="zh-CN" sz="2000" b="0" i="1" smtClean="0">
                              <a:solidFill>
                                <a:schemeClr val="tx2"/>
                              </a:solidFill>
                              <a:latin typeface="Cambria Math" panose="02040503050406030204" pitchFamily="18" charset="0"/>
                            </a:rPr>
                            <m:t>𝐵</m:t>
                          </m:r>
                        </m:sub>
                        <m:sup>
                          <m:r>
                            <a:rPr lang="en-US" altLang="zh-CN" sz="2000" b="0" i="1" smtClean="0">
                              <a:solidFill>
                                <a:schemeClr val="tx2"/>
                              </a:solidFill>
                              <a:latin typeface="Cambria Math" panose="02040503050406030204" pitchFamily="18" charset="0"/>
                            </a:rPr>
                            <m:t>𝑇</m:t>
                          </m:r>
                        </m:sup>
                      </m:sSubSup>
                      <m:r>
                        <a:rPr lang="en-US" altLang="zh-CN" sz="2000" b="0" i="1" smtClean="0">
                          <a:solidFill>
                            <a:schemeClr val="tx2"/>
                          </a:solidFill>
                          <a:latin typeface="Cambria Math" panose="02040503050406030204" pitchFamily="18" charset="0"/>
                        </a:rPr>
                        <m:t>=−0.09</m:t>
                      </m:r>
                    </m:oMath>
                  </m:oMathPara>
                </a14:m>
                <a:endParaRPr lang="zh-CN" altLang="en-US" sz="2000" dirty="0"/>
              </a:p>
            </p:txBody>
          </p:sp>
        </mc:Choice>
        <mc:Fallback xmlns="">
          <p:sp>
            <p:nvSpPr>
              <p:cNvPr id="9" name="文本框 8">
                <a:extLst>
                  <a:ext uri="{FF2B5EF4-FFF2-40B4-BE49-F238E27FC236}">
                    <a16:creationId xmlns:a16="http://schemas.microsoft.com/office/drawing/2014/main" id="{DBFEE4F6-CE69-3808-E444-806669C51B0E}"/>
                  </a:ext>
                </a:extLst>
              </p:cNvPr>
              <p:cNvSpPr txBox="1">
                <a:spLocks noRot="1" noChangeAspect="1" noMove="1" noResize="1" noEditPoints="1" noAdjustHandles="1" noChangeArrowheads="1" noChangeShapeType="1" noTextEdit="1"/>
              </p:cNvSpPr>
              <p:nvPr/>
            </p:nvSpPr>
            <p:spPr>
              <a:xfrm>
                <a:off x="1981200" y="5002451"/>
                <a:ext cx="2425700" cy="404598"/>
              </a:xfrm>
              <a:prstGeom prst="rect">
                <a:avLst/>
              </a:prstGeom>
              <a:blipFill>
                <a:blip r:embed="rId7"/>
                <a:stretch>
                  <a:fillRect b="-1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E3286FE-D863-246F-88BC-25002DD517D6}"/>
                  </a:ext>
                </a:extLst>
              </p:cNvPr>
              <p:cNvSpPr txBox="1"/>
              <p:nvPr/>
            </p:nvSpPr>
            <p:spPr>
              <a:xfrm>
                <a:off x="1981200" y="5483560"/>
                <a:ext cx="2425700" cy="40838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2"/>
                              </a:solidFill>
                              <a:latin typeface="Cambria Math" panose="02040503050406030204" pitchFamily="18" charset="0"/>
                            </a:rPr>
                          </m:ctrlPr>
                        </m:sSubPr>
                        <m:e>
                          <m:r>
                            <m:rPr>
                              <m:sty m:val="p"/>
                            </m:rPr>
                            <a:rPr lang="en-US" altLang="zh-CN" sz="2000" i="1" smtClean="0">
                              <a:solidFill>
                                <a:schemeClr val="tx2"/>
                              </a:solidFill>
                              <a:latin typeface="Cambria Math" panose="02040503050406030204" pitchFamily="18" charset="0"/>
                            </a:rPr>
                            <m:t>Q</m:t>
                          </m:r>
                        </m:e>
                        <m:sub>
                          <m:r>
                            <a:rPr lang="en-US" altLang="zh-CN" sz="2000" b="0" i="1" smtClean="0">
                              <a:solidFill>
                                <a:schemeClr val="tx2"/>
                              </a:solidFill>
                              <a:latin typeface="Cambria Math" panose="02040503050406030204" pitchFamily="18" charset="0"/>
                            </a:rPr>
                            <m:t>𝐷</m:t>
                          </m:r>
                        </m:sub>
                      </m:sSub>
                      <m:sSubSup>
                        <m:sSubSupPr>
                          <m:ctrlPr>
                            <a:rPr lang="en-US" altLang="zh-CN" sz="2000" b="0" i="1" smtClean="0">
                              <a:solidFill>
                                <a:schemeClr val="tx2"/>
                              </a:solidFill>
                              <a:latin typeface="Cambria Math" panose="02040503050406030204" pitchFamily="18" charset="0"/>
                            </a:rPr>
                          </m:ctrlPr>
                        </m:sSubSupPr>
                        <m:e>
                          <m:r>
                            <a:rPr lang="en-US" altLang="zh-CN" sz="2000" b="0" i="1" smtClean="0">
                              <a:solidFill>
                                <a:schemeClr val="tx2"/>
                              </a:solidFill>
                              <a:latin typeface="Cambria Math" panose="02040503050406030204" pitchFamily="18" charset="0"/>
                            </a:rPr>
                            <m:t>𝐾</m:t>
                          </m:r>
                        </m:e>
                        <m:sub>
                          <m:r>
                            <a:rPr lang="en-US" altLang="zh-CN" sz="2000" b="0" i="1" smtClean="0">
                              <a:solidFill>
                                <a:schemeClr val="tx2"/>
                              </a:solidFill>
                              <a:latin typeface="Cambria Math" panose="02040503050406030204" pitchFamily="18" charset="0"/>
                            </a:rPr>
                            <m:t>𝐶</m:t>
                          </m:r>
                        </m:sub>
                        <m:sup>
                          <m:r>
                            <a:rPr lang="en-US" altLang="zh-CN" sz="2000" b="0" i="1" smtClean="0">
                              <a:solidFill>
                                <a:schemeClr val="tx2"/>
                              </a:solidFill>
                              <a:latin typeface="Cambria Math" panose="02040503050406030204" pitchFamily="18" charset="0"/>
                            </a:rPr>
                            <m:t>𝑇</m:t>
                          </m:r>
                        </m:sup>
                      </m:sSubSup>
                      <m:r>
                        <a:rPr lang="en-US" altLang="zh-CN" sz="2000" b="0" i="1" smtClean="0">
                          <a:solidFill>
                            <a:schemeClr val="tx2"/>
                          </a:solidFill>
                          <a:latin typeface="Cambria Math" panose="02040503050406030204" pitchFamily="18" charset="0"/>
                        </a:rPr>
                        <m:t>=0.56</m:t>
                      </m:r>
                    </m:oMath>
                  </m:oMathPara>
                </a14:m>
                <a:endParaRPr lang="zh-CN" altLang="en-US" sz="2000" dirty="0"/>
              </a:p>
            </p:txBody>
          </p:sp>
        </mc:Choice>
        <mc:Fallback xmlns="">
          <p:sp>
            <p:nvSpPr>
              <p:cNvPr id="10" name="文本框 9">
                <a:extLst>
                  <a:ext uri="{FF2B5EF4-FFF2-40B4-BE49-F238E27FC236}">
                    <a16:creationId xmlns:a16="http://schemas.microsoft.com/office/drawing/2014/main" id="{5E3286FE-D863-246F-88BC-25002DD517D6}"/>
                  </a:ext>
                </a:extLst>
              </p:cNvPr>
              <p:cNvSpPr txBox="1">
                <a:spLocks noRot="1" noChangeAspect="1" noMove="1" noResize="1" noEditPoints="1" noAdjustHandles="1" noChangeArrowheads="1" noChangeShapeType="1" noTextEdit="1"/>
              </p:cNvSpPr>
              <p:nvPr/>
            </p:nvSpPr>
            <p:spPr>
              <a:xfrm>
                <a:off x="1981200" y="5483560"/>
                <a:ext cx="2425700" cy="408382"/>
              </a:xfrm>
              <a:prstGeom prst="rect">
                <a:avLst/>
              </a:prstGeom>
              <a:blipFill>
                <a:blip r:embed="rId8"/>
                <a:stretch>
                  <a:fillRect b="-12121"/>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10ED1BEE-D876-1EC1-B3C6-DD36C8346523}"/>
              </a:ext>
            </a:extLst>
          </p:cNvPr>
          <p:cNvSpPr txBox="1"/>
          <p:nvPr/>
        </p:nvSpPr>
        <p:spPr>
          <a:xfrm>
            <a:off x="6406083" y="5047770"/>
            <a:ext cx="1549400" cy="400110"/>
          </a:xfrm>
          <a:prstGeom prst="rect">
            <a:avLst/>
          </a:prstGeom>
          <a:noFill/>
        </p:spPr>
        <p:txBody>
          <a:bodyPr wrap="square" rtlCol="0">
            <a:spAutoFit/>
          </a:bodyPr>
          <a:lstStyle/>
          <a:p>
            <a:pPr algn="l"/>
            <a:r>
              <a:rPr lang="en-US" altLang="zh-CN" sz="2000" dirty="0" err="1">
                <a:solidFill>
                  <a:schemeClr val="tx2"/>
                </a:solidFill>
                <a:latin typeface="微软雅黑" panose="020B0503020204020204" pitchFamily="34" charset="-122"/>
                <a:ea typeface="微软雅黑" panose="020B0503020204020204" pitchFamily="34" charset="-122"/>
              </a:rPr>
              <a:t>softmax</a:t>
            </a:r>
            <a:endParaRPr lang="zh-CN" altLang="en-US" sz="2000" dirty="0">
              <a:solidFill>
                <a:schemeClr val="tx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4FAB079-4C63-1516-982E-9A5E17DC660B}"/>
                  </a:ext>
                </a:extLst>
              </p:cNvPr>
              <p:cNvSpPr txBox="1"/>
              <p:nvPr/>
            </p:nvSpPr>
            <p:spPr>
              <a:xfrm>
                <a:off x="4406900" y="4519606"/>
                <a:ext cx="384175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2"/>
                          </a:solidFill>
                          <a:latin typeface="Cambria Math" panose="02040503050406030204" pitchFamily="18" charset="0"/>
                        </a:rPr>
                        <m:t>𝑄</m:t>
                      </m:r>
                      <m:sSup>
                        <m:sSupPr>
                          <m:ctrlPr>
                            <a:rPr lang="en-US" altLang="zh-CN" sz="2000" b="0" i="1" smtClean="0">
                              <a:solidFill>
                                <a:schemeClr val="tx2"/>
                              </a:solidFill>
                              <a:latin typeface="Cambria Math" panose="02040503050406030204" pitchFamily="18" charset="0"/>
                            </a:rPr>
                          </m:ctrlPr>
                        </m:sSupPr>
                        <m:e>
                          <m:r>
                            <a:rPr lang="en-US" altLang="zh-CN" sz="2000" b="0" i="1" smtClean="0">
                              <a:solidFill>
                                <a:schemeClr val="tx2"/>
                              </a:solidFill>
                              <a:latin typeface="Cambria Math" panose="02040503050406030204" pitchFamily="18" charset="0"/>
                            </a:rPr>
                            <m:t>𝐾</m:t>
                          </m:r>
                        </m:e>
                        <m:sup>
                          <m:r>
                            <a:rPr lang="en-US" altLang="zh-CN" sz="2000" b="0" i="1" smtClean="0">
                              <a:solidFill>
                                <a:schemeClr val="tx2"/>
                              </a:solidFill>
                              <a:latin typeface="Cambria Math" panose="02040503050406030204" pitchFamily="18" charset="0"/>
                            </a:rPr>
                            <m:t>𝑇</m:t>
                          </m:r>
                        </m:sup>
                      </m:sSup>
                      <m:r>
                        <a:rPr lang="en-US" altLang="zh-CN" sz="2000" i="1">
                          <a:solidFill>
                            <a:schemeClr val="tx2"/>
                          </a:solidFill>
                          <a:latin typeface="Cambria Math" panose="02040503050406030204" pitchFamily="18" charset="0"/>
                        </a:rPr>
                        <m:t>=(0.89</m:t>
                      </m:r>
                      <m:r>
                        <a:rPr lang="en-US" altLang="zh-CN" sz="2000" b="0" i="1" smtClean="0">
                          <a:solidFill>
                            <a:schemeClr val="tx2"/>
                          </a:solidFill>
                          <a:latin typeface="Cambria Math" panose="02040503050406030204" pitchFamily="18" charset="0"/>
                        </a:rPr>
                        <m:t>,−0.09,0.56</m:t>
                      </m:r>
                      <m:r>
                        <a:rPr lang="en-US" altLang="zh-CN" sz="2000" i="1">
                          <a:solidFill>
                            <a:schemeClr val="tx2"/>
                          </a:solidFill>
                          <a:latin typeface="Cambria Math" panose="02040503050406030204" pitchFamily="18" charset="0"/>
                        </a:rPr>
                        <m:t>)</m:t>
                      </m:r>
                    </m:oMath>
                  </m:oMathPara>
                </a14:m>
                <a:endParaRPr lang="zh-CN" altLang="en-US" sz="2000" dirty="0">
                  <a:solidFill>
                    <a:schemeClr val="tx2"/>
                  </a:solidFill>
                </a:endParaRPr>
              </a:p>
            </p:txBody>
          </p:sp>
        </mc:Choice>
        <mc:Fallback xmlns="">
          <p:sp>
            <p:nvSpPr>
              <p:cNvPr id="14" name="文本框 13">
                <a:extLst>
                  <a:ext uri="{FF2B5EF4-FFF2-40B4-BE49-F238E27FC236}">
                    <a16:creationId xmlns:a16="http://schemas.microsoft.com/office/drawing/2014/main" id="{34FAB079-4C63-1516-982E-9A5E17DC660B}"/>
                  </a:ext>
                </a:extLst>
              </p:cNvPr>
              <p:cNvSpPr txBox="1">
                <a:spLocks noRot="1" noChangeAspect="1" noMove="1" noResize="1" noEditPoints="1" noAdjustHandles="1" noChangeArrowheads="1" noChangeShapeType="1" noTextEdit="1"/>
              </p:cNvSpPr>
              <p:nvPr/>
            </p:nvSpPr>
            <p:spPr>
              <a:xfrm>
                <a:off x="4406900" y="4519606"/>
                <a:ext cx="3841750" cy="400110"/>
              </a:xfrm>
              <a:prstGeom prst="rect">
                <a:avLst/>
              </a:prstGeom>
              <a:blipFill>
                <a:blip r:embed="rId9"/>
                <a:stretch>
                  <a:fillRect b="-15152"/>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295D9CD2-96D2-C584-A4B1-30A101BADBCC}"/>
              </a:ext>
            </a:extLst>
          </p:cNvPr>
          <p:cNvSpPr txBox="1"/>
          <p:nvPr/>
        </p:nvSpPr>
        <p:spPr>
          <a:xfrm>
            <a:off x="4908792" y="5601778"/>
            <a:ext cx="7080250" cy="400110"/>
          </a:xfrm>
          <a:prstGeom prst="rect">
            <a:avLst/>
          </a:prstGeom>
          <a:noFill/>
        </p:spPr>
        <p:txBody>
          <a:bodyPr wrap="square" rtlCol="0">
            <a:spAutoFit/>
          </a:bodyPr>
          <a:lstStyle/>
          <a:p>
            <a:pPr algn="l"/>
            <a:r>
              <a:rPr lang="zh-CN" altLang="en-US" sz="2000" dirty="0"/>
              <a:t> </a:t>
            </a:r>
            <a:r>
              <a:rPr lang="en-US" altLang="zh-CN" sz="2000" dirty="0" err="1">
                <a:solidFill>
                  <a:schemeClr val="tx2"/>
                </a:solidFill>
              </a:rPr>
              <a:t>Att</a:t>
            </a:r>
            <a:r>
              <a:rPr lang="en-US" altLang="zh-CN" sz="2000" dirty="0">
                <a:solidFill>
                  <a:schemeClr val="tx2"/>
                </a:solidFill>
              </a:rPr>
              <a:t>=[0.48, 0.18, 0.34]</a:t>
            </a:r>
            <a:endParaRPr lang="zh-CN" altLang="en-US" sz="2000" dirty="0">
              <a:solidFill>
                <a:schemeClr val="tx2"/>
              </a:solidFill>
            </a:endParaRPr>
          </a:p>
        </p:txBody>
      </p:sp>
      <p:sp>
        <p:nvSpPr>
          <p:cNvPr id="3" name="右箭头 8">
            <a:extLst>
              <a:ext uri="{FF2B5EF4-FFF2-40B4-BE49-F238E27FC236}">
                <a16:creationId xmlns:a16="http://schemas.microsoft.com/office/drawing/2014/main" id="{41EEA6A0-EE1A-B96C-B8F0-D58458919A40}"/>
              </a:ext>
            </a:extLst>
          </p:cNvPr>
          <p:cNvSpPr/>
          <p:nvPr/>
        </p:nvSpPr>
        <p:spPr>
          <a:xfrm rot="5400000">
            <a:off x="5931393" y="5133397"/>
            <a:ext cx="680750" cy="268630"/>
          </a:xfrm>
          <a:prstGeom prst="rightArrow">
            <a:avLst>
              <a:gd name="adj1" fmla="val 38247"/>
              <a:gd name="adj2" fmla="val 72678"/>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sp>
        <p:nvSpPr>
          <p:cNvPr id="5" name="文本框 4">
            <a:extLst>
              <a:ext uri="{FF2B5EF4-FFF2-40B4-BE49-F238E27FC236}">
                <a16:creationId xmlns:a16="http://schemas.microsoft.com/office/drawing/2014/main" id="{2CAB1FA3-AC1B-7862-2E29-A6BB42759D3A}"/>
              </a:ext>
            </a:extLst>
          </p:cNvPr>
          <p:cNvSpPr txBox="1"/>
          <p:nvPr/>
        </p:nvSpPr>
        <p:spPr>
          <a:xfrm>
            <a:off x="2755658" y="925706"/>
            <a:ext cx="2717800" cy="400110"/>
          </a:xfrm>
          <a:prstGeom prst="rect">
            <a:avLst/>
          </a:prstGeom>
          <a:noFill/>
        </p:spPr>
        <p:txBody>
          <a:bodyPr wrap="square" rtlCol="0">
            <a:spAutoFit/>
          </a:bodyPr>
          <a:lstStyle/>
          <a:p>
            <a:pPr algn="l"/>
            <a:r>
              <a:rPr lang="zh-CN" altLang="en-US" sz="2000" dirty="0">
                <a:solidFill>
                  <a:schemeClr val="tx2"/>
                </a:solidFill>
                <a:latin typeface="微软雅黑" panose="020B0503020204020204" pitchFamily="34" charset="-122"/>
                <a:ea typeface="微软雅黑" panose="020B0503020204020204" pitchFamily="34" charset="-122"/>
              </a:rPr>
              <a:t>线性变换提取特征</a:t>
            </a:r>
          </a:p>
        </p:txBody>
      </p:sp>
      <p:sp>
        <p:nvSpPr>
          <p:cNvPr id="12" name="文本框 11">
            <a:extLst>
              <a:ext uri="{FF2B5EF4-FFF2-40B4-BE49-F238E27FC236}">
                <a16:creationId xmlns:a16="http://schemas.microsoft.com/office/drawing/2014/main" id="{D5C5B922-E88A-8D24-2581-1A8F6FE7E2C9}"/>
              </a:ext>
            </a:extLst>
          </p:cNvPr>
          <p:cNvSpPr txBox="1"/>
          <p:nvPr/>
        </p:nvSpPr>
        <p:spPr>
          <a:xfrm>
            <a:off x="2518591" y="2550886"/>
            <a:ext cx="2717800" cy="400110"/>
          </a:xfrm>
          <a:prstGeom prst="rect">
            <a:avLst/>
          </a:prstGeom>
          <a:noFill/>
        </p:spPr>
        <p:txBody>
          <a:bodyPr wrap="square" rtlCol="0">
            <a:spAutoFit/>
          </a:bodyPr>
          <a:lstStyle/>
          <a:p>
            <a:pPr algn="l"/>
            <a:r>
              <a:rPr lang="zh-CN" altLang="en-US" sz="2000" dirty="0">
                <a:solidFill>
                  <a:schemeClr val="tx2"/>
                </a:solidFill>
                <a:latin typeface="微软雅黑" panose="020B0503020204020204" pitchFamily="34" charset="-122"/>
                <a:ea typeface="微软雅黑" panose="020B0503020204020204" pitchFamily="34" charset="-122"/>
              </a:rPr>
              <a:t>线性变换提取特征</a:t>
            </a:r>
          </a:p>
        </p:txBody>
      </p:sp>
    </p:spTree>
    <p:extLst>
      <p:ext uri="{BB962C8B-B14F-4D97-AF65-F5344CB8AC3E}">
        <p14:creationId xmlns:p14="http://schemas.microsoft.com/office/powerpoint/2010/main" val="40164646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2D009-92D0-EF2F-7164-27AA62F9469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4962EDC-B623-CE9F-E222-5D0152D2029E}"/>
              </a:ext>
            </a:extLst>
          </p:cNvPr>
          <p:cNvSpPr>
            <a:spLocks noGrp="1"/>
          </p:cNvSpPr>
          <p:nvPr>
            <p:ph type="title"/>
          </p:nvPr>
        </p:nvSpPr>
        <p:spPr/>
        <p:txBody>
          <a:bodyPr/>
          <a:lstStyle/>
          <a:p>
            <a:r>
              <a:rPr lang="zh-CN" altLang="en-US" dirty="0"/>
              <a:t>情景模拟</a:t>
            </a:r>
          </a:p>
        </p:txBody>
      </p:sp>
      <p:sp>
        <p:nvSpPr>
          <p:cNvPr id="15" name="文本框 14">
            <a:extLst>
              <a:ext uri="{FF2B5EF4-FFF2-40B4-BE49-F238E27FC236}">
                <a16:creationId xmlns:a16="http://schemas.microsoft.com/office/drawing/2014/main" id="{20016DB1-995B-BA61-C217-C9269DA561A1}"/>
              </a:ext>
            </a:extLst>
          </p:cNvPr>
          <p:cNvSpPr txBox="1"/>
          <p:nvPr/>
        </p:nvSpPr>
        <p:spPr>
          <a:xfrm>
            <a:off x="333375" y="1125028"/>
            <a:ext cx="7080250" cy="400110"/>
          </a:xfrm>
          <a:prstGeom prst="rect">
            <a:avLst/>
          </a:prstGeom>
          <a:noFill/>
        </p:spPr>
        <p:txBody>
          <a:bodyPr wrap="square" rtlCol="0">
            <a:spAutoFit/>
          </a:bodyPr>
          <a:lstStyle/>
          <a:p>
            <a:pPr algn="l"/>
            <a:r>
              <a:rPr lang="zh-CN" altLang="en-US" sz="2000" dirty="0"/>
              <a:t> </a:t>
            </a:r>
            <a:r>
              <a:rPr lang="en-US" altLang="zh-CN" sz="2000" dirty="0" err="1">
                <a:solidFill>
                  <a:schemeClr val="tx2"/>
                </a:solidFill>
              </a:rPr>
              <a:t>Att</a:t>
            </a:r>
            <a:r>
              <a:rPr lang="en-US" altLang="zh-CN" sz="2000" dirty="0">
                <a:solidFill>
                  <a:schemeClr val="tx2"/>
                </a:solidFill>
              </a:rPr>
              <a:t>=[0.48, 0.18, 0.34]</a:t>
            </a:r>
            <a:endParaRPr lang="zh-CN" altLang="en-US" sz="2000" dirty="0">
              <a:solidFill>
                <a:schemeClr val="tx2"/>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A368FB5-4E52-B8D2-72B7-43606101024A}"/>
                  </a:ext>
                </a:extLst>
              </p:cNvPr>
              <p:cNvSpPr txBox="1"/>
              <p:nvPr/>
            </p:nvSpPr>
            <p:spPr>
              <a:xfrm>
                <a:off x="381242" y="2269261"/>
                <a:ext cx="9055100" cy="1861215"/>
              </a:xfrm>
              <a:prstGeom prst="rect">
                <a:avLst/>
              </a:prstGeom>
              <a:noFill/>
            </p:spPr>
            <p:txBody>
              <a:bodyPr wrap="square"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分析</a:t>
                </a:r>
                <a:r>
                  <a:rPr lang="zh-CN" altLang="en-US" sz="2000" dirty="0">
                    <a:solidFill>
                      <a:schemeClr val="tx2"/>
                    </a:solidFill>
                  </a:rPr>
                  <a:t>：</a:t>
                </a:r>
                <a14:m>
                  <m:oMath xmlns:m="http://schemas.openxmlformats.org/officeDocument/2006/math">
                    <m:sSub>
                      <m:sSubPr>
                        <m:ctrlPr>
                          <a:rPr lang="en-US" altLang="zh-CN" sz="2000" i="1">
                            <a:solidFill>
                              <a:schemeClr val="tx2"/>
                            </a:solidFill>
                            <a:latin typeface="Cambria Math" panose="02040503050406030204" pitchFamily="18" charset="0"/>
                          </a:rPr>
                        </m:ctrlPr>
                      </m:sSubPr>
                      <m:e>
                        <m:r>
                          <m:rPr>
                            <m:sty m:val="p"/>
                          </m:rPr>
                          <a:rPr lang="en-US" altLang="zh-CN" sz="2000">
                            <a:solidFill>
                              <a:schemeClr val="tx2"/>
                            </a:solidFill>
                            <a:latin typeface="Cambria Math" panose="02040503050406030204" pitchFamily="18" charset="0"/>
                          </a:rPr>
                          <m:t>Value</m:t>
                        </m:r>
                      </m:e>
                      <m:sub>
                        <m:r>
                          <m:rPr>
                            <m:sty m:val="p"/>
                          </m:rPr>
                          <a:rPr lang="en-US" altLang="zh-CN" sz="2000">
                            <a:solidFill>
                              <a:schemeClr val="tx2"/>
                            </a:solidFill>
                            <a:latin typeface="Cambria Math" panose="02040503050406030204" pitchFamily="18" charset="0"/>
                          </a:rPr>
                          <m:t>B</m:t>
                        </m:r>
                      </m:sub>
                    </m:sSub>
                    <m:r>
                      <a:rPr lang="en-US" altLang="zh-CN" sz="2000" i="1">
                        <a:solidFill>
                          <a:schemeClr val="tx2"/>
                        </a:solidFill>
                        <a:latin typeface="Cambria Math" panose="02040503050406030204" pitchFamily="18" charset="0"/>
                      </a:rPr>
                      <m:t>=</m:t>
                    </m:r>
                    <m:d>
                      <m:dPr>
                        <m:ctrlPr>
                          <a:rPr lang="en-US" altLang="zh-CN" sz="2000" i="1">
                            <a:solidFill>
                              <a:schemeClr val="tx2"/>
                            </a:solidFill>
                            <a:latin typeface="Cambria Math" panose="02040503050406030204" pitchFamily="18" charset="0"/>
                          </a:rPr>
                        </m:ctrlPr>
                      </m:dPr>
                      <m:e>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0</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1</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0</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1</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0</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3</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0</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1</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0</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1</m:t>
                        </m:r>
                      </m:e>
                    </m:d>
                    <m:r>
                      <a:rPr lang="en-US" altLang="zh-CN" sz="2000" i="1">
                        <a:solidFill>
                          <a:schemeClr val="tx2"/>
                        </a:solidFill>
                        <a:latin typeface="Cambria Math" panose="02040503050406030204" pitchFamily="18" charset="0"/>
                      </a:rPr>
                      <m:t>∗</m:t>
                    </m:r>
                    <m:d>
                      <m:dPr>
                        <m:ctrlPr>
                          <a:rPr lang="en-US" altLang="zh-CN" sz="2000" i="1">
                            <a:solidFill>
                              <a:schemeClr val="tx2"/>
                            </a:solidFill>
                            <a:latin typeface="Cambria Math" panose="02040503050406030204" pitchFamily="18" charset="0"/>
                          </a:rPr>
                        </m:ctrlPr>
                      </m:dPr>
                      <m:e>
                        <m:eqArr>
                          <m:eqArrPr>
                            <m:ctrlPr>
                              <a:rPr lang="en-US" altLang="zh-CN" sz="2000" i="1">
                                <a:solidFill>
                                  <a:schemeClr val="tx2"/>
                                </a:solidFill>
                                <a:latin typeface="Cambria Math" panose="02040503050406030204" pitchFamily="18" charset="0"/>
                              </a:rPr>
                            </m:ctrlPr>
                          </m:eqArrPr>
                          <m:e>
                            <m:r>
                              <a:rPr lang="en-US" altLang="zh-CN" sz="2000" i="1">
                                <a:solidFill>
                                  <a:schemeClr val="tx2"/>
                                </a:solidFill>
                                <a:latin typeface="Cambria Math" panose="02040503050406030204" pitchFamily="18" charset="0"/>
                              </a:rPr>
                              <m:t>0</m:t>
                            </m:r>
                          </m:e>
                          <m:e>
                            <m:r>
                              <a:rPr lang="en-US" altLang="zh-CN" sz="2000" i="1">
                                <a:solidFill>
                                  <a:schemeClr val="tx2"/>
                                </a:solidFill>
                                <a:latin typeface="Cambria Math" panose="02040503050406030204" pitchFamily="18" charset="0"/>
                              </a:rPr>
                              <m:t>0</m:t>
                            </m:r>
                          </m:e>
                          <m:e>
                            <m:eqArr>
                              <m:eqArrPr>
                                <m:ctrlPr>
                                  <a:rPr lang="en-US" altLang="zh-CN" sz="2000" i="1">
                                    <a:solidFill>
                                      <a:schemeClr val="tx2"/>
                                    </a:solidFill>
                                    <a:latin typeface="Cambria Math" panose="02040503050406030204" pitchFamily="18" charset="0"/>
                                  </a:rPr>
                                </m:ctrlPr>
                              </m:eqArrPr>
                              <m:e>
                                <m:r>
                                  <a:rPr lang="en-US" altLang="zh-CN" sz="2000" i="1">
                                    <a:solidFill>
                                      <a:schemeClr val="tx2"/>
                                    </a:solidFill>
                                    <a:latin typeface="Cambria Math" panose="02040503050406030204" pitchFamily="18" charset="0"/>
                                  </a:rPr>
                                  <m:t>0</m:t>
                                </m:r>
                              </m:e>
                              <m:e>
                                <m:r>
                                  <a:rPr lang="en-US" altLang="zh-CN" sz="2000" i="1">
                                    <a:solidFill>
                                      <a:schemeClr val="tx2"/>
                                    </a:solidFill>
                                    <a:latin typeface="Cambria Math" panose="02040503050406030204" pitchFamily="18" charset="0"/>
                                  </a:rPr>
                                  <m:t>0</m:t>
                                </m:r>
                              </m:e>
                              <m:e>
                                <m:r>
                                  <a:rPr lang="en-US" altLang="zh-CN" sz="2000" i="1">
                                    <a:solidFill>
                                      <a:schemeClr val="tx2"/>
                                    </a:solidFill>
                                    <a:latin typeface="Cambria Math" panose="02040503050406030204" pitchFamily="18" charset="0"/>
                                  </a:rPr>
                                  <m:t>1</m:t>
                                </m:r>
                              </m:e>
                            </m:eqArr>
                          </m:e>
                        </m:eqArr>
                      </m:e>
                    </m:d>
                    <m:r>
                      <a:rPr lang="en-US" altLang="zh-CN" sz="2000">
                        <a:solidFill>
                          <a:schemeClr val="tx2"/>
                        </a:solidFill>
                        <a:latin typeface="Cambria Math" panose="02040503050406030204" pitchFamily="18" charset="0"/>
                      </a:rPr>
                      <m:t>=</m:t>
                    </m:r>
                    <m:d>
                      <m:dPr>
                        <m:ctrlPr>
                          <a:rPr lang="en-US" altLang="zh-CN" sz="2000" i="1">
                            <a:solidFill>
                              <a:schemeClr val="tx2"/>
                            </a:solidFill>
                            <a:latin typeface="Cambria Math" panose="02040503050406030204" pitchFamily="18" charset="0"/>
                          </a:rPr>
                        </m:ctrlPr>
                      </m:dPr>
                      <m:e>
                        <m:r>
                          <a:rPr lang="en-US" altLang="zh-CN" sz="2000" i="1">
                            <a:solidFill>
                              <a:schemeClr val="tx2"/>
                            </a:solidFill>
                            <a:latin typeface="Cambria Math" panose="02040503050406030204" pitchFamily="18" charset="0"/>
                          </a:rPr>
                          <m:t>0</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1</m:t>
                        </m:r>
                      </m:e>
                    </m:d>
                  </m:oMath>
                </a14:m>
                <a:endParaRPr lang="en-US" altLang="zh-CN" sz="2000" dirty="0">
                  <a:solidFill>
                    <a:schemeClr val="tx2"/>
                  </a:solidFill>
                </a:endParaRPr>
              </a:p>
              <a:p>
                <a:pPr/>
                <a14:m>
                  <m:oMathPara xmlns:m="http://schemas.openxmlformats.org/officeDocument/2006/math">
                    <m:oMathParaPr>
                      <m:jc m:val="centerGroup"/>
                    </m:oMathParaPr>
                    <m:oMath xmlns:m="http://schemas.openxmlformats.org/officeDocument/2006/math">
                      <m:r>
                        <a:rPr lang="en-US" altLang="zh-CN" sz="2000" i="1">
                          <a:solidFill>
                            <a:schemeClr val="tx2"/>
                          </a:solidFill>
                          <a:latin typeface="Cambria Math" panose="02040503050406030204" pitchFamily="18" charset="0"/>
                        </a:rPr>
                        <m:t>𝑉𝑎𝑙𝑢𝑒</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0</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5</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0</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1</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0</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5</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0</m:t>
                      </m:r>
                      <m:r>
                        <a:rPr lang="en-US" altLang="zh-CN" sz="2000" i="1">
                          <a:solidFill>
                            <a:schemeClr val="tx2"/>
                          </a:solidFill>
                          <a:latin typeface="Cambria Math" panose="02040503050406030204" pitchFamily="18" charset="0"/>
                        </a:rPr>
                        <m:t>.</m:t>
                      </m:r>
                      <m:r>
                        <a:rPr lang="en-US" altLang="zh-CN" sz="2000" i="1">
                          <a:solidFill>
                            <a:schemeClr val="tx2"/>
                          </a:solidFill>
                          <a:latin typeface="Cambria Math" panose="02040503050406030204" pitchFamily="18" charset="0"/>
                        </a:rPr>
                        <m:t>1</m:t>
                      </m:r>
                      <m:r>
                        <a:rPr lang="en-US" altLang="zh-CN" sz="2000" i="1">
                          <a:solidFill>
                            <a:schemeClr val="tx2"/>
                          </a:solidFill>
                          <a:latin typeface="Cambria Math" panose="02040503050406030204" pitchFamily="18" charset="0"/>
                        </a:rPr>
                        <m:t>]</m:t>
                      </m:r>
                    </m:oMath>
                  </m:oMathPara>
                </a14:m>
                <a:endParaRPr lang="zh-CN" altLang="en-US" sz="2000" dirty="0">
                  <a:solidFill>
                    <a:schemeClr val="tx2"/>
                  </a:solidFill>
                </a:endParaRPr>
              </a:p>
            </p:txBody>
          </p:sp>
        </mc:Choice>
        <mc:Fallback xmlns="">
          <p:sp>
            <p:nvSpPr>
              <p:cNvPr id="3" name="文本框 2">
                <a:extLst>
                  <a:ext uri="{FF2B5EF4-FFF2-40B4-BE49-F238E27FC236}">
                    <a16:creationId xmlns:a16="http://schemas.microsoft.com/office/drawing/2014/main" id="{6A368FB5-4E52-B8D2-72B7-43606101024A}"/>
                  </a:ext>
                </a:extLst>
              </p:cNvPr>
              <p:cNvSpPr txBox="1">
                <a:spLocks noRot="1" noChangeAspect="1" noMove="1" noResize="1" noEditPoints="1" noAdjustHandles="1" noChangeArrowheads="1" noChangeShapeType="1" noTextEdit="1"/>
              </p:cNvSpPr>
              <p:nvPr/>
            </p:nvSpPr>
            <p:spPr>
              <a:xfrm>
                <a:off x="381242" y="2269261"/>
                <a:ext cx="9055100" cy="1861215"/>
              </a:xfrm>
              <a:prstGeom prst="rect">
                <a:avLst/>
              </a:prstGeom>
              <a:blipFill>
                <a:blip r:embed="rId3"/>
                <a:stretch>
                  <a:fillRect l="-741" b="-2288"/>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87AFEDF-6A9A-942D-3FAD-5E050DC3A3D3}"/>
              </a:ext>
            </a:extLst>
          </p:cNvPr>
          <p:cNvSpPr txBox="1"/>
          <p:nvPr/>
        </p:nvSpPr>
        <p:spPr>
          <a:xfrm>
            <a:off x="444500" y="4400529"/>
            <a:ext cx="3041650" cy="400110"/>
          </a:xfrm>
          <a:prstGeom prst="rect">
            <a:avLst/>
          </a:prstGeom>
          <a:noFill/>
        </p:spPr>
        <p:txBody>
          <a:bodyPr wrap="square" rtlCol="0">
            <a:spAutoFit/>
          </a:bodyPr>
          <a:lstStyle/>
          <a:p>
            <a:pPr algn="l"/>
            <a:r>
              <a:rPr lang="en-US" altLang="zh-CN" sz="2000" dirty="0">
                <a:solidFill>
                  <a:schemeClr val="tx2"/>
                </a:solidFill>
                <a:latin typeface="微软雅黑" panose="020B0503020204020204" pitchFamily="34" charset="-122"/>
                <a:ea typeface="微软雅黑" panose="020B0503020204020204" pitchFamily="34" charset="-122"/>
              </a:rPr>
              <a:t>D</a:t>
            </a:r>
            <a:r>
              <a:rPr lang="zh-CN" altLang="en-US" sz="2000" dirty="0">
                <a:solidFill>
                  <a:schemeClr val="tx2"/>
                </a:solidFill>
                <a:latin typeface="微软雅黑" panose="020B0503020204020204" pitchFamily="34" charset="-122"/>
                <a:ea typeface="微软雅黑" panose="020B0503020204020204" pitchFamily="34" charset="-122"/>
              </a:rPr>
              <a:t>的化学成绩</a:t>
            </a:r>
          </a:p>
        </p:txBody>
      </p:sp>
      <p:sp>
        <p:nvSpPr>
          <p:cNvPr id="16" name="文本框 15">
            <a:extLst>
              <a:ext uri="{FF2B5EF4-FFF2-40B4-BE49-F238E27FC236}">
                <a16:creationId xmlns:a16="http://schemas.microsoft.com/office/drawing/2014/main" id="{611746CC-D559-E413-1798-FE5F0C3730DE}"/>
              </a:ext>
            </a:extLst>
          </p:cNvPr>
          <p:cNvSpPr txBox="1"/>
          <p:nvPr/>
        </p:nvSpPr>
        <p:spPr>
          <a:xfrm>
            <a:off x="2825750" y="4913631"/>
            <a:ext cx="5289550" cy="400110"/>
          </a:xfrm>
          <a:prstGeom prst="rect">
            <a:avLst/>
          </a:prstGeom>
          <a:noFill/>
        </p:spPr>
        <p:txBody>
          <a:bodyPr wrap="square" rtlCol="0">
            <a:spAutoFit/>
          </a:bodyPr>
          <a:lstStyle/>
          <a:p>
            <a:r>
              <a:rPr lang="en-US" altLang="zh-CN" sz="2000" dirty="0" err="1">
                <a:solidFill>
                  <a:schemeClr val="tx2"/>
                </a:solidFill>
              </a:rPr>
              <a:t>Att</a:t>
            </a:r>
            <a:r>
              <a:rPr lang="en-US" altLang="zh-CN" sz="2000" dirty="0">
                <a:solidFill>
                  <a:schemeClr val="tx2"/>
                </a:solidFill>
              </a:rPr>
              <a:t>*Value=0.48*0.5+0.18*0.1+0.34*0.5=0.43</a:t>
            </a:r>
            <a:endParaRPr lang="zh-CN" altLang="en-US" sz="2000" dirty="0">
              <a:solidFill>
                <a:schemeClr val="tx2"/>
              </a:solidFill>
            </a:endParaRPr>
          </a:p>
        </p:txBody>
      </p:sp>
      <p:sp>
        <p:nvSpPr>
          <p:cNvPr id="17" name="文本框 16">
            <a:extLst>
              <a:ext uri="{FF2B5EF4-FFF2-40B4-BE49-F238E27FC236}">
                <a16:creationId xmlns:a16="http://schemas.microsoft.com/office/drawing/2014/main" id="{FFCDD767-387A-9490-D790-6098CFD9BCA0}"/>
              </a:ext>
            </a:extLst>
          </p:cNvPr>
          <p:cNvSpPr txBox="1"/>
          <p:nvPr/>
        </p:nvSpPr>
        <p:spPr>
          <a:xfrm>
            <a:off x="7413625" y="2967335"/>
            <a:ext cx="4362450" cy="461665"/>
          </a:xfrm>
          <a:prstGeom prst="rect">
            <a:avLst/>
          </a:prstGeom>
          <a:noFill/>
        </p:spPr>
        <p:txBody>
          <a:bodyPr wrap="square" rtlCol="0">
            <a:spAutoFit/>
          </a:bodyPr>
          <a:lstStyle/>
          <a:p>
            <a:pPr algn="l"/>
            <a:r>
              <a:rPr lang="en-US" altLang="zh-CN" sz="2400" b="1" dirty="0">
                <a:latin typeface="微软雅黑" panose="020B0503020204020204" pitchFamily="34" charset="-122"/>
                <a:ea typeface="微软雅黑" panose="020B0503020204020204" pitchFamily="34" charset="-122"/>
              </a:rPr>
              <a:t>Key</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value</a:t>
            </a:r>
            <a:r>
              <a:rPr lang="zh-CN" altLang="en-US" sz="2400" b="1" dirty="0">
                <a:latin typeface="微软雅黑" panose="020B0503020204020204" pitchFamily="34" charset="-122"/>
                <a:ea typeface="微软雅黑" panose="020B0503020204020204" pitchFamily="34" charset="-122"/>
              </a:rPr>
              <a:t>对，可以无限多！</a:t>
            </a:r>
          </a:p>
        </p:txBody>
      </p:sp>
      <p:sp>
        <p:nvSpPr>
          <p:cNvPr id="4" name="文本框 3">
            <a:extLst>
              <a:ext uri="{FF2B5EF4-FFF2-40B4-BE49-F238E27FC236}">
                <a16:creationId xmlns:a16="http://schemas.microsoft.com/office/drawing/2014/main" id="{1F9D4945-E113-CD38-C3F9-EA64A2D83B82}"/>
              </a:ext>
            </a:extLst>
          </p:cNvPr>
          <p:cNvSpPr txBox="1"/>
          <p:nvPr/>
        </p:nvSpPr>
        <p:spPr>
          <a:xfrm>
            <a:off x="2752725" y="2483573"/>
            <a:ext cx="2717800" cy="400110"/>
          </a:xfrm>
          <a:prstGeom prst="rect">
            <a:avLst/>
          </a:prstGeom>
          <a:noFill/>
        </p:spPr>
        <p:txBody>
          <a:bodyPr wrap="square" rtlCol="0">
            <a:spAutoFit/>
          </a:bodyPr>
          <a:lstStyle/>
          <a:p>
            <a:pPr algn="l"/>
            <a:r>
              <a:rPr lang="zh-CN" altLang="en-US" sz="2000" dirty="0">
                <a:solidFill>
                  <a:schemeClr val="tx2"/>
                </a:solidFill>
                <a:latin typeface="微软雅黑" panose="020B0503020204020204" pitchFamily="34" charset="-122"/>
                <a:ea typeface="微软雅黑" panose="020B0503020204020204" pitchFamily="34" charset="-122"/>
              </a:rPr>
              <a:t>线性变换提取特征</a:t>
            </a:r>
          </a:p>
        </p:txBody>
      </p:sp>
    </p:spTree>
    <p:extLst>
      <p:ext uri="{BB962C8B-B14F-4D97-AF65-F5344CB8AC3E}">
        <p14:creationId xmlns:p14="http://schemas.microsoft.com/office/powerpoint/2010/main" val="32550773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Attention is all you need</a:t>
            </a:r>
            <a:r>
              <a:rPr lang="zh-CN" altLang="en-US" dirty="0"/>
              <a:t>！</a:t>
            </a:r>
          </a:p>
        </p:txBody>
      </p:sp>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002558" y="2024726"/>
            <a:ext cx="3037840" cy="4295140"/>
          </a:xfrm>
          <a:prstGeom prst="rect">
            <a:avLst/>
          </a:prstGeom>
        </p:spPr>
      </p:pic>
      <p:pic>
        <p:nvPicPr>
          <p:cNvPr id="6" name="图片 5"/>
          <p:cNvPicPr>
            <a:picLocks noChangeAspect="1"/>
          </p:cNvPicPr>
          <p:nvPr/>
        </p:nvPicPr>
        <p:blipFill>
          <a:blip r:embed="rId3">
            <a:clrChange>
              <a:clrFrom>
                <a:srgbClr val="FEFEFE">
                  <a:alpha val="100000"/>
                </a:srgbClr>
              </a:clrFrom>
              <a:clrTo>
                <a:srgbClr val="FEFEFE">
                  <a:alpha val="100000"/>
                  <a:alpha val="0"/>
                </a:srgbClr>
              </a:clrTo>
            </a:clrChange>
          </a:blip>
          <a:stretch>
            <a:fillRect/>
          </a:stretch>
        </p:blipFill>
        <p:spPr>
          <a:xfrm>
            <a:off x="6931746" y="2141566"/>
            <a:ext cx="2401570" cy="4061460"/>
          </a:xfrm>
          <a:prstGeom prst="rect">
            <a:avLst/>
          </a:prstGeom>
        </p:spPr>
      </p:pic>
      <p:sp>
        <p:nvSpPr>
          <p:cNvPr id="7" name="文本框 6"/>
          <p:cNvSpPr txBox="1"/>
          <p:nvPr/>
        </p:nvSpPr>
        <p:spPr>
          <a:xfrm>
            <a:off x="381242" y="1042098"/>
            <a:ext cx="11073130" cy="1099468"/>
          </a:xfrm>
          <a:prstGeom prst="rect">
            <a:avLst/>
          </a:prstGeom>
          <a:noFill/>
        </p:spPr>
        <p:txBody>
          <a:bodyPr wrap="square" rtlCol="0">
            <a:spAutoFit/>
          </a:bodyPr>
          <a:lstStyle/>
          <a:p>
            <a:pPr indent="0" fontAlgn="auto">
              <a:lnSpc>
                <a:spcPct val="125000"/>
              </a:lnSpc>
              <a:spcBef>
                <a:spcPts val="600"/>
              </a:spcBef>
            </a:pPr>
            <a:r>
              <a:rPr lang="zh-CN" altLang="en-US" dirty="0">
                <a:solidFill>
                  <a:schemeClr val="tx2"/>
                </a:solidFill>
                <a:latin typeface="微软雅黑" panose="020B0503020204020204" pitchFamily="34" charset="-122"/>
                <a:ea typeface="微软雅黑" panose="020B0503020204020204" pitchFamily="34" charset="-122"/>
              </a:rPr>
              <a:t>最早的</a:t>
            </a:r>
            <a:r>
              <a:rPr lang="en-US" altLang="zh-CN" dirty="0">
                <a:solidFill>
                  <a:schemeClr val="tx2"/>
                </a:solidFill>
                <a:latin typeface="微软雅黑" panose="020B0503020204020204" pitchFamily="34" charset="-122"/>
                <a:ea typeface="微软雅黑" panose="020B0503020204020204" pitchFamily="34" charset="-122"/>
              </a:rPr>
              <a:t>Transformer</a:t>
            </a:r>
            <a:r>
              <a:rPr lang="zh-CN" altLang="en-US" dirty="0">
                <a:solidFill>
                  <a:schemeClr val="tx2"/>
                </a:solidFill>
                <a:latin typeface="微软雅黑" panose="020B0503020204020204" pitchFamily="34" charset="-122"/>
                <a:ea typeface="微软雅黑" panose="020B0503020204020204" pitchFamily="34" charset="-122"/>
              </a:rPr>
              <a:t>模型</a:t>
            </a:r>
            <a:r>
              <a:rPr lang="en-US" altLang="zh-CN" baseline="30000" dirty="0">
                <a:solidFill>
                  <a:schemeClr val="tx2"/>
                </a:solidFill>
                <a:latin typeface="微软雅黑" panose="020B0503020204020204" pitchFamily="34" charset="-122"/>
                <a:ea typeface="微软雅黑" panose="020B0503020204020204" pitchFamily="34" charset="-122"/>
              </a:rPr>
              <a:t>[1]</a:t>
            </a:r>
            <a:r>
              <a:rPr lang="zh-CN" altLang="en-US" dirty="0">
                <a:solidFill>
                  <a:schemeClr val="tx2"/>
                </a:solidFill>
                <a:latin typeface="微软雅黑" panose="020B0503020204020204" pitchFamily="34" charset="-122"/>
                <a:ea typeface="微软雅黑" panose="020B0503020204020204" pitchFamily="34" charset="-122"/>
              </a:rPr>
              <a:t>的提出是为了解决翻译问题，用的是</a:t>
            </a:r>
            <a:r>
              <a:rPr lang="en-US" altLang="zh-CN" b="1" dirty="0">
                <a:solidFill>
                  <a:schemeClr val="tx2"/>
                </a:solidFill>
                <a:latin typeface="微软雅黑" panose="020B0503020204020204" pitchFamily="34" charset="-122"/>
                <a:ea typeface="微软雅黑" panose="020B0503020204020204" pitchFamily="34" charset="-122"/>
              </a:rPr>
              <a:t>encoder-decoder</a:t>
            </a:r>
            <a:r>
              <a:rPr lang="zh-CN" altLang="en-US" dirty="0">
                <a:solidFill>
                  <a:schemeClr val="tx2"/>
                </a:solidFill>
                <a:latin typeface="微软雅黑" panose="020B0503020204020204" pitchFamily="34" charset="-122"/>
                <a:ea typeface="微软雅黑" panose="020B0503020204020204" pitchFamily="34" charset="-122"/>
              </a:rPr>
              <a:t>结构，将原文放入</a:t>
            </a:r>
            <a:r>
              <a:rPr lang="en-US" altLang="zh-CN" dirty="0">
                <a:solidFill>
                  <a:schemeClr val="tx2"/>
                </a:solidFill>
                <a:latin typeface="微软雅黑" panose="020B0503020204020204" pitchFamily="34" charset="-122"/>
                <a:ea typeface="微软雅黑" panose="020B0503020204020204" pitchFamily="34" charset="-122"/>
              </a:rPr>
              <a:t>encoder</a:t>
            </a:r>
            <a:r>
              <a:rPr lang="zh-CN" altLang="en-US" dirty="0">
                <a:solidFill>
                  <a:schemeClr val="tx2"/>
                </a:solidFill>
                <a:latin typeface="微软雅黑" panose="020B0503020204020204" pitchFamily="34" charset="-122"/>
                <a:ea typeface="微软雅黑" panose="020B0503020204020204" pitchFamily="34" charset="-122"/>
              </a:rPr>
              <a:t>，将译文放入</a:t>
            </a:r>
            <a:r>
              <a:rPr lang="en-US" altLang="zh-CN" dirty="0">
                <a:solidFill>
                  <a:schemeClr val="tx2"/>
                </a:solidFill>
                <a:latin typeface="微软雅黑" panose="020B0503020204020204" pitchFamily="34" charset="-122"/>
                <a:ea typeface="微软雅黑" panose="020B0503020204020204" pitchFamily="34" charset="-122"/>
              </a:rPr>
              <a:t>decoder</a:t>
            </a:r>
            <a:r>
              <a:rPr lang="zh-CN" altLang="en-US" dirty="0">
                <a:solidFill>
                  <a:schemeClr val="tx2"/>
                </a:solidFill>
                <a:latin typeface="微软雅黑" panose="020B0503020204020204" pitchFamily="34" charset="-122"/>
                <a:ea typeface="微软雅黑" panose="020B0503020204020204" pitchFamily="34" charset="-122"/>
              </a:rPr>
              <a:t>来进行推理。现在人们发现，</a:t>
            </a:r>
            <a:r>
              <a:rPr lang="en-US" altLang="zh-CN" b="1" dirty="0">
                <a:solidFill>
                  <a:schemeClr val="tx2"/>
                </a:solidFill>
                <a:latin typeface="微软雅黑" panose="020B0503020204020204" pitchFamily="34" charset="-122"/>
                <a:ea typeface="微软雅黑" panose="020B0503020204020204" pitchFamily="34" charset="-122"/>
              </a:rPr>
              <a:t>decoder-only</a:t>
            </a:r>
            <a:r>
              <a:rPr lang="zh-CN" altLang="en-US" dirty="0">
                <a:solidFill>
                  <a:schemeClr val="tx2"/>
                </a:solidFill>
                <a:latin typeface="微软雅黑" panose="020B0503020204020204" pitchFamily="34" charset="-122"/>
                <a:ea typeface="微软雅黑" panose="020B0503020204020204" pitchFamily="34" charset="-122"/>
              </a:rPr>
              <a:t>的结构更加灵活，并且可以完成多类任务。</a:t>
            </a:r>
          </a:p>
        </p:txBody>
      </p:sp>
      <p:sp>
        <p:nvSpPr>
          <p:cNvPr id="8" name="右箭头 8"/>
          <p:cNvSpPr/>
          <p:nvPr/>
        </p:nvSpPr>
        <p:spPr>
          <a:xfrm>
            <a:off x="5411930" y="3995766"/>
            <a:ext cx="961390" cy="353060"/>
          </a:xfrm>
          <a:prstGeom prst="rightArrow">
            <a:avLst>
              <a:gd name="adj1" fmla="val 38247"/>
              <a:gd name="adj2" fmla="val 72678"/>
            </a:avLst>
          </a:prstGeom>
          <a:solidFill>
            <a:sysClr val="window" lastClr="FFFFFF"/>
          </a:solidFill>
          <a:ln w="12700" cap="flat" cmpd="sng" algn="ctr">
            <a:solidFill>
              <a:schemeClr val="tx1"/>
            </a:solidFill>
            <a:prstDash val="solid"/>
            <a:miter lim="800000"/>
          </a:ln>
        </p:spPr>
        <p:txBody>
          <a:bodyPr rtlCol="0" anchor="ctr"/>
          <a:lstStyle/>
          <a:p>
            <a:pPr algn="just"/>
            <a:endParaRPr lang="zh-CN" altLang="en-US" dirty="0"/>
          </a:p>
        </p:txBody>
      </p:sp>
      <p:sp>
        <p:nvSpPr>
          <p:cNvPr id="14" name="文本框 13"/>
          <p:cNvSpPr txBox="1"/>
          <p:nvPr/>
        </p:nvSpPr>
        <p:spPr>
          <a:xfrm>
            <a:off x="126998" y="6351998"/>
            <a:ext cx="10665179"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Vaswani A, </a:t>
            </a:r>
            <a:r>
              <a:rPr lang="en-US" altLang="zh-CN" sz="1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Shazeer</a:t>
            </a: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N, Parmar N, et al. Attention is all you need[J]. Advances in neural information processing systems, 2017, 30.</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13405-9353-493E-1D8F-3C9CF0B71BE1}"/>
              </a:ext>
            </a:extLst>
          </p:cNvPr>
          <p:cNvSpPr>
            <a:spLocks noGrp="1"/>
          </p:cNvSpPr>
          <p:nvPr>
            <p:ph type="title"/>
          </p:nvPr>
        </p:nvSpPr>
        <p:spPr/>
        <p:txBody>
          <a:bodyPr/>
          <a:lstStyle/>
          <a:p>
            <a:r>
              <a:rPr lang="en-US" altLang="zh-CN" dirty="0"/>
              <a:t>Decoder only</a:t>
            </a:r>
            <a:endParaRPr lang="zh-CN" altLang="en-US" dirty="0"/>
          </a:p>
        </p:txBody>
      </p:sp>
      <p:pic>
        <p:nvPicPr>
          <p:cNvPr id="5" name="图片 4">
            <a:extLst>
              <a:ext uri="{FF2B5EF4-FFF2-40B4-BE49-F238E27FC236}">
                <a16:creationId xmlns:a16="http://schemas.microsoft.com/office/drawing/2014/main" id="{AC9CE2CB-54D8-E083-7ABD-CF86D32CA329}"/>
              </a:ext>
            </a:extLst>
          </p:cNvPr>
          <p:cNvPicPr>
            <a:picLocks noChangeAspect="1"/>
          </p:cNvPicPr>
          <p:nvPr/>
        </p:nvPicPr>
        <p:blipFill>
          <a:blip r:embed="rId2"/>
          <a:srcRect b="31390"/>
          <a:stretch>
            <a:fillRect/>
          </a:stretch>
        </p:blipFill>
        <p:spPr>
          <a:xfrm>
            <a:off x="477520" y="1004177"/>
            <a:ext cx="8519160" cy="2247023"/>
          </a:xfrm>
          <a:prstGeom prst="rect">
            <a:avLst/>
          </a:prstGeom>
        </p:spPr>
      </p:pic>
      <p:pic>
        <p:nvPicPr>
          <p:cNvPr id="7" name="图片 6">
            <a:extLst>
              <a:ext uri="{FF2B5EF4-FFF2-40B4-BE49-F238E27FC236}">
                <a16:creationId xmlns:a16="http://schemas.microsoft.com/office/drawing/2014/main" id="{8DA70DF0-3F0B-B2E1-103E-AD3AF1D95206}"/>
              </a:ext>
            </a:extLst>
          </p:cNvPr>
          <p:cNvPicPr>
            <a:picLocks noChangeAspect="1"/>
          </p:cNvPicPr>
          <p:nvPr/>
        </p:nvPicPr>
        <p:blipFill>
          <a:blip r:embed="rId3"/>
          <a:stretch>
            <a:fillRect/>
          </a:stretch>
        </p:blipFill>
        <p:spPr>
          <a:xfrm>
            <a:off x="716280" y="3927271"/>
            <a:ext cx="8173720" cy="1813150"/>
          </a:xfrm>
          <a:prstGeom prst="rect">
            <a:avLst/>
          </a:prstGeom>
        </p:spPr>
      </p:pic>
      <p:sp>
        <p:nvSpPr>
          <p:cNvPr id="9" name="文本框 8">
            <a:extLst>
              <a:ext uri="{FF2B5EF4-FFF2-40B4-BE49-F238E27FC236}">
                <a16:creationId xmlns:a16="http://schemas.microsoft.com/office/drawing/2014/main" id="{41A756F3-EABB-7BF5-1F9A-555332AA298B}"/>
              </a:ext>
            </a:extLst>
          </p:cNvPr>
          <p:cNvSpPr txBox="1"/>
          <p:nvPr/>
        </p:nvSpPr>
        <p:spPr>
          <a:xfrm>
            <a:off x="9331960" y="4721275"/>
            <a:ext cx="2702560" cy="400110"/>
          </a:xfrm>
          <a:prstGeom prst="rect">
            <a:avLst/>
          </a:prstGeom>
          <a:noFill/>
        </p:spPr>
        <p:txBody>
          <a:bodyPr wrap="square">
            <a:spAutoFit/>
          </a:bodyPr>
          <a:lstStyle/>
          <a:p>
            <a:r>
              <a:rPr lang="en-US" altLang="zh-CN" sz="2000" b="1" i="0" dirty="0">
                <a:solidFill>
                  <a:srgbClr val="000000"/>
                </a:solidFill>
                <a:effectLst/>
                <a:latin typeface="LMRoman10-Regular-Identity-H"/>
              </a:rPr>
              <a:t>“Post-</a:t>
            </a:r>
            <a:r>
              <a:rPr lang="en-US" altLang="zh-CN" sz="2000" b="1" i="0" dirty="0" err="1">
                <a:solidFill>
                  <a:srgbClr val="000000"/>
                </a:solidFill>
                <a:effectLst/>
                <a:latin typeface="LMRoman10-Regular-Identity-H"/>
              </a:rPr>
              <a:t>layernorm</a:t>
            </a:r>
            <a:r>
              <a:rPr lang="en-US" altLang="zh-CN" sz="2000" b="1" i="0" dirty="0">
                <a:solidFill>
                  <a:srgbClr val="000000"/>
                </a:solidFill>
                <a:effectLst/>
                <a:latin typeface="FandolSong-Regular-Identity-H"/>
              </a:rPr>
              <a:t>”</a:t>
            </a:r>
            <a:r>
              <a:rPr lang="zh-CN" altLang="en-US" sz="2000" b="1" i="0" dirty="0">
                <a:solidFill>
                  <a:srgbClr val="000000"/>
                </a:solidFill>
                <a:effectLst/>
                <a:latin typeface="FandolSong-Regular-Identity-H"/>
              </a:rPr>
              <a:t>架构</a:t>
            </a:r>
            <a:r>
              <a:rPr lang="zh-CN" altLang="en-US" sz="2000" b="1" dirty="0"/>
              <a:t> </a:t>
            </a:r>
          </a:p>
        </p:txBody>
      </p:sp>
      <p:sp>
        <p:nvSpPr>
          <p:cNvPr id="10" name="文本框 9">
            <a:extLst>
              <a:ext uri="{FF2B5EF4-FFF2-40B4-BE49-F238E27FC236}">
                <a16:creationId xmlns:a16="http://schemas.microsoft.com/office/drawing/2014/main" id="{9F6905AA-B674-73DA-260E-879ED76E86D7}"/>
              </a:ext>
            </a:extLst>
          </p:cNvPr>
          <p:cNvSpPr txBox="1"/>
          <p:nvPr/>
        </p:nvSpPr>
        <p:spPr>
          <a:xfrm>
            <a:off x="9331960" y="1736615"/>
            <a:ext cx="2702560" cy="400110"/>
          </a:xfrm>
          <a:prstGeom prst="rect">
            <a:avLst/>
          </a:prstGeom>
          <a:noFill/>
        </p:spPr>
        <p:txBody>
          <a:bodyPr wrap="square">
            <a:spAutoFit/>
          </a:bodyPr>
          <a:lstStyle/>
          <a:p>
            <a:r>
              <a:rPr lang="en-US" altLang="zh-CN" sz="2000" b="1" i="0" dirty="0">
                <a:solidFill>
                  <a:srgbClr val="000000"/>
                </a:solidFill>
                <a:effectLst/>
                <a:latin typeface="LMRoman10-Regular-Identity-H"/>
              </a:rPr>
              <a:t>“Pre-</a:t>
            </a:r>
            <a:r>
              <a:rPr lang="en-US" altLang="zh-CN" sz="2000" b="1" i="0" dirty="0" err="1">
                <a:solidFill>
                  <a:srgbClr val="000000"/>
                </a:solidFill>
                <a:effectLst/>
                <a:latin typeface="LMRoman10-Regular-Identity-H"/>
              </a:rPr>
              <a:t>layernorm</a:t>
            </a:r>
            <a:r>
              <a:rPr lang="en-US" altLang="zh-CN" sz="2000" b="1" i="0" dirty="0">
                <a:solidFill>
                  <a:srgbClr val="000000"/>
                </a:solidFill>
                <a:effectLst/>
                <a:latin typeface="FandolSong-Regular-Identity-H"/>
              </a:rPr>
              <a:t>”</a:t>
            </a:r>
            <a:r>
              <a:rPr lang="zh-CN" altLang="en-US" sz="2000" b="1" i="0" dirty="0">
                <a:solidFill>
                  <a:srgbClr val="000000"/>
                </a:solidFill>
                <a:effectLst/>
                <a:latin typeface="FandolSong-Regular-Identity-H"/>
              </a:rPr>
              <a:t>架构</a:t>
            </a:r>
            <a:r>
              <a:rPr lang="zh-CN" altLang="en-US" sz="2000" b="1" dirty="0"/>
              <a:t> </a:t>
            </a:r>
          </a:p>
        </p:txBody>
      </p:sp>
    </p:spTree>
    <p:extLst>
      <p:ext uri="{BB962C8B-B14F-4D97-AF65-F5344CB8AC3E}">
        <p14:creationId xmlns:p14="http://schemas.microsoft.com/office/powerpoint/2010/main" val="276563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6532-8CF8-7CC8-893D-9054884D2D4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00B6109-743A-33C4-A287-7A1E05E72C7C}"/>
              </a:ext>
            </a:extLst>
          </p:cNvPr>
          <p:cNvSpPr>
            <a:spLocks noGrp="1"/>
          </p:cNvSpPr>
          <p:nvPr>
            <p:ph type="title"/>
          </p:nvPr>
        </p:nvSpPr>
        <p:spPr/>
        <p:txBody>
          <a:bodyPr/>
          <a:lstStyle/>
          <a:p>
            <a:pPr>
              <a:spcBef>
                <a:spcPts val="0"/>
              </a:spcBef>
              <a:buSzPct val="100000"/>
            </a:pPr>
            <a:r>
              <a:rPr lang="en-US" altLang="zh-CN" spc="60" dirty="0">
                <a:ln w="3175">
                  <a:noFill/>
                  <a:prstDash val="dash"/>
                </a:ln>
                <a:latin typeface="微软雅黑" panose="020B0503020204020204" charset="-122"/>
                <a:ea typeface="微软雅黑" panose="020B0503020204020204" charset="-122"/>
                <a:cs typeface="微软雅黑" panose="020B0503020204020204" charset="-122"/>
                <a:sym typeface="+mn-ea"/>
              </a:rPr>
              <a:t>Kaggle</a:t>
            </a:r>
            <a:r>
              <a:rPr lang="zh-CN" altLang="en-US" spc="60" dirty="0">
                <a:ln w="3175">
                  <a:noFill/>
                  <a:prstDash val="dash"/>
                </a:ln>
                <a:latin typeface="微软雅黑" panose="020B0503020204020204" charset="-122"/>
                <a:ea typeface="微软雅黑" panose="020B0503020204020204" charset="-122"/>
                <a:cs typeface="微软雅黑" panose="020B0503020204020204" charset="-122"/>
                <a:sym typeface="+mn-ea"/>
              </a:rPr>
              <a:t>注册</a:t>
            </a:r>
          </a:p>
        </p:txBody>
      </p:sp>
      <p:sp>
        <p:nvSpPr>
          <p:cNvPr id="2" name="文本框 1">
            <a:extLst>
              <a:ext uri="{FF2B5EF4-FFF2-40B4-BE49-F238E27FC236}">
                <a16:creationId xmlns:a16="http://schemas.microsoft.com/office/drawing/2014/main" id="{BBFEC3C2-DAD2-9870-3CCC-6503459E1F72}"/>
              </a:ext>
            </a:extLst>
          </p:cNvPr>
          <p:cNvSpPr txBox="1"/>
          <p:nvPr/>
        </p:nvSpPr>
        <p:spPr>
          <a:xfrm>
            <a:off x="380999" y="1012121"/>
            <a:ext cx="11255830" cy="5123197"/>
          </a:xfrm>
          <a:prstGeom prst="rect">
            <a:avLst/>
          </a:prstGeom>
          <a:noFill/>
        </p:spPr>
        <p:txBody>
          <a:bodyPr wrap="square" rtlCol="0">
            <a:spAutoFit/>
          </a:bodyPr>
          <a:lstStyle/>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打开 </a:t>
            </a:r>
            <a:r>
              <a:rPr lang="en-US" altLang="zh-CN" sz="2000" dirty="0">
                <a:solidFill>
                  <a:schemeClr val="tx2"/>
                </a:solidFill>
                <a:latin typeface="微软雅黑" panose="020B0503020204020204" pitchFamily="34" charset="-122"/>
                <a:ea typeface="微软雅黑" panose="020B0503020204020204" pitchFamily="34" charset="-122"/>
                <a:hlinkClick r:id="rId2"/>
              </a:rPr>
              <a:t>www.kaggle.com</a:t>
            </a:r>
            <a:r>
              <a:rPr lang="zh-CN" altLang="en-US" sz="2000" dirty="0">
                <a:solidFill>
                  <a:schemeClr val="tx2"/>
                </a:solidFill>
                <a:latin typeface="微软雅黑" panose="020B0503020204020204" pitchFamily="34" charset="-122"/>
                <a:ea typeface="微软雅黑" panose="020B0503020204020204" pitchFamily="34" charset="-122"/>
              </a:rPr>
              <a:t>，点击网页的右上角的  </a:t>
            </a:r>
            <a:r>
              <a:rPr lang="en-US" altLang="zh-CN" sz="2000" dirty="0">
                <a:solidFill>
                  <a:schemeClr val="tx2"/>
                </a:solidFill>
                <a:latin typeface="微软雅黑" panose="020B0503020204020204" pitchFamily="34" charset="-122"/>
                <a:ea typeface="微软雅黑" panose="020B0503020204020204" pitchFamily="34" charset="-122"/>
              </a:rPr>
              <a:t>Register</a:t>
            </a:r>
            <a:r>
              <a:rPr lang="zh-CN" altLang="en-US" sz="2000" dirty="0">
                <a:solidFill>
                  <a:schemeClr val="tx2"/>
                </a:solidFill>
                <a:latin typeface="微软雅黑" panose="020B0503020204020204" pitchFamily="34" charset="-122"/>
                <a:ea typeface="微软雅黑" panose="020B0503020204020204" pitchFamily="34" charset="-122"/>
              </a:rPr>
              <a:t>，点击画面上的  </a:t>
            </a:r>
            <a:r>
              <a:rPr lang="en-US" altLang="zh-CN" sz="2000" dirty="0">
                <a:solidFill>
                  <a:schemeClr val="tx2"/>
                </a:solidFill>
                <a:latin typeface="微软雅黑" panose="020B0503020204020204" pitchFamily="34" charset="-122"/>
                <a:ea typeface="微软雅黑" panose="020B0503020204020204" pitchFamily="34" charset="-122"/>
              </a:rPr>
              <a:t>Register with Email</a:t>
            </a:r>
          </a:p>
          <a:p>
            <a:pPr marL="457200" indent="-457200" fontAlgn="auto">
              <a:lnSpc>
                <a:spcPct val="150000"/>
              </a:lnSpc>
              <a:buFont typeface="+mj-lt"/>
              <a:buAutoNum type="arabicPeriod"/>
            </a:pP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输入你的邮箱 ，密码 ，进行人机验证。登录邮箱 ，输入你收到的六位验证码</a:t>
            </a: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进行手机号码验证 ，以便使用 </a:t>
            </a:r>
            <a:r>
              <a:rPr lang="en-US" altLang="zh-CN" sz="2000" dirty="0">
                <a:solidFill>
                  <a:schemeClr val="tx2"/>
                </a:solidFill>
                <a:latin typeface="微软雅黑" panose="020B0503020204020204" pitchFamily="34" charset="-122"/>
                <a:ea typeface="微软雅黑" panose="020B0503020204020204" pitchFamily="34" charset="-122"/>
              </a:rPr>
              <a:t>Kaggle </a:t>
            </a:r>
            <a:r>
              <a:rPr lang="zh-CN" altLang="en-US" sz="2000" dirty="0">
                <a:solidFill>
                  <a:schemeClr val="tx2"/>
                </a:solidFill>
                <a:latin typeface="微软雅黑" panose="020B0503020204020204" pitchFamily="34" charset="-122"/>
                <a:ea typeface="微软雅黑" panose="020B0503020204020204" pitchFamily="34" charset="-122"/>
              </a:rPr>
              <a:t>平台提供的 </a:t>
            </a:r>
            <a:r>
              <a:rPr lang="en-US" altLang="zh-CN" sz="2000" dirty="0">
                <a:solidFill>
                  <a:schemeClr val="tx2"/>
                </a:solidFill>
                <a:latin typeface="微软雅黑" panose="020B0503020204020204" pitchFamily="34" charset="-122"/>
                <a:ea typeface="微软雅黑" panose="020B0503020204020204" pitchFamily="34" charset="-122"/>
              </a:rPr>
              <a:t>GPU </a:t>
            </a:r>
            <a:r>
              <a:rPr lang="zh-CN" altLang="en-US" sz="2000" dirty="0">
                <a:solidFill>
                  <a:schemeClr val="tx2"/>
                </a:solidFill>
                <a:latin typeface="微软雅黑" panose="020B0503020204020204" pitchFamily="34" charset="-122"/>
                <a:ea typeface="微软雅黑" panose="020B0503020204020204" pitchFamily="34" charset="-122"/>
              </a:rPr>
              <a:t>计算资源：</a:t>
            </a:r>
            <a:br>
              <a:rPr lang="en-US" altLang="zh-CN" sz="2000" dirty="0">
                <a:solidFill>
                  <a:schemeClr val="tx2"/>
                </a:solidFill>
                <a:latin typeface="微软雅黑" panose="020B0503020204020204" pitchFamily="34" charset="-122"/>
                <a:ea typeface="微软雅黑" panose="020B0503020204020204" pitchFamily="34" charset="-122"/>
              </a:rPr>
            </a:br>
            <a:r>
              <a:rPr lang="zh-CN" altLang="en-US" sz="2000" dirty="0">
                <a:solidFill>
                  <a:schemeClr val="tx2"/>
                </a:solidFill>
                <a:latin typeface="微软雅黑" panose="020B0503020204020204" pitchFamily="34" charset="-122"/>
                <a:ea typeface="微软雅黑" panose="020B0503020204020204" pitchFamily="34" charset="-122"/>
              </a:rPr>
              <a:t>点击右上角的头像 ，并选择 </a:t>
            </a:r>
            <a:r>
              <a:rPr lang="en-US" altLang="zh-CN" sz="2000" dirty="0">
                <a:solidFill>
                  <a:schemeClr val="tx2"/>
                </a:solidFill>
                <a:latin typeface="微软雅黑" panose="020B0503020204020204" pitchFamily="34" charset="-122"/>
                <a:ea typeface="微软雅黑" panose="020B0503020204020204" pitchFamily="34" charset="-122"/>
              </a:rPr>
              <a:t>settings </a:t>
            </a:r>
            <a:r>
              <a:rPr lang="zh-CN" altLang="en-US" sz="2000" dirty="0">
                <a:solidFill>
                  <a:schemeClr val="tx2"/>
                </a:solidFill>
                <a:latin typeface="微软雅黑" panose="020B0503020204020204" pitchFamily="34" charset="-122"/>
                <a:ea typeface="微软雅黑" panose="020B0503020204020204" pitchFamily="34" charset="-122"/>
              </a:rPr>
              <a:t>，完成 </a:t>
            </a:r>
            <a:r>
              <a:rPr lang="en-US" altLang="zh-CN" sz="2000" dirty="0">
                <a:solidFill>
                  <a:schemeClr val="tx2"/>
                </a:solidFill>
                <a:latin typeface="微软雅黑" panose="020B0503020204020204" pitchFamily="34" charset="-122"/>
                <a:ea typeface="微软雅黑" panose="020B0503020204020204" pitchFamily="34" charset="-122"/>
              </a:rPr>
              <a:t>Phone verification</a:t>
            </a:r>
          </a:p>
          <a:p>
            <a:pPr marL="457200" indent="-457200" fontAlgn="auto">
              <a:lnSpc>
                <a:spcPct val="150000"/>
              </a:lnSpc>
              <a:buFont typeface="+mj-lt"/>
              <a:buAutoNum type="arabicPeriod"/>
            </a:pPr>
            <a:endParaRPr lang="en-US" altLang="zh-CN" sz="2000" dirty="0">
              <a:solidFill>
                <a:schemeClr val="tx2"/>
              </a:solidFill>
              <a:latin typeface="微软雅黑" panose="020B0503020204020204" pitchFamily="34" charset="-122"/>
              <a:ea typeface="微软雅黑" panose="020B0503020204020204" pitchFamily="34" charset="-122"/>
            </a:endParaRPr>
          </a:p>
          <a:p>
            <a:pPr marL="457200" indent="-457200" fontAlgn="auto">
              <a:lnSpc>
                <a:spcPct val="150000"/>
              </a:lnSpc>
              <a:buFont typeface="+mj-lt"/>
              <a:buAutoNum type="arabicPeriod"/>
            </a:pPr>
            <a:r>
              <a:rPr lang="zh-CN" altLang="en-US" sz="2000" dirty="0">
                <a:solidFill>
                  <a:schemeClr val="tx2"/>
                </a:solidFill>
                <a:latin typeface="微软雅黑" panose="020B0503020204020204" pitchFamily="34" charset="-122"/>
                <a:ea typeface="微软雅黑" panose="020B0503020204020204" pitchFamily="34" charset="-122"/>
              </a:rPr>
              <a:t>访问本课程提供的竞赛</a:t>
            </a:r>
            <a:br>
              <a:rPr lang="en-US" altLang="zh-CN" sz="2000" dirty="0">
                <a:solidFill>
                  <a:schemeClr val="tx2"/>
                </a:solidFill>
                <a:latin typeface="微软雅黑" panose="020B0503020204020204" pitchFamily="34" charset="-122"/>
                <a:ea typeface="微软雅黑" panose="020B0503020204020204" pitchFamily="34" charset="-122"/>
              </a:rPr>
            </a:br>
            <a:r>
              <a:rPr lang="en-US" altLang="zh-CN" sz="2000" dirty="0">
                <a:solidFill>
                  <a:schemeClr val="tx2"/>
                </a:solidFill>
                <a:latin typeface="微软雅黑" panose="020B0503020204020204" pitchFamily="34" charset="-122"/>
                <a:ea typeface="微软雅黑" panose="020B0503020204020204" pitchFamily="34" charset="-122"/>
              </a:rPr>
              <a:t>MLP: </a:t>
            </a:r>
            <a:r>
              <a:rPr lang="en-US" altLang="zh-CN" sz="2000" dirty="0">
                <a:hlinkClick r:id="rId3"/>
              </a:rPr>
              <a:t>MNIST_AND_MLP2 | Kaggle</a:t>
            </a:r>
            <a:br>
              <a:rPr lang="en-US" altLang="zh-CN" sz="2000" dirty="0">
                <a:solidFill>
                  <a:schemeClr val="tx2"/>
                </a:solidFill>
                <a:latin typeface="微软雅黑" panose="020B0503020204020204" pitchFamily="34" charset="-122"/>
                <a:ea typeface="微软雅黑" panose="020B0503020204020204" pitchFamily="34" charset="-122"/>
              </a:rPr>
            </a:br>
            <a:r>
              <a:rPr lang="en-US" altLang="zh-CN" sz="2000" dirty="0">
                <a:solidFill>
                  <a:schemeClr val="tx2"/>
                </a:solidFill>
                <a:latin typeface="微软雅黑" panose="020B0503020204020204" pitchFamily="34" charset="-122"/>
                <a:ea typeface="微软雅黑" panose="020B0503020204020204" pitchFamily="34" charset="-122"/>
              </a:rPr>
              <a:t>CNN: </a:t>
            </a:r>
            <a:r>
              <a:rPr lang="en-US" altLang="zh-CN" sz="2000" dirty="0">
                <a:hlinkClick r:id="rId4"/>
              </a:rPr>
              <a:t>CNN-Cifar10 | Kaggle</a:t>
            </a:r>
            <a:br>
              <a:rPr lang="en-US" altLang="zh-CN" sz="2000" dirty="0">
                <a:solidFill>
                  <a:schemeClr val="tx2"/>
                </a:solidFill>
                <a:latin typeface="微软雅黑" panose="020B0503020204020204" pitchFamily="34" charset="-122"/>
                <a:ea typeface="微软雅黑" panose="020B0503020204020204" pitchFamily="34" charset="-122"/>
              </a:rPr>
            </a:br>
            <a:r>
              <a:rPr lang="en-US" altLang="zh-CN" sz="2000" dirty="0">
                <a:solidFill>
                  <a:schemeClr val="tx2"/>
                </a:solidFill>
                <a:latin typeface="微软雅黑" panose="020B0503020204020204" pitchFamily="34" charset="-122"/>
                <a:ea typeface="微软雅黑" panose="020B0503020204020204" pitchFamily="34" charset="-122"/>
              </a:rPr>
              <a:t>LSTM + Transformer: </a:t>
            </a:r>
            <a:r>
              <a:rPr lang="en-US" altLang="zh-CN" sz="2000" dirty="0">
                <a:hlinkClick r:id="rId5"/>
              </a:rPr>
              <a:t>LSTM+Transformers2 | Kaggle</a:t>
            </a:r>
            <a:endParaRPr lang="zh-CN" altLang="en-US" sz="2000" dirty="0">
              <a:solidFill>
                <a:schemeClr val="tx2"/>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5DBDCED-538D-F72A-CF95-88A26BD07DB6}"/>
              </a:ext>
            </a:extLst>
          </p:cNvPr>
          <p:cNvPicPr>
            <a:picLocks noChangeAspect="1"/>
          </p:cNvPicPr>
          <p:nvPr/>
        </p:nvPicPr>
        <p:blipFill>
          <a:blip r:embed="rId6"/>
          <a:stretch>
            <a:fillRect/>
          </a:stretch>
        </p:blipFill>
        <p:spPr>
          <a:xfrm>
            <a:off x="8501743" y="2940146"/>
            <a:ext cx="3528772" cy="3316460"/>
          </a:xfrm>
          <a:prstGeom prst="rect">
            <a:avLst/>
          </a:prstGeom>
        </p:spPr>
      </p:pic>
      <p:sp>
        <p:nvSpPr>
          <p:cNvPr id="7" name="箭头: 左 6">
            <a:extLst>
              <a:ext uri="{FF2B5EF4-FFF2-40B4-BE49-F238E27FC236}">
                <a16:creationId xmlns:a16="http://schemas.microsoft.com/office/drawing/2014/main" id="{3953C379-B369-96FF-EE5D-22D2AF765A1F}"/>
              </a:ext>
            </a:extLst>
          </p:cNvPr>
          <p:cNvSpPr/>
          <p:nvPr/>
        </p:nvSpPr>
        <p:spPr>
          <a:xfrm rot="2399504">
            <a:off x="7445615" y="4005060"/>
            <a:ext cx="968828" cy="31933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47309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3E9E-70A8-FD3E-6D4C-DA8C8388C1F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4637F9A5-2EFE-11CC-C7E2-0DE15F8D8E2A}"/>
              </a:ext>
            </a:extLst>
          </p:cNvPr>
          <p:cNvSpPr>
            <a:spLocks noGrp="1"/>
          </p:cNvSpPr>
          <p:nvPr>
            <p:ph type="title"/>
          </p:nvPr>
        </p:nvSpPr>
        <p:spPr/>
        <p:txBody>
          <a:bodyPr/>
          <a:lstStyle/>
          <a:p>
            <a:r>
              <a:rPr lang="en-US" altLang="zh-CN" dirty="0"/>
              <a:t>Next Token Prediction</a:t>
            </a:r>
            <a:r>
              <a:rPr lang="zh-CN" altLang="en-US" dirty="0"/>
              <a:t>框架</a:t>
            </a:r>
          </a:p>
        </p:txBody>
      </p:sp>
      <p:sp>
        <p:nvSpPr>
          <p:cNvPr id="11" name="文本框 10">
            <a:extLst>
              <a:ext uri="{FF2B5EF4-FFF2-40B4-BE49-F238E27FC236}">
                <a16:creationId xmlns:a16="http://schemas.microsoft.com/office/drawing/2014/main" id="{64A21656-64BD-4EEF-727D-C66EF39D41F1}"/>
              </a:ext>
            </a:extLst>
          </p:cNvPr>
          <p:cNvSpPr txBox="1"/>
          <p:nvPr/>
        </p:nvSpPr>
        <p:spPr>
          <a:xfrm>
            <a:off x="381242" y="957720"/>
            <a:ext cx="10962640" cy="281339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什么是</a:t>
            </a:r>
            <a:r>
              <a:rPr kumimoji="0" lang="en-US" altLang="zh-CN"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Next Token Prediction</a:t>
            </a:r>
            <a:r>
              <a:rPr kumimoji="0" lang="zh-CN" altLang="en-US"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框架？</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一种基于语言模型的技术，旨在根据给定的前文语境，预测序列中的下一个词或标记（</a:t>
            </a:r>
            <a:r>
              <a:rPr kumimoji="0" lang="en-US" altLang="zh-CN"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token</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Next Token Prediction</a:t>
            </a:r>
            <a:r>
              <a:rPr kumimoji="0" lang="zh-CN" altLang="en-US"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框架的优势？</a:t>
            </a:r>
            <a:endParaRPr kumimoji="0" lang="en-US" altLang="zh-CN" sz="24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数据驱动学习：不依赖复杂的人工规则，仅需大量的文本数据训练</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，自动学习语言模式和规律，适应多种语言和领域文本</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上下文感知：</a:t>
            </a: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存在前文语境信息，能依据上下文预测下一个词，生成的文本连贯性和逻辑性强</a:t>
            </a:r>
          </a:p>
        </p:txBody>
      </p:sp>
      <p:pic>
        <p:nvPicPr>
          <p:cNvPr id="5" name="图片 4">
            <a:extLst>
              <a:ext uri="{FF2B5EF4-FFF2-40B4-BE49-F238E27FC236}">
                <a16:creationId xmlns:a16="http://schemas.microsoft.com/office/drawing/2014/main" id="{7DD6F39B-3C57-2E11-7A92-AAFB77DC6ACD}"/>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3556889" y="5928338"/>
            <a:ext cx="333860" cy="394753"/>
          </a:xfrm>
          <a:prstGeom prst="rect">
            <a:avLst/>
          </a:prstGeom>
        </p:spPr>
      </p:pic>
      <p:sp>
        <p:nvSpPr>
          <p:cNvPr id="10" name="文本框 9">
            <a:extLst>
              <a:ext uri="{FF2B5EF4-FFF2-40B4-BE49-F238E27FC236}">
                <a16:creationId xmlns:a16="http://schemas.microsoft.com/office/drawing/2014/main" id="{E7A39444-506A-CE33-E559-C326BE4A236F}"/>
              </a:ext>
            </a:extLst>
          </p:cNvPr>
          <p:cNvSpPr txBox="1"/>
          <p:nvPr/>
        </p:nvSpPr>
        <p:spPr>
          <a:xfrm>
            <a:off x="2998132" y="5980937"/>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133984">
                    <a:lumMod val="75000"/>
                  </a:srgbClr>
                </a:solidFill>
                <a:effectLst/>
                <a:uLnTx/>
                <a:uFillTx/>
                <a:latin typeface="微软雅黑" panose="020B0503020204020204" pitchFamily="34" charset="-122"/>
                <a:ea typeface="微软雅黑" panose="020B0503020204020204" pitchFamily="34" charset="-122"/>
                <a:cs typeface="+mn-cs"/>
              </a:rPr>
              <a:t>文本</a:t>
            </a:r>
          </a:p>
        </p:txBody>
      </p:sp>
      <p:sp>
        <p:nvSpPr>
          <p:cNvPr id="21" name="矩形: 圆角 20">
            <a:extLst>
              <a:ext uri="{FF2B5EF4-FFF2-40B4-BE49-F238E27FC236}">
                <a16:creationId xmlns:a16="http://schemas.microsoft.com/office/drawing/2014/main" id="{4CF8A492-DE1F-48C8-4AD1-417588D93513}"/>
              </a:ext>
            </a:extLst>
          </p:cNvPr>
          <p:cNvSpPr/>
          <p:nvPr/>
        </p:nvSpPr>
        <p:spPr>
          <a:xfrm>
            <a:off x="2847868" y="4540523"/>
            <a:ext cx="5571366" cy="307779"/>
          </a:xfrm>
          <a:prstGeom prst="roundRect">
            <a:avLst/>
          </a:prstGeom>
          <a:solidFill>
            <a:schemeClr val="bg2">
              <a:lumMod val="20000"/>
              <a:lumOff val="80000"/>
            </a:schemeClr>
          </a:solidFill>
          <a:ln w="19050">
            <a:solidFill>
              <a:srgbClr val="07070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语言模型</a:t>
            </a:r>
          </a:p>
        </p:txBody>
      </p:sp>
      <p:sp>
        <p:nvSpPr>
          <p:cNvPr id="22" name="矩形: 圆角 21">
            <a:extLst>
              <a:ext uri="{FF2B5EF4-FFF2-40B4-BE49-F238E27FC236}">
                <a16:creationId xmlns:a16="http://schemas.microsoft.com/office/drawing/2014/main" id="{5F996171-F40D-DFBC-3775-72B9C9A702E5}"/>
              </a:ext>
            </a:extLst>
          </p:cNvPr>
          <p:cNvSpPr/>
          <p:nvPr/>
        </p:nvSpPr>
        <p:spPr>
          <a:xfrm>
            <a:off x="2851914" y="5494349"/>
            <a:ext cx="1218027" cy="307777"/>
          </a:xfrm>
          <a:prstGeom prst="roundRect">
            <a:avLst/>
          </a:prstGeom>
          <a:solidFill>
            <a:schemeClr val="bg2">
              <a:lumMod val="20000"/>
              <a:lumOff val="80000"/>
            </a:schemeClr>
          </a:solidFill>
          <a:ln w="19050">
            <a:solidFill>
              <a:srgbClr val="070707"/>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文本分词器</a:t>
            </a:r>
          </a:p>
        </p:txBody>
      </p:sp>
      <p:cxnSp>
        <p:nvCxnSpPr>
          <p:cNvPr id="24" name="直接箭头连接符 23">
            <a:extLst>
              <a:ext uri="{FF2B5EF4-FFF2-40B4-BE49-F238E27FC236}">
                <a16:creationId xmlns:a16="http://schemas.microsoft.com/office/drawing/2014/main" id="{417A3654-57AF-8B69-D204-48ABC04CEEA0}"/>
              </a:ext>
            </a:extLst>
          </p:cNvPr>
          <p:cNvCxnSpPr/>
          <p:nvPr/>
        </p:nvCxnSpPr>
        <p:spPr>
          <a:xfrm flipV="1">
            <a:off x="3452835" y="5827188"/>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DAEF69E-0EB1-9619-E2F1-483D42F8004C}"/>
              </a:ext>
            </a:extLst>
          </p:cNvPr>
          <p:cNvCxnSpPr/>
          <p:nvPr/>
        </p:nvCxnSpPr>
        <p:spPr>
          <a:xfrm flipV="1">
            <a:off x="3452835" y="5267488"/>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8A3A6B5D-96D6-0DE9-AC0C-72E1244B8A31}"/>
              </a:ext>
            </a:extLst>
          </p:cNvPr>
          <p:cNvSpPr/>
          <p:nvPr/>
        </p:nvSpPr>
        <p:spPr>
          <a:xfrm>
            <a:off x="3316531" y="5072493"/>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28" name="矩形: 圆角 27">
            <a:extLst>
              <a:ext uri="{FF2B5EF4-FFF2-40B4-BE49-F238E27FC236}">
                <a16:creationId xmlns:a16="http://schemas.microsoft.com/office/drawing/2014/main" id="{DC63E1AB-C951-46AA-0FD0-F8CA0293D69A}"/>
              </a:ext>
            </a:extLst>
          </p:cNvPr>
          <p:cNvSpPr/>
          <p:nvPr/>
        </p:nvSpPr>
        <p:spPr>
          <a:xfrm>
            <a:off x="2955087" y="5072493"/>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sp>
        <p:nvSpPr>
          <p:cNvPr id="29" name="矩形: 圆角 28">
            <a:extLst>
              <a:ext uri="{FF2B5EF4-FFF2-40B4-BE49-F238E27FC236}">
                <a16:creationId xmlns:a16="http://schemas.microsoft.com/office/drawing/2014/main" id="{057F1CD2-32D1-82CE-D10C-E513799A7B38}"/>
              </a:ext>
            </a:extLst>
          </p:cNvPr>
          <p:cNvSpPr/>
          <p:nvPr/>
        </p:nvSpPr>
        <p:spPr>
          <a:xfrm>
            <a:off x="3682783" y="5075215"/>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30" name="直接箭头连接符 29">
            <a:extLst>
              <a:ext uri="{FF2B5EF4-FFF2-40B4-BE49-F238E27FC236}">
                <a16:creationId xmlns:a16="http://schemas.microsoft.com/office/drawing/2014/main" id="{B601C495-16C8-2C8B-86EC-502748FEC54C}"/>
              </a:ext>
            </a:extLst>
          </p:cNvPr>
          <p:cNvCxnSpPr/>
          <p:nvPr/>
        </p:nvCxnSpPr>
        <p:spPr>
          <a:xfrm flipV="1">
            <a:off x="3448789" y="4870192"/>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992D37A-D8FE-D0B3-B40F-7346085DA2C1}"/>
              </a:ext>
            </a:extLst>
          </p:cNvPr>
          <p:cNvCxnSpPr/>
          <p:nvPr/>
        </p:nvCxnSpPr>
        <p:spPr>
          <a:xfrm flipV="1">
            <a:off x="7026231" y="4292050"/>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79DB6098-54F0-D4C2-D449-5B1C66B5785D}"/>
              </a:ext>
            </a:extLst>
          </p:cNvPr>
          <p:cNvSpPr/>
          <p:nvPr/>
        </p:nvSpPr>
        <p:spPr>
          <a:xfrm>
            <a:off x="6889927" y="4097055"/>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36" name="直接箭头连接符 35">
            <a:extLst>
              <a:ext uri="{FF2B5EF4-FFF2-40B4-BE49-F238E27FC236}">
                <a16:creationId xmlns:a16="http://schemas.microsoft.com/office/drawing/2014/main" id="{55469172-B364-040E-61DC-3F31C53C448C}"/>
              </a:ext>
            </a:extLst>
          </p:cNvPr>
          <p:cNvCxnSpPr/>
          <p:nvPr/>
        </p:nvCxnSpPr>
        <p:spPr>
          <a:xfrm flipV="1">
            <a:off x="7347801" y="4292836"/>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34D23034-9FFD-9D96-4606-317A54FDF96C}"/>
              </a:ext>
            </a:extLst>
          </p:cNvPr>
          <p:cNvSpPr/>
          <p:nvPr/>
        </p:nvSpPr>
        <p:spPr>
          <a:xfrm>
            <a:off x="7211497" y="4097841"/>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38" name="直接箭头连接符 37">
            <a:extLst>
              <a:ext uri="{FF2B5EF4-FFF2-40B4-BE49-F238E27FC236}">
                <a16:creationId xmlns:a16="http://schemas.microsoft.com/office/drawing/2014/main" id="{3A937F14-B9F6-116D-8075-B50BF11289EF}"/>
              </a:ext>
            </a:extLst>
          </p:cNvPr>
          <p:cNvCxnSpPr/>
          <p:nvPr/>
        </p:nvCxnSpPr>
        <p:spPr>
          <a:xfrm flipV="1">
            <a:off x="7673417" y="4292050"/>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1E009B20-387A-6E4C-565C-919756D78D23}"/>
              </a:ext>
            </a:extLst>
          </p:cNvPr>
          <p:cNvSpPr/>
          <p:nvPr/>
        </p:nvSpPr>
        <p:spPr>
          <a:xfrm>
            <a:off x="7537113" y="4097055"/>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40" name="直接箭头连接符 39">
            <a:extLst>
              <a:ext uri="{FF2B5EF4-FFF2-40B4-BE49-F238E27FC236}">
                <a16:creationId xmlns:a16="http://schemas.microsoft.com/office/drawing/2014/main" id="{EB5FDB83-CE9F-F939-58EB-E5CE4B694F58}"/>
              </a:ext>
            </a:extLst>
          </p:cNvPr>
          <p:cNvCxnSpPr/>
          <p:nvPr/>
        </p:nvCxnSpPr>
        <p:spPr>
          <a:xfrm flipV="1">
            <a:off x="7994987" y="4296096"/>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圆角 40">
            <a:extLst>
              <a:ext uri="{FF2B5EF4-FFF2-40B4-BE49-F238E27FC236}">
                <a16:creationId xmlns:a16="http://schemas.microsoft.com/office/drawing/2014/main" id="{00D53976-3398-B89B-D50F-383B2F868F13}"/>
              </a:ext>
            </a:extLst>
          </p:cNvPr>
          <p:cNvSpPr/>
          <p:nvPr/>
        </p:nvSpPr>
        <p:spPr>
          <a:xfrm>
            <a:off x="7858683" y="4101101"/>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42" name="直接箭头连接符 41">
            <a:extLst>
              <a:ext uri="{FF2B5EF4-FFF2-40B4-BE49-F238E27FC236}">
                <a16:creationId xmlns:a16="http://schemas.microsoft.com/office/drawing/2014/main" id="{683713BF-6EAD-12BF-B921-95DD1921BD7F}"/>
              </a:ext>
            </a:extLst>
          </p:cNvPr>
          <p:cNvCxnSpPr/>
          <p:nvPr/>
        </p:nvCxnSpPr>
        <p:spPr>
          <a:xfrm flipV="1">
            <a:off x="7355626" y="4877498"/>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51B758C-7B5B-6B44-FA4A-20DCFDED6954}"/>
              </a:ext>
            </a:extLst>
          </p:cNvPr>
          <p:cNvSpPr/>
          <p:nvPr/>
        </p:nvSpPr>
        <p:spPr>
          <a:xfrm>
            <a:off x="7219322" y="5089463"/>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44" name="直接箭头连接符 43">
            <a:extLst>
              <a:ext uri="{FF2B5EF4-FFF2-40B4-BE49-F238E27FC236}">
                <a16:creationId xmlns:a16="http://schemas.microsoft.com/office/drawing/2014/main" id="{C579A9AF-64EF-00DC-5402-EBE911A77661}"/>
              </a:ext>
            </a:extLst>
          </p:cNvPr>
          <p:cNvCxnSpPr/>
          <p:nvPr/>
        </p:nvCxnSpPr>
        <p:spPr>
          <a:xfrm flipV="1">
            <a:off x="7677196" y="4878284"/>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C783F490-4491-9891-2DB0-2E551256D96D}"/>
              </a:ext>
            </a:extLst>
          </p:cNvPr>
          <p:cNvSpPr/>
          <p:nvPr/>
        </p:nvSpPr>
        <p:spPr>
          <a:xfrm>
            <a:off x="7540892" y="5090249"/>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46" name="直接箭头连接符 45">
            <a:extLst>
              <a:ext uri="{FF2B5EF4-FFF2-40B4-BE49-F238E27FC236}">
                <a16:creationId xmlns:a16="http://schemas.microsoft.com/office/drawing/2014/main" id="{8D308663-8C32-B2A3-E2AA-97BD731ECE1F}"/>
              </a:ext>
            </a:extLst>
          </p:cNvPr>
          <p:cNvCxnSpPr/>
          <p:nvPr/>
        </p:nvCxnSpPr>
        <p:spPr>
          <a:xfrm flipV="1">
            <a:off x="8002812" y="4877498"/>
            <a:ext cx="0" cy="20230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416836E9-69BE-8041-B986-407769C734FA}"/>
              </a:ext>
            </a:extLst>
          </p:cNvPr>
          <p:cNvSpPr/>
          <p:nvPr/>
        </p:nvSpPr>
        <p:spPr>
          <a:xfrm>
            <a:off x="7866508" y="5089463"/>
            <a:ext cx="264516" cy="186117"/>
          </a:xfrm>
          <a:prstGeom prst="roundRect">
            <a:avLst/>
          </a:prstGeom>
          <a:solidFill>
            <a:schemeClr val="bg2">
              <a:lumMod val="20000"/>
              <a:lumOff val="80000"/>
            </a:schemeClr>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Book Antiqua"/>
              <a:ea typeface="黑体"/>
              <a:cs typeface="+mn-cs"/>
            </a:endParaRPr>
          </a:p>
        </p:txBody>
      </p:sp>
      <p:cxnSp>
        <p:nvCxnSpPr>
          <p:cNvPr id="51" name="连接符: 曲线 50">
            <a:extLst>
              <a:ext uri="{FF2B5EF4-FFF2-40B4-BE49-F238E27FC236}">
                <a16:creationId xmlns:a16="http://schemas.microsoft.com/office/drawing/2014/main" id="{F5D45E3D-371D-13F0-BF86-27F90F3E31C0}"/>
              </a:ext>
            </a:extLst>
          </p:cNvPr>
          <p:cNvCxnSpPr>
            <a:cxnSpLocks/>
            <a:stCxn id="32" idx="0"/>
            <a:endCxn id="43" idx="2"/>
          </p:cNvCxnSpPr>
          <p:nvPr/>
        </p:nvCxnSpPr>
        <p:spPr>
          <a:xfrm rot="16200000" flipH="1">
            <a:off x="6597619" y="4521620"/>
            <a:ext cx="1178525" cy="329395"/>
          </a:xfrm>
          <a:prstGeom prst="curvedConnector5">
            <a:avLst>
              <a:gd name="adj1" fmla="val -19397"/>
              <a:gd name="adj2" fmla="val 50000"/>
              <a:gd name="adj3" fmla="val 119397"/>
            </a:avLst>
          </a:prstGeom>
          <a:ln>
            <a:tailEnd type="triangle"/>
          </a:ln>
        </p:spPr>
        <p:style>
          <a:lnRef idx="1">
            <a:schemeClr val="dk1"/>
          </a:lnRef>
          <a:fillRef idx="0">
            <a:schemeClr val="dk1"/>
          </a:fillRef>
          <a:effectRef idx="0">
            <a:schemeClr val="dk1"/>
          </a:effectRef>
          <a:fontRef idx="minor">
            <a:schemeClr val="tx1"/>
          </a:fontRef>
        </p:style>
      </p:cxnSp>
      <p:cxnSp>
        <p:nvCxnSpPr>
          <p:cNvPr id="53" name="连接符: 曲线 52">
            <a:extLst>
              <a:ext uri="{FF2B5EF4-FFF2-40B4-BE49-F238E27FC236}">
                <a16:creationId xmlns:a16="http://schemas.microsoft.com/office/drawing/2014/main" id="{986A1055-836D-E870-6E95-BB9ACE3911C3}"/>
              </a:ext>
            </a:extLst>
          </p:cNvPr>
          <p:cNvCxnSpPr>
            <a:cxnSpLocks/>
          </p:cNvCxnSpPr>
          <p:nvPr/>
        </p:nvCxnSpPr>
        <p:spPr>
          <a:xfrm rot="16200000" flipH="1">
            <a:off x="6931061" y="4529714"/>
            <a:ext cx="1178525" cy="329395"/>
          </a:xfrm>
          <a:prstGeom prst="curvedConnector5">
            <a:avLst>
              <a:gd name="adj1" fmla="val -19397"/>
              <a:gd name="adj2" fmla="val 50000"/>
              <a:gd name="adj3" fmla="val 119397"/>
            </a:avLst>
          </a:prstGeom>
          <a:ln>
            <a:tailEnd type="triangle"/>
          </a:ln>
        </p:spPr>
        <p:style>
          <a:lnRef idx="1">
            <a:schemeClr val="dk1"/>
          </a:lnRef>
          <a:fillRef idx="0">
            <a:schemeClr val="dk1"/>
          </a:fillRef>
          <a:effectRef idx="0">
            <a:schemeClr val="dk1"/>
          </a:effectRef>
          <a:fontRef idx="minor">
            <a:schemeClr val="tx1"/>
          </a:fontRef>
        </p:style>
      </p:cxnSp>
      <p:cxnSp>
        <p:nvCxnSpPr>
          <p:cNvPr id="54" name="连接符: 曲线 53">
            <a:extLst>
              <a:ext uri="{FF2B5EF4-FFF2-40B4-BE49-F238E27FC236}">
                <a16:creationId xmlns:a16="http://schemas.microsoft.com/office/drawing/2014/main" id="{AB349BB0-710E-EBA3-CED9-912148DB24F1}"/>
              </a:ext>
            </a:extLst>
          </p:cNvPr>
          <p:cNvCxnSpPr>
            <a:cxnSpLocks/>
          </p:cNvCxnSpPr>
          <p:nvPr/>
        </p:nvCxnSpPr>
        <p:spPr>
          <a:xfrm rot="16200000" flipH="1">
            <a:off x="7248583" y="4529713"/>
            <a:ext cx="1178525" cy="329395"/>
          </a:xfrm>
          <a:prstGeom prst="curvedConnector5">
            <a:avLst>
              <a:gd name="adj1" fmla="val -19397"/>
              <a:gd name="adj2" fmla="val 50000"/>
              <a:gd name="adj3" fmla="val 119397"/>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65525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13405-9353-493E-1D8F-3C9CF0B71BE1}"/>
              </a:ext>
            </a:extLst>
          </p:cNvPr>
          <p:cNvSpPr>
            <a:spLocks noGrp="1"/>
          </p:cNvSpPr>
          <p:nvPr>
            <p:ph type="title"/>
          </p:nvPr>
        </p:nvSpPr>
        <p:spPr/>
        <p:txBody>
          <a:bodyPr/>
          <a:lstStyle/>
          <a:p>
            <a:r>
              <a:rPr lang="zh-CN" altLang="en-US" dirty="0"/>
              <a:t>输入</a:t>
            </a:r>
          </a:p>
        </p:txBody>
      </p:sp>
      <p:pic>
        <p:nvPicPr>
          <p:cNvPr id="3" name="图片 2">
            <a:extLst>
              <a:ext uri="{FF2B5EF4-FFF2-40B4-BE49-F238E27FC236}">
                <a16:creationId xmlns:a16="http://schemas.microsoft.com/office/drawing/2014/main" id="{FE71810B-5FB5-C63D-F503-84E1762B98F2}"/>
              </a:ext>
            </a:extLst>
          </p:cNvPr>
          <p:cNvPicPr>
            <a:picLocks noChangeAspect="1"/>
          </p:cNvPicPr>
          <p:nvPr/>
        </p:nvPicPr>
        <p:blipFill>
          <a:blip r:embed="rId2"/>
          <a:stretch>
            <a:fillRect/>
          </a:stretch>
        </p:blipFill>
        <p:spPr>
          <a:xfrm>
            <a:off x="572193" y="1247534"/>
            <a:ext cx="6560127" cy="469027"/>
          </a:xfrm>
          <a:prstGeom prst="rect">
            <a:avLst/>
          </a:prstGeom>
        </p:spPr>
      </p:pic>
      <p:pic>
        <p:nvPicPr>
          <p:cNvPr id="4" name="图片 3">
            <a:extLst>
              <a:ext uri="{FF2B5EF4-FFF2-40B4-BE49-F238E27FC236}">
                <a16:creationId xmlns:a16="http://schemas.microsoft.com/office/drawing/2014/main" id="{A606E5C8-11C2-A6E7-D9D4-B15746A43655}"/>
              </a:ext>
            </a:extLst>
          </p:cNvPr>
          <p:cNvPicPr>
            <a:picLocks noChangeAspect="1"/>
          </p:cNvPicPr>
          <p:nvPr/>
        </p:nvPicPr>
        <p:blipFill>
          <a:blip r:embed="rId3"/>
          <a:stretch>
            <a:fillRect/>
          </a:stretch>
        </p:blipFill>
        <p:spPr>
          <a:xfrm>
            <a:off x="572193" y="1925235"/>
            <a:ext cx="7092142" cy="52070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61FD1E8-107F-CCC1-1B09-43E9BF9F5A19}"/>
                  </a:ext>
                </a:extLst>
              </p:cNvPr>
              <p:cNvSpPr txBox="1"/>
              <p:nvPr/>
            </p:nvSpPr>
            <p:spPr>
              <a:xfrm>
                <a:off x="8028256" y="2000921"/>
                <a:ext cx="2005429" cy="461665"/>
              </a:xfrm>
              <a:prstGeom prst="rect">
                <a:avLst/>
              </a:prstGeom>
              <a:noFill/>
            </p:spPr>
            <p:txBody>
              <a:bodyPr wrap="square">
                <a:spAutoFit/>
              </a:bodyPr>
              <a:lstStyle/>
              <a:p>
                <a14:m>
                  <m:oMath xmlns:m="http://schemas.openxmlformats.org/officeDocument/2006/math">
                    <m:r>
                      <a:rPr lang="en-US" altLang="zh-CN" sz="2400" b="0" i="1" smtClean="0">
                        <a:effectLst/>
                        <a:latin typeface="Cambria Math" panose="02040503050406030204" pitchFamily="18" charset="0"/>
                      </a:rPr>
                      <m:t>𝑑</m:t>
                    </m:r>
                  </m:oMath>
                </a14:m>
                <a:r>
                  <a:rPr lang="en-US" altLang="zh-CN" sz="2400" dirty="0">
                    <a:effectLst/>
                    <a:latin typeface="Helvetica" pitchFamily="2" charset="0"/>
                  </a:rPr>
                  <a:t> </a:t>
                </a:r>
                <a:r>
                  <a:rPr lang="zh-CN" altLang="en-US" sz="2400" dirty="0">
                    <a:effectLst/>
                    <a:latin typeface="Helvetica" pitchFamily="2" charset="0"/>
                  </a:rPr>
                  <a:t>为字典大小</a:t>
                </a:r>
              </a:p>
            </p:txBody>
          </p:sp>
        </mc:Choice>
        <mc:Fallback xmlns="">
          <p:sp>
            <p:nvSpPr>
              <p:cNvPr id="8" name="文本框 7">
                <a:extLst>
                  <a:ext uri="{FF2B5EF4-FFF2-40B4-BE49-F238E27FC236}">
                    <a16:creationId xmlns:a16="http://schemas.microsoft.com/office/drawing/2014/main" id="{861FD1E8-107F-CCC1-1B09-43E9BF9F5A19}"/>
                  </a:ext>
                </a:extLst>
              </p:cNvPr>
              <p:cNvSpPr txBox="1">
                <a:spLocks noRot="1" noChangeAspect="1" noMove="1" noResize="1" noEditPoints="1" noAdjustHandles="1" noChangeArrowheads="1" noChangeShapeType="1" noTextEdit="1"/>
              </p:cNvSpPr>
              <p:nvPr/>
            </p:nvSpPr>
            <p:spPr>
              <a:xfrm>
                <a:off x="8028256" y="2000921"/>
                <a:ext cx="2005429" cy="461665"/>
              </a:xfrm>
              <a:prstGeom prst="rect">
                <a:avLst/>
              </a:prstGeom>
              <a:blipFill>
                <a:blip r:embed="rId4"/>
                <a:stretch>
                  <a:fillRect l="-1258" t="-13514" r="-3145" b="-2973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9A2FEBAE-EDEA-4FC2-985A-159B76A80F29}"/>
              </a:ext>
            </a:extLst>
          </p:cNvPr>
          <p:cNvPicPr>
            <a:picLocks noChangeAspect="1"/>
          </p:cNvPicPr>
          <p:nvPr/>
        </p:nvPicPr>
        <p:blipFill rotWithShape="1">
          <a:blip r:embed="rId5"/>
          <a:srcRect l="18781" t="42414" b="27818"/>
          <a:stretch/>
        </p:blipFill>
        <p:spPr>
          <a:xfrm>
            <a:off x="381242" y="2779811"/>
            <a:ext cx="9083023" cy="2361629"/>
          </a:xfrm>
          <a:prstGeom prst="rect">
            <a:avLst/>
          </a:prstGeom>
        </p:spPr>
      </p:pic>
    </p:spTree>
    <p:extLst>
      <p:ext uri="{BB962C8B-B14F-4D97-AF65-F5344CB8AC3E}">
        <p14:creationId xmlns:p14="http://schemas.microsoft.com/office/powerpoint/2010/main" val="13229967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13405-9353-493E-1D8F-3C9CF0B71BE1}"/>
              </a:ext>
            </a:extLst>
          </p:cNvPr>
          <p:cNvSpPr>
            <a:spLocks noGrp="1"/>
          </p:cNvSpPr>
          <p:nvPr>
            <p:ph type="title"/>
          </p:nvPr>
        </p:nvSpPr>
        <p:spPr/>
        <p:txBody>
          <a:bodyPr/>
          <a:lstStyle/>
          <a:p>
            <a:r>
              <a:rPr lang="zh-CN" altLang="en-US" dirty="0"/>
              <a:t>输出</a:t>
            </a:r>
          </a:p>
        </p:txBody>
      </p:sp>
      <p:pic>
        <p:nvPicPr>
          <p:cNvPr id="4" name="图片 3">
            <a:extLst>
              <a:ext uri="{FF2B5EF4-FFF2-40B4-BE49-F238E27FC236}">
                <a16:creationId xmlns:a16="http://schemas.microsoft.com/office/drawing/2014/main" id="{A606E5C8-11C2-A6E7-D9D4-B15746A436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2193" y="1951345"/>
            <a:ext cx="6854218" cy="485329"/>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61FD1E8-107F-CCC1-1B09-43E9BF9F5A19}"/>
                  </a:ext>
                </a:extLst>
              </p:cNvPr>
              <p:cNvSpPr txBox="1"/>
              <p:nvPr/>
            </p:nvSpPr>
            <p:spPr>
              <a:xfrm>
                <a:off x="8868515" y="1095850"/>
                <a:ext cx="2005429" cy="461665"/>
              </a:xfrm>
              <a:prstGeom prst="rect">
                <a:avLst/>
              </a:prstGeom>
              <a:noFill/>
            </p:spPr>
            <p:txBody>
              <a:bodyPr wrap="square">
                <a:spAutoFit/>
              </a:bodyPr>
              <a:lstStyle/>
              <a:p>
                <a14:m>
                  <m:oMath xmlns:m="http://schemas.openxmlformats.org/officeDocument/2006/math">
                    <m:r>
                      <a:rPr lang="en-US" altLang="zh-CN" sz="2400" b="0" i="1" smtClean="0">
                        <a:effectLst/>
                        <a:latin typeface="Cambria Math" panose="02040503050406030204" pitchFamily="18" charset="0"/>
                      </a:rPr>
                      <m:t>𝑑</m:t>
                    </m:r>
                  </m:oMath>
                </a14:m>
                <a:r>
                  <a:rPr lang="en-US" altLang="zh-CN" sz="2400" dirty="0">
                    <a:effectLst/>
                    <a:latin typeface="Helvetica" pitchFamily="2" charset="0"/>
                  </a:rPr>
                  <a:t> </a:t>
                </a:r>
                <a:r>
                  <a:rPr lang="zh-CN" altLang="en-US" sz="2400" dirty="0">
                    <a:effectLst/>
                    <a:latin typeface="Helvetica" pitchFamily="2" charset="0"/>
                  </a:rPr>
                  <a:t>为字典大小</a:t>
                </a:r>
              </a:p>
            </p:txBody>
          </p:sp>
        </mc:Choice>
        <mc:Fallback xmlns="">
          <p:sp>
            <p:nvSpPr>
              <p:cNvPr id="8" name="文本框 7">
                <a:extLst>
                  <a:ext uri="{FF2B5EF4-FFF2-40B4-BE49-F238E27FC236}">
                    <a16:creationId xmlns:a16="http://schemas.microsoft.com/office/drawing/2014/main" id="{861FD1E8-107F-CCC1-1B09-43E9BF9F5A19}"/>
                  </a:ext>
                </a:extLst>
              </p:cNvPr>
              <p:cNvSpPr txBox="1">
                <a:spLocks noRot="1" noChangeAspect="1" noMove="1" noResize="1" noEditPoints="1" noAdjustHandles="1" noChangeArrowheads="1" noChangeShapeType="1" noTextEdit="1"/>
              </p:cNvSpPr>
              <p:nvPr/>
            </p:nvSpPr>
            <p:spPr>
              <a:xfrm>
                <a:off x="8868515" y="1095850"/>
                <a:ext cx="2005429" cy="461665"/>
              </a:xfrm>
              <a:prstGeom prst="rect">
                <a:avLst/>
              </a:prstGeom>
              <a:blipFill>
                <a:blip r:embed="rId3"/>
                <a:stretch>
                  <a:fillRect l="-1258" t="-13514" r="-3145" b="-2702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FF7DEB4-1068-B807-C9AE-02143276E0F5}"/>
              </a:ext>
            </a:extLst>
          </p:cNvPr>
          <p:cNvPicPr>
            <a:picLocks noChangeAspect="1"/>
          </p:cNvPicPr>
          <p:nvPr/>
        </p:nvPicPr>
        <p:blipFill>
          <a:blip r:embed="rId4"/>
          <a:stretch>
            <a:fillRect/>
          </a:stretch>
        </p:blipFill>
        <p:spPr>
          <a:xfrm>
            <a:off x="572193" y="1101538"/>
            <a:ext cx="7772400" cy="493847"/>
          </a:xfrm>
          <a:prstGeom prst="rect">
            <a:avLst/>
          </a:prstGeom>
        </p:spPr>
      </p:pic>
      <p:pic>
        <p:nvPicPr>
          <p:cNvPr id="6" name="图片 5">
            <a:extLst>
              <a:ext uri="{FF2B5EF4-FFF2-40B4-BE49-F238E27FC236}">
                <a16:creationId xmlns:a16="http://schemas.microsoft.com/office/drawing/2014/main" id="{16F812E6-D391-9BA5-AEBC-9711C85BCCAB}"/>
              </a:ext>
            </a:extLst>
          </p:cNvPr>
          <p:cNvPicPr>
            <a:picLocks noChangeAspect="1"/>
          </p:cNvPicPr>
          <p:nvPr/>
        </p:nvPicPr>
        <p:blipFill>
          <a:blip r:embed="rId5"/>
          <a:stretch>
            <a:fillRect/>
          </a:stretch>
        </p:blipFill>
        <p:spPr>
          <a:xfrm>
            <a:off x="572193" y="2592527"/>
            <a:ext cx="5130800" cy="3657600"/>
          </a:xfrm>
          <a:prstGeom prst="rect">
            <a:avLst/>
          </a:prstGeom>
        </p:spPr>
      </p:pic>
      <p:pic>
        <p:nvPicPr>
          <p:cNvPr id="7" name="图片 6">
            <a:extLst>
              <a:ext uri="{FF2B5EF4-FFF2-40B4-BE49-F238E27FC236}">
                <a16:creationId xmlns:a16="http://schemas.microsoft.com/office/drawing/2014/main" id="{E79C2715-A0A2-F6AB-FE9C-38673EDF0731}"/>
              </a:ext>
            </a:extLst>
          </p:cNvPr>
          <p:cNvPicPr>
            <a:picLocks noChangeAspect="1"/>
          </p:cNvPicPr>
          <p:nvPr/>
        </p:nvPicPr>
        <p:blipFill>
          <a:blip r:embed="rId6"/>
          <a:stretch>
            <a:fillRect/>
          </a:stretch>
        </p:blipFill>
        <p:spPr>
          <a:xfrm>
            <a:off x="6324358" y="2592527"/>
            <a:ext cx="5486400" cy="3632200"/>
          </a:xfrm>
          <a:prstGeom prst="rect">
            <a:avLst/>
          </a:prstGeom>
        </p:spPr>
      </p:pic>
    </p:spTree>
    <p:extLst>
      <p:ext uri="{BB962C8B-B14F-4D97-AF65-F5344CB8AC3E}">
        <p14:creationId xmlns:p14="http://schemas.microsoft.com/office/powerpoint/2010/main" val="1300639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13405-9353-493E-1D8F-3C9CF0B71BE1}"/>
              </a:ext>
            </a:extLst>
          </p:cNvPr>
          <p:cNvSpPr>
            <a:spLocks noGrp="1"/>
          </p:cNvSpPr>
          <p:nvPr>
            <p:ph type="title"/>
          </p:nvPr>
        </p:nvSpPr>
        <p:spPr/>
        <p:txBody>
          <a:bodyPr/>
          <a:lstStyle/>
          <a:p>
            <a:r>
              <a:rPr lang="zh-CN" altLang="en-US" dirty="0">
                <a:effectLst/>
                <a:latin typeface="Helvetica" pitchFamily="2" charset="0"/>
              </a:rPr>
              <a:t>损失函数</a:t>
            </a:r>
            <a:endParaRPr lang="zh-CN" altLang="en-US" dirty="0"/>
          </a:p>
        </p:txBody>
      </p:sp>
      <p:pic>
        <p:nvPicPr>
          <p:cNvPr id="3" name="图片 2">
            <a:extLst>
              <a:ext uri="{FF2B5EF4-FFF2-40B4-BE49-F238E27FC236}">
                <a16:creationId xmlns:a16="http://schemas.microsoft.com/office/drawing/2014/main" id="{6AE7E899-5A6A-30BA-34FD-C3A643EB210A}"/>
              </a:ext>
            </a:extLst>
          </p:cNvPr>
          <p:cNvPicPr>
            <a:picLocks noChangeAspect="1"/>
          </p:cNvPicPr>
          <p:nvPr/>
        </p:nvPicPr>
        <p:blipFill>
          <a:blip r:embed="rId2"/>
          <a:stretch>
            <a:fillRect/>
          </a:stretch>
        </p:blipFill>
        <p:spPr>
          <a:xfrm>
            <a:off x="3791335" y="1327564"/>
            <a:ext cx="4734697" cy="618201"/>
          </a:xfrm>
          <a:prstGeom prst="rect">
            <a:avLst/>
          </a:prstGeom>
        </p:spPr>
      </p:pic>
      <p:pic>
        <p:nvPicPr>
          <p:cNvPr id="9" name="图片 8">
            <a:extLst>
              <a:ext uri="{FF2B5EF4-FFF2-40B4-BE49-F238E27FC236}">
                <a16:creationId xmlns:a16="http://schemas.microsoft.com/office/drawing/2014/main" id="{961598DA-3F9E-6A64-C06C-C874F41B5346}"/>
              </a:ext>
            </a:extLst>
          </p:cNvPr>
          <p:cNvPicPr>
            <a:picLocks noChangeAspect="1"/>
          </p:cNvPicPr>
          <p:nvPr/>
        </p:nvPicPr>
        <p:blipFill>
          <a:blip r:embed="rId3"/>
          <a:stretch>
            <a:fillRect/>
          </a:stretch>
        </p:blipFill>
        <p:spPr>
          <a:xfrm>
            <a:off x="3791335" y="2465414"/>
            <a:ext cx="4640049" cy="530853"/>
          </a:xfrm>
          <a:prstGeom prst="rect">
            <a:avLst/>
          </a:prstGeom>
        </p:spPr>
      </p:pic>
      <p:pic>
        <p:nvPicPr>
          <p:cNvPr id="10" name="图片 9">
            <a:extLst>
              <a:ext uri="{FF2B5EF4-FFF2-40B4-BE49-F238E27FC236}">
                <a16:creationId xmlns:a16="http://schemas.microsoft.com/office/drawing/2014/main" id="{8925873F-30A0-D394-72F1-BCD8D30194DF}"/>
              </a:ext>
            </a:extLst>
          </p:cNvPr>
          <p:cNvPicPr>
            <a:picLocks noChangeAspect="1"/>
          </p:cNvPicPr>
          <p:nvPr/>
        </p:nvPicPr>
        <p:blipFill>
          <a:blip r:embed="rId4"/>
          <a:stretch>
            <a:fillRect/>
          </a:stretch>
        </p:blipFill>
        <p:spPr>
          <a:xfrm>
            <a:off x="3803692" y="1890311"/>
            <a:ext cx="4627692" cy="541681"/>
          </a:xfrm>
          <a:prstGeom prst="rect">
            <a:avLst/>
          </a:prstGeom>
        </p:spPr>
      </p:pic>
      <p:pic>
        <p:nvPicPr>
          <p:cNvPr id="11" name="图片 10">
            <a:extLst>
              <a:ext uri="{FF2B5EF4-FFF2-40B4-BE49-F238E27FC236}">
                <a16:creationId xmlns:a16="http://schemas.microsoft.com/office/drawing/2014/main" id="{D46DC0D2-6D59-D071-71B9-0647358D277E}"/>
              </a:ext>
            </a:extLst>
          </p:cNvPr>
          <p:cNvPicPr>
            <a:picLocks noChangeAspect="1"/>
          </p:cNvPicPr>
          <p:nvPr/>
        </p:nvPicPr>
        <p:blipFill>
          <a:blip r:embed="rId5"/>
          <a:stretch>
            <a:fillRect/>
          </a:stretch>
        </p:blipFill>
        <p:spPr>
          <a:xfrm>
            <a:off x="3252916" y="4040901"/>
            <a:ext cx="5686168" cy="1254395"/>
          </a:xfrm>
          <a:prstGeom prst="rect">
            <a:avLst/>
          </a:prstGeom>
        </p:spPr>
      </p:pic>
      <p:sp>
        <p:nvSpPr>
          <p:cNvPr id="17" name="文本框 11">
            <a:extLst>
              <a:ext uri="{FF2B5EF4-FFF2-40B4-BE49-F238E27FC236}">
                <a16:creationId xmlns:a16="http://schemas.microsoft.com/office/drawing/2014/main" id="{822634DE-A813-EABA-93EC-0EC9328FD65D}"/>
              </a:ext>
            </a:extLst>
          </p:cNvPr>
          <p:cNvSpPr txBox="1"/>
          <p:nvPr/>
        </p:nvSpPr>
        <p:spPr>
          <a:xfrm>
            <a:off x="381242" y="3345097"/>
            <a:ext cx="7248496" cy="4995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根据</a:t>
            </a:r>
            <a:r>
              <a:rPr kumimoji="0" lang="en-US" altLang="zh-CN" sz="2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Next Token Prediction</a:t>
            </a:r>
            <a:r>
              <a:rPr kumimoji="0" lang="zh-CN" altLang="en-US" sz="2000" b="0" i="0" u="none" strike="noStrike" kern="1200" cap="none" spc="0" normalizeH="0" baseline="0" noProof="0" dirty="0">
                <a:ln>
                  <a:noFill/>
                </a:ln>
                <a:solidFill>
                  <a:srgbClr val="242C2D"/>
                </a:solidFill>
                <a:effectLst/>
                <a:uLnTx/>
                <a:uFillTx/>
                <a:latin typeface="微软雅黑" panose="020B0503020204020204" pitchFamily="34" charset="-122"/>
                <a:ea typeface="微软雅黑" panose="020B0503020204020204" pitchFamily="34" charset="-122"/>
                <a:cs typeface="+mn-cs"/>
              </a:rPr>
              <a:t>，于是可以对其计算交叉熵损失：</a:t>
            </a:r>
          </a:p>
        </p:txBody>
      </p:sp>
    </p:spTree>
    <p:extLst>
      <p:ext uri="{BB962C8B-B14F-4D97-AF65-F5344CB8AC3E}">
        <p14:creationId xmlns:p14="http://schemas.microsoft.com/office/powerpoint/2010/main" val="14235284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89878-D570-605E-9696-38CEA0682F3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361399A-90DA-EA23-D4A5-FE02C2606D8E}"/>
              </a:ext>
            </a:extLst>
          </p:cNvPr>
          <p:cNvSpPr>
            <a:spLocks noGrp="1"/>
          </p:cNvSpPr>
          <p:nvPr>
            <p:ph type="title"/>
          </p:nvPr>
        </p:nvSpPr>
        <p:spPr>
          <a:xfrm>
            <a:off x="381242" y="2844289"/>
            <a:ext cx="11429516" cy="761979"/>
          </a:xfrm>
        </p:spPr>
        <p:txBody>
          <a:bodyPr/>
          <a:lstStyle/>
          <a:p>
            <a:pPr algn="ctr"/>
            <a:r>
              <a:rPr lang="en-US" altLang="zh-CN" dirty="0"/>
              <a:t>Transformer</a:t>
            </a:r>
            <a:r>
              <a:rPr lang="zh-CN" altLang="en-US" dirty="0"/>
              <a:t>的具体运算流程</a:t>
            </a:r>
          </a:p>
        </p:txBody>
      </p:sp>
    </p:spTree>
    <p:extLst>
      <p:ext uri="{BB962C8B-B14F-4D97-AF65-F5344CB8AC3E}">
        <p14:creationId xmlns:p14="http://schemas.microsoft.com/office/powerpoint/2010/main" val="36787216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13405-9353-493E-1D8F-3C9CF0B71BE1}"/>
              </a:ext>
            </a:extLst>
          </p:cNvPr>
          <p:cNvSpPr>
            <a:spLocks noGrp="1"/>
          </p:cNvSpPr>
          <p:nvPr>
            <p:ph type="title"/>
          </p:nvPr>
        </p:nvSpPr>
        <p:spPr/>
        <p:txBody>
          <a:bodyPr/>
          <a:lstStyle/>
          <a:p>
            <a:r>
              <a:rPr lang="zh-CN" altLang="en-US" dirty="0"/>
              <a:t>嵌入 </a:t>
            </a:r>
            <a:r>
              <a:rPr lang="en-US" altLang="zh-CN" dirty="0"/>
              <a:t>Embedding</a:t>
            </a:r>
            <a:endParaRPr lang="zh-CN" altLang="en-US" dirty="0"/>
          </a:p>
        </p:txBody>
      </p:sp>
      <p:pic>
        <p:nvPicPr>
          <p:cNvPr id="4" name="图片 3">
            <a:extLst>
              <a:ext uri="{FF2B5EF4-FFF2-40B4-BE49-F238E27FC236}">
                <a16:creationId xmlns:a16="http://schemas.microsoft.com/office/drawing/2014/main" id="{81FD7CFD-4E9B-A3E9-6658-32F00B8ADD1C}"/>
              </a:ext>
            </a:extLst>
          </p:cNvPr>
          <p:cNvPicPr>
            <a:picLocks noChangeAspect="1"/>
          </p:cNvPicPr>
          <p:nvPr/>
        </p:nvPicPr>
        <p:blipFill>
          <a:blip r:embed="rId2"/>
          <a:stretch>
            <a:fillRect/>
          </a:stretch>
        </p:blipFill>
        <p:spPr>
          <a:xfrm>
            <a:off x="3568033" y="1650779"/>
            <a:ext cx="5896232" cy="567512"/>
          </a:xfrm>
          <a:prstGeom prst="rect">
            <a:avLst/>
          </a:prstGeom>
        </p:spPr>
      </p:pic>
      <p:pic>
        <p:nvPicPr>
          <p:cNvPr id="5" name="图片 4">
            <a:extLst>
              <a:ext uri="{FF2B5EF4-FFF2-40B4-BE49-F238E27FC236}">
                <a16:creationId xmlns:a16="http://schemas.microsoft.com/office/drawing/2014/main" id="{50C0A059-9308-B14E-288B-0A7AFAF1E8A6}"/>
              </a:ext>
            </a:extLst>
          </p:cNvPr>
          <p:cNvPicPr>
            <a:picLocks noChangeAspect="1"/>
          </p:cNvPicPr>
          <p:nvPr/>
        </p:nvPicPr>
        <p:blipFill>
          <a:blip r:embed="rId3"/>
          <a:stretch>
            <a:fillRect/>
          </a:stretch>
        </p:blipFill>
        <p:spPr>
          <a:xfrm>
            <a:off x="3714750" y="920629"/>
            <a:ext cx="2896115" cy="571500"/>
          </a:xfrm>
          <a:prstGeom prst="rect">
            <a:avLst/>
          </a:prstGeom>
        </p:spPr>
      </p:pic>
      <p:pic>
        <p:nvPicPr>
          <p:cNvPr id="6" name="图片 5">
            <a:extLst>
              <a:ext uri="{FF2B5EF4-FFF2-40B4-BE49-F238E27FC236}">
                <a16:creationId xmlns:a16="http://schemas.microsoft.com/office/drawing/2014/main" id="{8D0A918F-0246-84E1-DF4C-39F9471205C0}"/>
              </a:ext>
            </a:extLst>
          </p:cNvPr>
          <p:cNvPicPr>
            <a:picLocks noChangeAspect="1"/>
          </p:cNvPicPr>
          <p:nvPr/>
        </p:nvPicPr>
        <p:blipFill>
          <a:blip r:embed="rId4"/>
          <a:stretch>
            <a:fillRect/>
          </a:stretch>
        </p:blipFill>
        <p:spPr>
          <a:xfrm>
            <a:off x="572193" y="3107091"/>
            <a:ext cx="7092142" cy="52070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EDD308-B567-2FD4-D752-510E34423A88}"/>
                  </a:ext>
                </a:extLst>
              </p:cNvPr>
              <p:cNvSpPr txBox="1"/>
              <p:nvPr/>
            </p:nvSpPr>
            <p:spPr>
              <a:xfrm>
                <a:off x="8028256" y="3134606"/>
                <a:ext cx="2005429" cy="461665"/>
              </a:xfrm>
              <a:prstGeom prst="rect">
                <a:avLst/>
              </a:prstGeom>
              <a:noFill/>
            </p:spPr>
            <p:txBody>
              <a:bodyPr wrap="square">
                <a:spAutoFit/>
              </a:bodyPr>
              <a:lstStyle/>
              <a:p>
                <a14:m>
                  <m:oMath xmlns:m="http://schemas.openxmlformats.org/officeDocument/2006/math">
                    <m:r>
                      <a:rPr lang="en-US" altLang="zh-CN" sz="2400" b="0" i="1" smtClean="0">
                        <a:effectLst/>
                        <a:latin typeface="Cambria Math" panose="02040503050406030204" pitchFamily="18" charset="0"/>
                      </a:rPr>
                      <m:t>𝑑</m:t>
                    </m:r>
                  </m:oMath>
                </a14:m>
                <a:r>
                  <a:rPr lang="en-US" altLang="zh-CN" sz="2400" dirty="0">
                    <a:effectLst/>
                    <a:latin typeface="Helvetica" pitchFamily="2" charset="0"/>
                  </a:rPr>
                  <a:t> </a:t>
                </a:r>
                <a:r>
                  <a:rPr lang="zh-CN" altLang="en-US" sz="2400" dirty="0">
                    <a:effectLst/>
                    <a:latin typeface="Helvetica" pitchFamily="2" charset="0"/>
                  </a:rPr>
                  <a:t>为字典大小</a:t>
                </a:r>
              </a:p>
            </p:txBody>
          </p:sp>
        </mc:Choice>
        <mc:Fallback xmlns="">
          <p:sp>
            <p:nvSpPr>
              <p:cNvPr id="7" name="文本框 6">
                <a:extLst>
                  <a:ext uri="{FF2B5EF4-FFF2-40B4-BE49-F238E27FC236}">
                    <a16:creationId xmlns:a16="http://schemas.microsoft.com/office/drawing/2014/main" id="{58EDD308-B567-2FD4-D752-510E34423A88}"/>
                  </a:ext>
                </a:extLst>
              </p:cNvPr>
              <p:cNvSpPr txBox="1">
                <a:spLocks noRot="1" noChangeAspect="1" noMove="1" noResize="1" noEditPoints="1" noAdjustHandles="1" noChangeArrowheads="1" noChangeShapeType="1" noTextEdit="1"/>
              </p:cNvSpPr>
              <p:nvPr/>
            </p:nvSpPr>
            <p:spPr>
              <a:xfrm>
                <a:off x="8028256" y="3134606"/>
                <a:ext cx="2005429" cy="461665"/>
              </a:xfrm>
              <a:prstGeom prst="rect">
                <a:avLst/>
              </a:prstGeom>
              <a:blipFill>
                <a:blip r:embed="rId5"/>
                <a:stretch>
                  <a:fillRect l="-1258" t="-13158" r="-3145" b="-2631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8C41569D-EE6B-9CF6-497B-8D0BA44964F8}"/>
              </a:ext>
            </a:extLst>
          </p:cNvPr>
          <p:cNvPicPr>
            <a:picLocks noChangeAspect="1"/>
          </p:cNvPicPr>
          <p:nvPr/>
        </p:nvPicPr>
        <p:blipFill rotWithShape="1">
          <a:blip r:embed="rId6"/>
          <a:srcRect l="18781" t="42414" b="27818"/>
          <a:stretch/>
        </p:blipFill>
        <p:spPr>
          <a:xfrm>
            <a:off x="381242" y="3961667"/>
            <a:ext cx="9083023" cy="2361629"/>
          </a:xfrm>
          <a:prstGeom prst="rect">
            <a:avLst/>
          </a:prstGeom>
        </p:spPr>
      </p:pic>
      <p:pic>
        <p:nvPicPr>
          <p:cNvPr id="12" name="图片 11">
            <a:extLst>
              <a:ext uri="{FF2B5EF4-FFF2-40B4-BE49-F238E27FC236}">
                <a16:creationId xmlns:a16="http://schemas.microsoft.com/office/drawing/2014/main" id="{C26DD5D1-9376-4A00-595B-29D8375ED71B}"/>
              </a:ext>
            </a:extLst>
          </p:cNvPr>
          <p:cNvPicPr>
            <a:picLocks noChangeAspect="1"/>
          </p:cNvPicPr>
          <p:nvPr/>
        </p:nvPicPr>
        <p:blipFill>
          <a:blip r:embed="rId7"/>
          <a:stretch>
            <a:fillRect/>
          </a:stretch>
        </p:blipFill>
        <p:spPr>
          <a:xfrm>
            <a:off x="3568033" y="2417270"/>
            <a:ext cx="3265253" cy="569775"/>
          </a:xfrm>
          <a:prstGeom prst="rect">
            <a:avLst/>
          </a:prstGeom>
        </p:spPr>
      </p:pic>
      <p:sp>
        <p:nvSpPr>
          <p:cNvPr id="13" name="文本框 12">
            <a:extLst>
              <a:ext uri="{FF2B5EF4-FFF2-40B4-BE49-F238E27FC236}">
                <a16:creationId xmlns:a16="http://schemas.microsoft.com/office/drawing/2014/main" id="{10DE3276-4E4D-5A57-51B3-F1F026FBD1EA}"/>
              </a:ext>
            </a:extLst>
          </p:cNvPr>
          <p:cNvSpPr txBox="1"/>
          <p:nvPr/>
        </p:nvSpPr>
        <p:spPr>
          <a:xfrm>
            <a:off x="7458836" y="2502288"/>
            <a:ext cx="3093834" cy="461665"/>
          </a:xfrm>
          <a:prstGeom prst="rect">
            <a:avLst/>
          </a:prstGeom>
          <a:noFill/>
        </p:spPr>
        <p:txBody>
          <a:bodyPr wrap="square">
            <a:spAutoFit/>
          </a:bodyPr>
          <a:lstStyle/>
          <a:p>
            <a:r>
              <a:rPr lang="zh-CN" altLang="en-US" sz="2400" dirty="0">
                <a:effectLst/>
                <a:latin typeface="Helvetica" pitchFamily="2" charset="0"/>
              </a:rPr>
              <a:t>随机初始化，可训练</a:t>
            </a:r>
          </a:p>
        </p:txBody>
      </p:sp>
    </p:spTree>
    <p:extLst>
      <p:ext uri="{BB962C8B-B14F-4D97-AF65-F5344CB8AC3E}">
        <p14:creationId xmlns:p14="http://schemas.microsoft.com/office/powerpoint/2010/main" val="19139984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0EDF7-A1CE-FCE1-2413-2A5000FE673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A506131-9C66-988A-7571-2C2F2AF117DA}"/>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随机投影引理</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041A14E-3EF1-8AF3-BA2E-8C5EB0D97061}"/>
                  </a:ext>
                </a:extLst>
              </p:cNvPr>
              <p:cNvSpPr txBox="1"/>
              <p:nvPr/>
            </p:nvSpPr>
            <p:spPr>
              <a:xfrm>
                <a:off x="129873" y="727216"/>
                <a:ext cx="11794434" cy="1705403"/>
              </a:xfrm>
              <a:prstGeom prst="rect">
                <a:avLst/>
              </a:prstGeom>
              <a:noFill/>
            </p:spPr>
            <p:txBody>
              <a:bodyPr wrap="square">
                <a:spAutoFit/>
              </a:bodyPr>
              <a:lstStyle/>
              <a:p>
                <a:pPr marL="285750" indent="-285750">
                  <a:lnSpc>
                    <a:spcPct val="150000"/>
                  </a:lnSpc>
                  <a:buFont typeface="Wingdings" pitchFamily="2" charset="2"/>
                  <a:buChar char="Ø"/>
                </a:pPr>
                <a:r>
                  <a:rPr lang="zh-CN" altLang="en-US" sz="1800" dirty="0">
                    <a:solidFill>
                      <a:srgbClr val="000000"/>
                    </a:solidFill>
                    <a:effectLst/>
                    <a:latin typeface="Microsoft YaHei" panose="020B0503020204020204" pitchFamily="34" charset="-122"/>
                    <a:ea typeface="Microsoft YaHei" panose="020B0503020204020204" pitchFamily="34" charset="-122"/>
                  </a:rPr>
                  <a:t> </a:t>
                </a:r>
                <a:r>
                  <a:rPr lang="en" altLang="zh-CN" sz="1800" b="1" dirty="0">
                    <a:solidFill>
                      <a:srgbClr val="000000"/>
                    </a:solidFill>
                    <a:effectLst/>
                    <a:latin typeface="Microsoft YaHei" panose="020B0503020204020204" pitchFamily="34" charset="-122"/>
                    <a:ea typeface="Microsoft YaHei" panose="020B0503020204020204" pitchFamily="34" charset="-122"/>
                  </a:rPr>
                  <a:t>n </a:t>
                </a:r>
                <a:r>
                  <a:rPr lang="zh-CN" altLang="en-US" sz="1800" b="1" dirty="0">
                    <a:solidFill>
                      <a:srgbClr val="000000"/>
                    </a:solidFill>
                    <a:effectLst/>
                    <a:latin typeface="Microsoft YaHei" panose="020B0503020204020204" pitchFamily="34" charset="-122"/>
                    <a:ea typeface="Microsoft YaHei" panose="020B0503020204020204" pitchFamily="34" charset="-122"/>
                  </a:rPr>
                  <a:t>个数据点</a:t>
                </a:r>
                <a:r>
                  <a:rPr lang="zh-CN" altLang="en-US" sz="1800" dirty="0">
                    <a:solidFill>
                      <a:srgbClr val="000000"/>
                    </a:solidFill>
                    <a:effectLst/>
                    <a:latin typeface="Microsoft YaHei" panose="020B0503020204020204" pitchFamily="34" charset="-122"/>
                    <a:ea typeface="Microsoft YaHei" panose="020B0503020204020204" pitchFamily="34" charset="-122"/>
                  </a:rPr>
                  <a:t>的数据集</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 </a:t>
                </a:r>
                <a:r>
                  <a:rPr lang="zh-CN" altLang="en-US" sz="1800" dirty="0">
                    <a:solidFill>
                      <a:srgbClr val="000000"/>
                    </a:solidFill>
                    <a:effectLst/>
                    <a:latin typeface="Microsoft YaHei" panose="020B0503020204020204" pitchFamily="34" charset="-122"/>
                    <a:ea typeface="Microsoft YaHei" panose="020B0503020204020204" pitchFamily="34" charset="-122"/>
                  </a:rPr>
                  <a:t>每个数据点都位于 </a:t>
                </a:r>
                <a:r>
                  <a:rPr lang="en" altLang="zh-CN" sz="1800" b="1" dirty="0">
                    <a:solidFill>
                      <a:srgbClr val="000000"/>
                    </a:solidFill>
                    <a:effectLst/>
                    <a:latin typeface="Microsoft YaHei" panose="020B0503020204020204" pitchFamily="34" charset="-122"/>
                    <a:ea typeface="Microsoft YaHei" panose="020B0503020204020204" pitchFamily="34" charset="-122"/>
                  </a:rPr>
                  <a:t>d </a:t>
                </a:r>
                <a:r>
                  <a:rPr lang="zh-CN" altLang="en-US" sz="1800" b="1" dirty="0">
                    <a:solidFill>
                      <a:srgbClr val="000000"/>
                    </a:solidFill>
                    <a:effectLst/>
                    <a:latin typeface="Microsoft YaHei" panose="020B0503020204020204" pitchFamily="34" charset="-122"/>
                    <a:ea typeface="Microsoft YaHei" panose="020B0503020204020204" pitchFamily="34" charset="-122"/>
                  </a:rPr>
                  <a:t>维空间</a:t>
                </a:r>
                <a:r>
                  <a:rPr lang="zh-CN" altLang="en-US" sz="1800" dirty="0">
                    <a:solidFill>
                      <a:srgbClr val="000000"/>
                    </a:solidFill>
                    <a:effectLst/>
                    <a:latin typeface="Microsoft YaHei" panose="020B0503020204020204" pitchFamily="34" charset="-122"/>
                    <a:ea typeface="Microsoft YaHei" panose="020B0503020204020204" pitchFamily="34" charset="-122"/>
                  </a:rPr>
                  <a:t>中。</a:t>
                </a:r>
                <a:endParaRPr lang="en-US" altLang="zh-CN" sz="1800" dirty="0">
                  <a:solidFill>
                    <a:srgbClr val="00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b="1" dirty="0">
                    <a:solidFill>
                      <a:srgbClr val="000000"/>
                    </a:solidFill>
                    <a:latin typeface="Microsoft YaHei" panose="020B0503020204020204" pitchFamily="34" charset="-122"/>
                    <a:ea typeface="Microsoft YaHei" panose="020B0503020204020204" pitchFamily="34" charset="-122"/>
                  </a:rPr>
                  <a:t>d</a:t>
                </a:r>
                <a:r>
                  <a:rPr lang="zh-CN" altLang="en-US" b="1" dirty="0">
                    <a:solidFill>
                      <a:srgbClr val="000000"/>
                    </a:solidFill>
                    <a:latin typeface="Microsoft YaHei" panose="020B0503020204020204" pitchFamily="34" charset="-122"/>
                    <a:ea typeface="Microsoft YaHei" panose="020B0503020204020204" pitchFamily="34" charset="-122"/>
                  </a:rPr>
                  <a:t> 非常大：</a:t>
                </a:r>
                <a:r>
                  <a:rPr lang="zh-CN" altLang="en-US" sz="1800" dirty="0">
                    <a:solidFill>
                      <a:srgbClr val="000000"/>
                    </a:solidFill>
                    <a:effectLst/>
                    <a:latin typeface="Microsoft YaHei" panose="020B0503020204020204" pitchFamily="34" charset="-122"/>
                    <a:ea typeface="Microsoft YaHei" panose="020B0503020204020204" pitchFamily="34" charset="-122"/>
                  </a:rPr>
                  <a:t>直接在原始高维空间中对数据进行分析和处理会带来较高的存储和计算负担</a:t>
                </a:r>
                <a:endParaRPr lang="en-US" altLang="zh-CN"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1800" dirty="0">
                    <a:solidFill>
                      <a:srgbClr val="000000"/>
                    </a:solidFill>
                    <a:effectLst/>
                    <a:latin typeface="Microsoft YaHei" panose="020B0503020204020204" pitchFamily="34" charset="-122"/>
                    <a:ea typeface="Microsoft YaHei" panose="020B0503020204020204" pitchFamily="34" charset="-122"/>
                  </a:rPr>
                  <a:t>例：自然语言</a:t>
                </a:r>
                <a:r>
                  <a:rPr lang="zh-CN" altLang="en-US" dirty="0">
                    <a:solidFill>
                      <a:srgbClr val="000000"/>
                    </a:solidFill>
                    <a:latin typeface="Microsoft YaHei" panose="020B0503020204020204" pitchFamily="34" charset="-122"/>
                    <a:ea typeface="Microsoft YaHei" panose="020B0503020204020204" pitchFamily="34" charset="-122"/>
                  </a:rPr>
                  <a:t>任务</a:t>
                </a:r>
                <a:r>
                  <a:rPr lang="en-US" altLang="zh-CN" sz="1800" dirty="0">
                    <a:solidFill>
                      <a:srgbClr val="000000"/>
                    </a:solidFill>
                    <a:effectLst/>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字典大小为 </a:t>
                </a:r>
                <a:r>
                  <a:rPr lang="en-US" altLang="zh-CN" dirty="0">
                    <a:solidFill>
                      <a:srgbClr val="000000"/>
                    </a:solidFill>
                    <a:latin typeface="Microsoft YaHei" panose="020B0503020204020204" pitchFamily="34" charset="-122"/>
                    <a:ea typeface="Microsoft YaHei" panose="020B0503020204020204" pitchFamily="34" charset="-122"/>
                  </a:rPr>
                  <a:t>1,000,000</a:t>
                </a:r>
                <a:r>
                  <a:rPr lang="zh-CN" altLang="en-US" dirty="0">
                    <a:solidFill>
                      <a:srgbClr val="000000"/>
                    </a:solidFill>
                    <a:latin typeface="Microsoft YaHei" panose="020B0503020204020204" pitchFamily="34" charset="-122"/>
                    <a:ea typeface="Microsoft YaHei" panose="020B0503020204020204" pitchFamily="34" charset="-122"/>
                  </a:rPr>
                  <a:t>，若每个单词都</a:t>
                </a:r>
                <a:r>
                  <a:rPr lang="zh-CN" altLang="en-US" sz="1800" dirty="0">
                    <a:solidFill>
                      <a:srgbClr val="000000"/>
                    </a:solidFill>
                    <a:effectLst/>
                    <a:latin typeface="Microsoft YaHei" panose="020B0503020204020204" pitchFamily="34" charset="-122"/>
                    <a:ea typeface="Microsoft YaHei" panose="020B0503020204020204" pitchFamily="34" charset="-122"/>
                  </a:rPr>
                  <a:t>使用 </a:t>
                </a:r>
                <a:r>
                  <a:rPr lang="en-US" altLang="zh-CN" sz="1800" dirty="0">
                    <a:solidFill>
                      <a:srgbClr val="000000"/>
                    </a:solidFill>
                    <a:effectLst/>
                    <a:latin typeface="Microsoft YaHei" panose="020B0503020204020204" pitchFamily="34" charset="-122"/>
                    <a:ea typeface="Microsoft YaHei" panose="020B0503020204020204" pitchFamily="34" charset="-122"/>
                  </a:rPr>
                  <a:t>1,000,000 </a:t>
                </a:r>
                <a:r>
                  <a:rPr lang="zh-CN" altLang="en-US" sz="1800" dirty="0">
                    <a:solidFill>
                      <a:srgbClr val="000000"/>
                    </a:solidFill>
                    <a:effectLst/>
                    <a:latin typeface="Microsoft YaHei" panose="020B0503020204020204" pitchFamily="34" charset="-122"/>
                    <a:ea typeface="Microsoft YaHei" panose="020B0503020204020204" pitchFamily="34" charset="-122"/>
                  </a:rPr>
                  <a:t>维的 </a:t>
                </a:r>
                <a:r>
                  <a:rPr lang="en-US" altLang="zh-CN" sz="1800" dirty="0">
                    <a:solidFill>
                      <a:srgbClr val="000000"/>
                    </a:solidFill>
                    <a:effectLst/>
                    <a:latin typeface="Microsoft YaHei" panose="020B0503020204020204" pitchFamily="34" charset="-122"/>
                    <a:ea typeface="Microsoft YaHei" panose="020B0503020204020204" pitchFamily="34" charset="-122"/>
                  </a:rPr>
                  <a:t>one-hot </a:t>
                </a:r>
                <a:r>
                  <a:rPr lang="zh-CN" altLang="en-US" sz="1800" dirty="0">
                    <a:solidFill>
                      <a:srgbClr val="000000"/>
                    </a:solidFill>
                    <a:effectLst/>
                    <a:latin typeface="Microsoft YaHei" panose="020B0503020204020204" pitchFamily="34" charset="-122"/>
                    <a:ea typeface="Microsoft YaHei" panose="020B0503020204020204" pitchFamily="34" charset="-122"/>
                  </a:rPr>
                  <a:t>词向量表示</a:t>
                </a:r>
                <a:r>
                  <a:rPr lang="zh-CN" altLang="en-US" dirty="0">
                    <a:solidFill>
                      <a:srgbClr val="000000"/>
                    </a:solidFill>
                    <a:latin typeface="Microsoft YaHei" panose="020B0503020204020204" pitchFamily="34" charset="-122"/>
                    <a:ea typeface="Microsoft YaHei" panose="020B0503020204020204" pitchFamily="34" charset="-122"/>
                  </a:rPr>
                  <a:t>，非常高维</a:t>
                </a:r>
                <a:endParaRPr lang="en-US" altLang="zh-CN" sz="1800" dirty="0">
                  <a:solidFill>
                    <a:srgbClr val="00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14:m>
                  <m:oMath xmlns:m="http://schemas.openxmlformats.org/officeDocument/2006/math">
                    <m:r>
                      <a:rPr lang="zh-CN" altLang="en-US" sz="1800" i="1" smtClean="0">
                        <a:solidFill>
                          <a:srgbClr val="000000"/>
                        </a:solidFill>
                        <a:effectLst/>
                        <a:latin typeface="Cambria Math" panose="02040503050406030204" pitchFamily="18" charset="0"/>
                        <a:ea typeface="Microsoft YaHei" panose="020B0503020204020204" pitchFamily="34" charset="-122"/>
                      </a:rPr>
                      <m:t>⟹</m:t>
                    </m:r>
                  </m:oMath>
                </a14:m>
                <a:r>
                  <a:rPr lang="zh-CN" altLang="en-US" sz="1800" dirty="0">
                    <a:solidFill>
                      <a:srgbClr val="000000"/>
                    </a:solidFill>
                    <a:effectLst/>
                    <a:latin typeface="Microsoft YaHei" panose="020B0503020204020204" pitchFamily="34" charset="-122"/>
                    <a:ea typeface="Microsoft YaHei" panose="020B0503020204020204" pitchFamily="34" charset="-122"/>
                  </a:rPr>
                  <a:t> </a:t>
                </a:r>
                <a:r>
                  <a:rPr lang="zh-CN" altLang="en-US" sz="1800" b="1" dirty="0">
                    <a:solidFill>
                      <a:srgbClr val="000000"/>
                    </a:solidFill>
                    <a:effectLst/>
                    <a:latin typeface="Microsoft YaHei" panose="020B0503020204020204" pitchFamily="34" charset="-122"/>
                    <a:ea typeface="Microsoft YaHei" panose="020B0503020204020204" pitchFamily="34" charset="-122"/>
                  </a:rPr>
                  <a:t>降维</a:t>
                </a:r>
                <a:r>
                  <a:rPr lang="zh-CN" altLang="en-US" sz="1800" dirty="0">
                    <a:solidFill>
                      <a:srgbClr val="000000"/>
                    </a:solidFill>
                    <a:effectLst/>
                    <a:latin typeface="Microsoft YaHei" panose="020B0503020204020204" pitchFamily="34" charset="-122"/>
                    <a:ea typeface="Microsoft YaHei" panose="020B0503020204020204" pitchFamily="34" charset="-122"/>
                  </a:rPr>
                  <a:t>， </a:t>
                </a:r>
                <a:r>
                  <a:rPr lang="en-US" altLang="zh-CN" sz="1800" dirty="0">
                    <a:solidFill>
                      <a:srgbClr val="000000"/>
                    </a:solidFill>
                    <a:effectLst/>
                    <a:latin typeface="Microsoft YaHei" panose="020B0503020204020204" pitchFamily="34" charset="-122"/>
                    <a:ea typeface="Microsoft YaHei" panose="020B0503020204020204" pitchFamily="34" charset="-122"/>
                  </a:rPr>
                  <a:t>word embedding</a:t>
                </a:r>
                <a:endParaRPr lang="zh-CN" altLang="en-US" dirty="0">
                  <a:solidFill>
                    <a:srgbClr val="000000"/>
                  </a:solidFill>
                  <a:effectLst/>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B041A14E-3EF1-8AF3-BA2E-8C5EB0D97061}"/>
                  </a:ext>
                </a:extLst>
              </p:cNvPr>
              <p:cNvSpPr txBox="1">
                <a:spLocks noRot="1" noChangeAspect="1" noMove="1" noResize="1" noEditPoints="1" noAdjustHandles="1" noChangeArrowheads="1" noChangeShapeType="1" noTextEdit="1"/>
              </p:cNvSpPr>
              <p:nvPr/>
            </p:nvSpPr>
            <p:spPr>
              <a:xfrm>
                <a:off x="129873" y="727216"/>
                <a:ext cx="11794434" cy="1705403"/>
              </a:xfrm>
              <a:prstGeom prst="rect">
                <a:avLst/>
              </a:prstGeom>
              <a:blipFill>
                <a:blip r:embed="rId2"/>
                <a:stretch>
                  <a:fillRect l="-323" b="-5185"/>
                </a:stretch>
              </a:blipFill>
            </p:spPr>
            <p:txBody>
              <a:bodyPr/>
              <a:lstStyle/>
              <a:p>
                <a:r>
                  <a:rPr lang="zh-CN" altLang="en-US">
                    <a:noFill/>
                  </a:rPr>
                  <a:t> </a:t>
                </a:r>
              </a:p>
            </p:txBody>
          </p:sp>
        </mc:Fallback>
      </mc:AlternateContent>
      <p:pic>
        <p:nvPicPr>
          <p:cNvPr id="7" name="Picture 2" descr="A Guide to Word Embedding. What are they? How are they more useful… | by  Shraddha Anala | Towards Data Science">
            <a:extLst>
              <a:ext uri="{FF2B5EF4-FFF2-40B4-BE49-F238E27FC236}">
                <a16:creationId xmlns:a16="http://schemas.microsoft.com/office/drawing/2014/main" id="{13C3CD6A-9AE6-2F4F-FA1F-E60D27249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51" b="7910"/>
          <a:stretch/>
        </p:blipFill>
        <p:spPr bwMode="auto">
          <a:xfrm>
            <a:off x="1073426" y="2558045"/>
            <a:ext cx="8839200" cy="27334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437F31F-7F3A-5363-93B0-01CFA9305AC6}"/>
              </a:ext>
            </a:extLst>
          </p:cNvPr>
          <p:cNvSpPr txBox="1"/>
          <p:nvPr/>
        </p:nvSpPr>
        <p:spPr>
          <a:xfrm>
            <a:off x="198783" y="5329503"/>
            <a:ext cx="11794434" cy="874407"/>
          </a:xfrm>
          <a:prstGeom prst="rect">
            <a:avLst/>
          </a:prstGeom>
          <a:noFill/>
        </p:spPr>
        <p:txBody>
          <a:bodyPr wrap="square" rtlCol="0">
            <a:spAutoFit/>
          </a:bodyPr>
          <a:lstStyle/>
          <a:p>
            <a:pPr marL="285750" indent="-285750">
              <a:lnSpc>
                <a:spcPct val="150000"/>
              </a:lnSpc>
              <a:buFont typeface="Wingdings" pitchFamily="2" charset="2"/>
              <a:buChar char="Ø"/>
            </a:pPr>
            <a:r>
              <a:rPr lang="en" altLang="zh-CN" sz="1800" b="1" dirty="0">
                <a:solidFill>
                  <a:srgbClr val="B61516"/>
                </a:solidFill>
                <a:effectLst/>
                <a:latin typeface="Microsoft YaHei" panose="020B0503020204020204" pitchFamily="34" charset="-122"/>
                <a:ea typeface="Microsoft YaHei" panose="020B0503020204020204" pitchFamily="34" charset="-122"/>
              </a:rPr>
              <a:t>Johnson-</a:t>
            </a:r>
            <a:r>
              <a:rPr lang="en" altLang="zh-CN" sz="1800" b="1" dirty="0" err="1">
                <a:solidFill>
                  <a:srgbClr val="B61516"/>
                </a:solidFill>
                <a:effectLst/>
                <a:latin typeface="Microsoft YaHei" panose="020B0503020204020204" pitchFamily="34" charset="-122"/>
                <a:ea typeface="Microsoft YaHei" panose="020B0503020204020204" pitchFamily="34" charset="-122"/>
              </a:rPr>
              <a:t>Lindenstrauss</a:t>
            </a:r>
            <a:r>
              <a:rPr lang="en" altLang="zh-CN" sz="1800" b="1" dirty="0">
                <a:solidFill>
                  <a:srgbClr val="B61516"/>
                </a:solidFill>
                <a:effectLst/>
                <a:latin typeface="Microsoft YaHei" panose="020B0503020204020204" pitchFamily="34" charset="-122"/>
                <a:ea typeface="Microsoft YaHei" panose="020B0503020204020204" pitchFamily="34" charset="-122"/>
              </a:rPr>
              <a:t> </a:t>
            </a:r>
            <a:r>
              <a:rPr lang="zh-CN" altLang="en-US" sz="1800" b="1" dirty="0">
                <a:solidFill>
                  <a:srgbClr val="B61516"/>
                </a:solidFill>
                <a:effectLst/>
                <a:latin typeface="Microsoft YaHei" panose="020B0503020204020204" pitchFamily="34" charset="-122"/>
                <a:ea typeface="Microsoft YaHei" panose="020B0503020204020204" pitchFamily="34" charset="-122"/>
              </a:rPr>
              <a:t>引理：</a:t>
            </a:r>
            <a:r>
              <a:rPr lang="zh-CN" altLang="en-US" sz="1800" b="1" dirty="0">
                <a:solidFill>
                  <a:srgbClr val="000000"/>
                </a:solidFill>
                <a:effectLst/>
                <a:latin typeface="Microsoft YaHei" panose="020B0503020204020204" pitchFamily="34" charset="-122"/>
                <a:ea typeface="Microsoft YaHei" panose="020B0503020204020204" pitchFamily="34" charset="-122"/>
              </a:rPr>
              <a:t>可以通过随机线性映射嵌入到一个通常远低于原始维数 </a:t>
            </a:r>
            <a:r>
              <a:rPr lang="en" altLang="zh-CN" sz="1800" b="1" dirty="0">
                <a:solidFill>
                  <a:srgbClr val="000000"/>
                </a:solidFill>
                <a:effectLst/>
                <a:latin typeface="Microsoft YaHei" panose="020B0503020204020204" pitchFamily="34" charset="-122"/>
                <a:ea typeface="Microsoft YaHei" panose="020B0503020204020204" pitchFamily="34" charset="-122"/>
              </a:rPr>
              <a:t>d </a:t>
            </a:r>
            <a:r>
              <a:rPr lang="zh-CN" altLang="en-US" sz="1800" b="1" dirty="0">
                <a:solidFill>
                  <a:srgbClr val="000000"/>
                </a:solidFill>
                <a:effectLst/>
                <a:latin typeface="Microsoft YaHei" panose="020B0503020204020204" pitchFamily="34" charset="-122"/>
                <a:ea typeface="Microsoft YaHei" panose="020B0503020204020204" pitchFamily="34" charset="-122"/>
              </a:rPr>
              <a:t>的 </a:t>
            </a:r>
            <a:r>
              <a:rPr lang="en" altLang="zh-CN" sz="1800" b="1" dirty="0">
                <a:solidFill>
                  <a:srgbClr val="000000"/>
                </a:solidFill>
                <a:effectLst/>
                <a:latin typeface="Microsoft YaHei" panose="020B0503020204020204" pitchFamily="34" charset="-122"/>
                <a:ea typeface="Microsoft YaHei" panose="020B0503020204020204" pitchFamily="34" charset="-122"/>
              </a:rPr>
              <a:t>k </a:t>
            </a:r>
            <a:r>
              <a:rPr lang="zh-CN" altLang="en-US" sz="1800" b="1" dirty="0">
                <a:solidFill>
                  <a:srgbClr val="000000"/>
                </a:solidFill>
                <a:effectLst/>
                <a:latin typeface="Microsoft YaHei" panose="020B0503020204020204" pitchFamily="34" charset="-122"/>
                <a:ea typeface="Microsoft YaHei" panose="020B0503020204020204" pitchFamily="34" charset="-122"/>
              </a:rPr>
              <a:t>维空间 </a:t>
            </a:r>
            <a:r>
              <a:rPr lang="en-US" altLang="zh-CN" sz="1800" b="1" dirty="0">
                <a:solidFill>
                  <a:srgbClr val="000000"/>
                </a:solidFill>
                <a:effectLst/>
                <a:latin typeface="Microsoft YaHei" panose="020B0503020204020204" pitchFamily="34" charset="-122"/>
                <a:ea typeface="Microsoft YaHei" panose="020B0503020204020204" pitchFamily="34" charset="-122"/>
              </a:rPr>
              <a:t>(</a:t>
            </a:r>
            <a:r>
              <a:rPr lang="en" altLang="zh-CN" sz="1800" b="1" dirty="0">
                <a:solidFill>
                  <a:srgbClr val="000000"/>
                </a:solidFill>
                <a:effectLst/>
                <a:latin typeface="Microsoft YaHei" panose="020B0503020204020204" pitchFamily="34" charset="-122"/>
                <a:ea typeface="Microsoft YaHei" panose="020B0503020204020204" pitchFamily="34" charset="-122"/>
              </a:rPr>
              <a:t>k </a:t>
            </a:r>
            <a:r>
              <a:rPr lang="zh-CN" altLang="en-US" sz="1800" b="1" dirty="0">
                <a:solidFill>
                  <a:srgbClr val="000000"/>
                </a:solidFill>
                <a:effectLst/>
                <a:latin typeface="Microsoft YaHei" panose="020B0503020204020204" pitchFamily="34" charset="-122"/>
                <a:ea typeface="Microsoft YaHei" panose="020B0503020204020204" pitchFamily="34" charset="-122"/>
              </a:rPr>
              <a:t>依赖于 </a:t>
            </a:r>
            <a:r>
              <a:rPr lang="en" altLang="zh-CN" sz="1800" b="1" dirty="0">
                <a:solidFill>
                  <a:srgbClr val="000000"/>
                </a:solidFill>
                <a:effectLst/>
                <a:latin typeface="Microsoft YaHei" panose="020B0503020204020204" pitchFamily="34" charset="-122"/>
                <a:ea typeface="Microsoft YaHei" panose="020B0503020204020204" pitchFamily="34" charset="-122"/>
              </a:rPr>
              <a:t>log n)</a:t>
            </a:r>
            <a:r>
              <a:rPr lang="zh-CN" altLang="en-US" sz="1800" b="1" dirty="0">
                <a:solidFill>
                  <a:srgbClr val="000000"/>
                </a:solidFill>
                <a:effectLst/>
                <a:latin typeface="Microsoft YaHei" panose="020B0503020204020204" pitchFamily="34" charset="-122"/>
                <a:ea typeface="Microsoft YaHei" panose="020B0503020204020204" pitchFamily="34" charset="-122"/>
              </a:rPr>
              <a:t>中</a:t>
            </a:r>
            <a:r>
              <a:rPr lang="en-US" altLang="zh-CN" sz="1800" b="1" dirty="0">
                <a:solidFill>
                  <a:srgbClr val="000000"/>
                </a:solidFill>
                <a:effectLst/>
                <a:latin typeface="Microsoft YaHei" panose="020B0503020204020204" pitchFamily="34" charset="-122"/>
                <a:ea typeface="Microsoft YaHei" panose="020B0503020204020204" pitchFamily="34" charset="-122"/>
              </a:rPr>
              <a:t>, </a:t>
            </a:r>
            <a:r>
              <a:rPr lang="zh-CN" altLang="en-US" sz="1800" b="1" dirty="0">
                <a:solidFill>
                  <a:srgbClr val="000000"/>
                </a:solidFill>
                <a:effectLst/>
                <a:latin typeface="Microsoft YaHei" panose="020B0503020204020204" pitchFamily="34" charset="-122"/>
                <a:ea typeface="Microsoft YaHei" panose="020B0503020204020204" pitchFamily="34" charset="-122"/>
              </a:rPr>
              <a:t>且点与点之间的距离可以近似得以保持。</a:t>
            </a:r>
            <a:endParaRPr lang="zh-CN" altLang="en-US" b="1" dirty="0">
              <a:solidFill>
                <a:srgbClr val="000000"/>
              </a:solidFill>
              <a:effectLst/>
              <a:latin typeface="Microsoft YaHei" panose="020B0503020204020204" pitchFamily="34" charset="-122"/>
              <a:ea typeface="Microsoft YaHei" panose="020B0503020204020204" pitchFamily="34" charset="-122"/>
            </a:endParaRPr>
          </a:p>
        </p:txBody>
      </p:sp>
      <p:sp>
        <p:nvSpPr>
          <p:cNvPr id="11" name="椭圆形标注 10">
            <a:extLst>
              <a:ext uri="{FF2B5EF4-FFF2-40B4-BE49-F238E27FC236}">
                <a16:creationId xmlns:a16="http://schemas.microsoft.com/office/drawing/2014/main" id="{5AD78B22-9DEB-F197-2003-253D9E33EA6D}"/>
              </a:ext>
            </a:extLst>
          </p:cNvPr>
          <p:cNvSpPr/>
          <p:nvPr/>
        </p:nvSpPr>
        <p:spPr>
          <a:xfrm>
            <a:off x="9912626" y="2411040"/>
            <a:ext cx="2279374" cy="679783"/>
          </a:xfrm>
          <a:prstGeom prst="wedgeEllipseCallout">
            <a:avLst>
              <a:gd name="adj1" fmla="val -75836"/>
              <a:gd name="adj2" fmla="val 1208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思考：应该降到几维？</a:t>
            </a:r>
          </a:p>
        </p:txBody>
      </p:sp>
      <p:sp>
        <p:nvSpPr>
          <p:cNvPr id="2" name="文本框 1">
            <a:extLst>
              <a:ext uri="{FF2B5EF4-FFF2-40B4-BE49-F238E27FC236}">
                <a16:creationId xmlns:a16="http://schemas.microsoft.com/office/drawing/2014/main" id="{9CB3FC08-6C35-9CF3-0074-1D9CB45BF8A3}"/>
              </a:ext>
            </a:extLst>
          </p:cNvPr>
          <p:cNvSpPr txBox="1"/>
          <p:nvPr/>
        </p:nvSpPr>
        <p:spPr>
          <a:xfrm>
            <a:off x="198783" y="6416325"/>
            <a:ext cx="7522059" cy="338554"/>
          </a:xfrm>
          <a:prstGeom prst="rect">
            <a:avLst/>
          </a:prstGeom>
          <a:noFill/>
        </p:spPr>
        <p:txBody>
          <a:bodyPr wrap="none" rtlCol="0">
            <a:spAutoFit/>
          </a:bodyPr>
          <a:lstStyle/>
          <a:p>
            <a:r>
              <a:rPr lang="zh-CN" altLang="en" sz="1600" b="0" i="0" dirty="0">
                <a:solidFill>
                  <a:srgbClr val="F0F0EB"/>
                </a:solidFill>
                <a:effectLst/>
                <a:latin typeface="Times New Roman" panose="02020603050405020304" pitchFamily="18" charset="0"/>
                <a:ea typeface="SimSun" panose="02010600030101010101" pitchFamily="2" charset="-122"/>
                <a:cs typeface="Times New Roman" panose="02020603050405020304" pitchFamily="18" charset="0"/>
              </a:rPr>
              <a:t>图片</a:t>
            </a:r>
            <a:r>
              <a:rPr lang="zh-CN" altLang="en-US" sz="1600" b="0" i="0" dirty="0">
                <a:solidFill>
                  <a:srgbClr val="F0F0EB"/>
                </a:solidFill>
                <a:effectLst/>
                <a:latin typeface="Times New Roman" panose="02020603050405020304" pitchFamily="18" charset="0"/>
                <a:ea typeface="SimSun" panose="02010600030101010101" pitchFamily="2" charset="-122"/>
                <a:cs typeface="Times New Roman" panose="02020603050405020304" pitchFamily="18" charset="0"/>
              </a:rPr>
              <a:t>来源：</a:t>
            </a:r>
            <a:r>
              <a:rPr lang="en" altLang="zh-CN" sz="1600" b="0" i="0" dirty="0">
                <a:solidFill>
                  <a:srgbClr val="F0F0EB"/>
                </a:solidFill>
                <a:effectLst/>
                <a:latin typeface="Times New Roman" panose="02020603050405020304" pitchFamily="18" charset="0"/>
                <a:ea typeface="SimSun" panose="02010600030101010101" pitchFamily="2" charset="-122"/>
                <a:cs typeface="Times New Roman" panose="02020603050405020304" pitchFamily="18" charset="0"/>
              </a:rPr>
              <a:t>A Technical Intro to Embeddings: The approach to data powering modern AI</a:t>
            </a:r>
          </a:p>
        </p:txBody>
      </p:sp>
    </p:spTree>
    <p:extLst>
      <p:ext uri="{BB962C8B-B14F-4D97-AF65-F5344CB8AC3E}">
        <p14:creationId xmlns:p14="http://schemas.microsoft.com/office/powerpoint/2010/main" val="355353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13405-9353-493E-1D8F-3C9CF0B71BE1}"/>
              </a:ext>
            </a:extLst>
          </p:cNvPr>
          <p:cNvSpPr>
            <a:spLocks noGrp="1"/>
          </p:cNvSpPr>
          <p:nvPr>
            <p:ph type="title"/>
          </p:nvPr>
        </p:nvSpPr>
        <p:spPr/>
        <p:txBody>
          <a:bodyPr/>
          <a:lstStyle/>
          <a:p>
            <a:r>
              <a:rPr lang="zh-CN" altLang="en-US" dirty="0"/>
              <a:t>嵌入 </a:t>
            </a:r>
            <a:r>
              <a:rPr lang="en-US" altLang="zh-CN" dirty="0"/>
              <a:t>Embedding</a:t>
            </a:r>
            <a:r>
              <a:rPr lang="zh-CN" altLang="en-US" dirty="0"/>
              <a:t> </a:t>
            </a:r>
            <a:r>
              <a:rPr lang="en-US" altLang="zh-CN" dirty="0"/>
              <a:t>+</a:t>
            </a:r>
            <a:r>
              <a:rPr lang="zh-CN" altLang="en-US" dirty="0"/>
              <a:t> 位置编码</a:t>
            </a:r>
          </a:p>
        </p:txBody>
      </p:sp>
      <p:pic>
        <p:nvPicPr>
          <p:cNvPr id="4" name="图片 3">
            <a:extLst>
              <a:ext uri="{FF2B5EF4-FFF2-40B4-BE49-F238E27FC236}">
                <a16:creationId xmlns:a16="http://schemas.microsoft.com/office/drawing/2014/main" id="{81FD7CFD-4E9B-A3E9-6658-32F00B8ADD1C}"/>
              </a:ext>
            </a:extLst>
          </p:cNvPr>
          <p:cNvPicPr>
            <a:picLocks noChangeAspect="1"/>
          </p:cNvPicPr>
          <p:nvPr/>
        </p:nvPicPr>
        <p:blipFill>
          <a:blip r:embed="rId2"/>
          <a:stretch>
            <a:fillRect/>
          </a:stretch>
        </p:blipFill>
        <p:spPr>
          <a:xfrm>
            <a:off x="3568033" y="1650779"/>
            <a:ext cx="5896232" cy="567512"/>
          </a:xfrm>
          <a:prstGeom prst="rect">
            <a:avLst/>
          </a:prstGeom>
        </p:spPr>
      </p:pic>
      <p:pic>
        <p:nvPicPr>
          <p:cNvPr id="5" name="图片 4">
            <a:extLst>
              <a:ext uri="{FF2B5EF4-FFF2-40B4-BE49-F238E27FC236}">
                <a16:creationId xmlns:a16="http://schemas.microsoft.com/office/drawing/2014/main" id="{50C0A059-9308-B14E-288B-0A7AFAF1E8A6}"/>
              </a:ext>
            </a:extLst>
          </p:cNvPr>
          <p:cNvPicPr>
            <a:picLocks noChangeAspect="1"/>
          </p:cNvPicPr>
          <p:nvPr/>
        </p:nvPicPr>
        <p:blipFill>
          <a:blip r:embed="rId3"/>
          <a:stretch>
            <a:fillRect/>
          </a:stretch>
        </p:blipFill>
        <p:spPr>
          <a:xfrm>
            <a:off x="3714750" y="920629"/>
            <a:ext cx="2896115" cy="571500"/>
          </a:xfrm>
          <a:prstGeom prst="rect">
            <a:avLst/>
          </a:prstGeom>
        </p:spPr>
      </p:pic>
      <p:pic>
        <p:nvPicPr>
          <p:cNvPr id="12" name="图片 11">
            <a:extLst>
              <a:ext uri="{FF2B5EF4-FFF2-40B4-BE49-F238E27FC236}">
                <a16:creationId xmlns:a16="http://schemas.microsoft.com/office/drawing/2014/main" id="{C26DD5D1-9376-4A00-595B-29D8375ED71B}"/>
              </a:ext>
            </a:extLst>
          </p:cNvPr>
          <p:cNvPicPr>
            <a:picLocks noChangeAspect="1"/>
          </p:cNvPicPr>
          <p:nvPr/>
        </p:nvPicPr>
        <p:blipFill>
          <a:blip r:embed="rId4"/>
          <a:stretch>
            <a:fillRect/>
          </a:stretch>
        </p:blipFill>
        <p:spPr>
          <a:xfrm>
            <a:off x="3568033" y="2417270"/>
            <a:ext cx="3265253" cy="569775"/>
          </a:xfrm>
          <a:prstGeom prst="rect">
            <a:avLst/>
          </a:prstGeom>
        </p:spPr>
      </p:pic>
      <p:sp>
        <p:nvSpPr>
          <p:cNvPr id="13" name="文本框 12">
            <a:extLst>
              <a:ext uri="{FF2B5EF4-FFF2-40B4-BE49-F238E27FC236}">
                <a16:creationId xmlns:a16="http://schemas.microsoft.com/office/drawing/2014/main" id="{10DE3276-4E4D-5A57-51B3-F1F026FBD1EA}"/>
              </a:ext>
            </a:extLst>
          </p:cNvPr>
          <p:cNvSpPr txBox="1"/>
          <p:nvPr/>
        </p:nvSpPr>
        <p:spPr>
          <a:xfrm>
            <a:off x="7458836" y="2502288"/>
            <a:ext cx="3093834" cy="461665"/>
          </a:xfrm>
          <a:prstGeom prst="rect">
            <a:avLst/>
          </a:prstGeom>
          <a:noFill/>
        </p:spPr>
        <p:txBody>
          <a:bodyPr wrap="square">
            <a:spAutoFit/>
          </a:bodyPr>
          <a:lstStyle/>
          <a:p>
            <a:r>
              <a:rPr lang="zh-CN" altLang="en-US" sz="2400" dirty="0">
                <a:effectLst/>
                <a:latin typeface="Helvetica" pitchFamily="2" charset="0"/>
              </a:rPr>
              <a:t>随机初始化，可训练</a:t>
            </a:r>
          </a:p>
        </p:txBody>
      </p:sp>
      <p:pic>
        <p:nvPicPr>
          <p:cNvPr id="3" name="图片 2">
            <a:extLst>
              <a:ext uri="{FF2B5EF4-FFF2-40B4-BE49-F238E27FC236}">
                <a16:creationId xmlns:a16="http://schemas.microsoft.com/office/drawing/2014/main" id="{94186150-934B-E799-F6E7-2B823F3D6B1C}"/>
              </a:ext>
            </a:extLst>
          </p:cNvPr>
          <p:cNvPicPr>
            <a:picLocks noChangeAspect="1"/>
          </p:cNvPicPr>
          <p:nvPr/>
        </p:nvPicPr>
        <p:blipFill>
          <a:blip r:embed="rId5"/>
          <a:stretch>
            <a:fillRect/>
          </a:stretch>
        </p:blipFill>
        <p:spPr>
          <a:xfrm>
            <a:off x="3568033" y="3271042"/>
            <a:ext cx="3591142" cy="567512"/>
          </a:xfrm>
          <a:prstGeom prst="rect">
            <a:avLst/>
          </a:prstGeom>
        </p:spPr>
      </p:pic>
      <p:pic>
        <p:nvPicPr>
          <p:cNvPr id="9" name="图片 8">
            <a:extLst>
              <a:ext uri="{FF2B5EF4-FFF2-40B4-BE49-F238E27FC236}">
                <a16:creationId xmlns:a16="http://schemas.microsoft.com/office/drawing/2014/main" id="{261EAB68-2A80-1CBD-13D6-3FD26D77412E}"/>
              </a:ext>
            </a:extLst>
          </p:cNvPr>
          <p:cNvPicPr>
            <a:picLocks noChangeAspect="1"/>
          </p:cNvPicPr>
          <p:nvPr/>
        </p:nvPicPr>
        <p:blipFill>
          <a:blip r:embed="rId6"/>
          <a:stretch>
            <a:fillRect/>
          </a:stretch>
        </p:blipFill>
        <p:spPr>
          <a:xfrm>
            <a:off x="3568033" y="4064276"/>
            <a:ext cx="4639436" cy="575434"/>
          </a:xfrm>
          <a:prstGeom prst="rect">
            <a:avLst/>
          </a:prstGeom>
        </p:spPr>
      </p:pic>
      <p:sp>
        <p:nvSpPr>
          <p:cNvPr id="10" name="文本框 9">
            <a:extLst>
              <a:ext uri="{FF2B5EF4-FFF2-40B4-BE49-F238E27FC236}">
                <a16:creationId xmlns:a16="http://schemas.microsoft.com/office/drawing/2014/main" id="{044DFB66-AB1E-874E-B03C-E99627799095}"/>
              </a:ext>
            </a:extLst>
          </p:cNvPr>
          <p:cNvSpPr txBox="1"/>
          <p:nvPr/>
        </p:nvSpPr>
        <p:spPr>
          <a:xfrm>
            <a:off x="7042826" y="4704262"/>
            <a:ext cx="3093834" cy="461665"/>
          </a:xfrm>
          <a:prstGeom prst="rect">
            <a:avLst/>
          </a:prstGeom>
          <a:noFill/>
        </p:spPr>
        <p:txBody>
          <a:bodyPr wrap="square">
            <a:spAutoFit/>
          </a:bodyPr>
          <a:lstStyle/>
          <a:p>
            <a:r>
              <a:rPr lang="zh-CN" altLang="en-US" sz="2400" dirty="0">
                <a:effectLst/>
                <a:latin typeface="Helvetica" pitchFamily="2" charset="0"/>
              </a:rPr>
              <a:t>随机初始化，可训练</a:t>
            </a:r>
          </a:p>
        </p:txBody>
      </p:sp>
    </p:spTree>
    <p:extLst>
      <p:ext uri="{BB962C8B-B14F-4D97-AF65-F5344CB8AC3E}">
        <p14:creationId xmlns:p14="http://schemas.microsoft.com/office/powerpoint/2010/main" val="20623142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13405-9353-493E-1D8F-3C9CF0B71BE1}"/>
              </a:ext>
            </a:extLst>
          </p:cNvPr>
          <p:cNvSpPr>
            <a:spLocks noGrp="1"/>
          </p:cNvSpPr>
          <p:nvPr>
            <p:ph type="title"/>
          </p:nvPr>
        </p:nvSpPr>
        <p:spPr/>
        <p:txBody>
          <a:bodyPr/>
          <a:lstStyle/>
          <a:p>
            <a:r>
              <a:rPr lang="zh-CN" altLang="en-US" dirty="0"/>
              <a:t>嵌入 </a:t>
            </a:r>
            <a:r>
              <a:rPr lang="en-US" altLang="zh-CN" dirty="0"/>
              <a:t>Embedding</a:t>
            </a:r>
            <a:r>
              <a:rPr lang="zh-CN" altLang="en-US" dirty="0"/>
              <a:t> </a:t>
            </a:r>
            <a:r>
              <a:rPr lang="en-US" altLang="zh-CN" dirty="0"/>
              <a:t>+</a:t>
            </a:r>
            <a:r>
              <a:rPr lang="zh-CN" altLang="en-US" dirty="0"/>
              <a:t> 位置编码</a:t>
            </a:r>
          </a:p>
        </p:txBody>
      </p:sp>
      <p:pic>
        <p:nvPicPr>
          <p:cNvPr id="9" name="图片 8">
            <a:extLst>
              <a:ext uri="{FF2B5EF4-FFF2-40B4-BE49-F238E27FC236}">
                <a16:creationId xmlns:a16="http://schemas.microsoft.com/office/drawing/2014/main" id="{261EAB68-2A80-1CBD-13D6-3FD26D77412E}"/>
              </a:ext>
            </a:extLst>
          </p:cNvPr>
          <p:cNvPicPr>
            <a:picLocks noChangeAspect="1"/>
          </p:cNvPicPr>
          <p:nvPr/>
        </p:nvPicPr>
        <p:blipFill>
          <a:blip r:embed="rId2"/>
          <a:stretch>
            <a:fillRect/>
          </a:stretch>
        </p:blipFill>
        <p:spPr>
          <a:xfrm>
            <a:off x="3555676" y="987444"/>
            <a:ext cx="4639436" cy="575434"/>
          </a:xfrm>
          <a:prstGeom prst="rect">
            <a:avLst/>
          </a:prstGeom>
        </p:spPr>
      </p:pic>
      <p:sp>
        <p:nvSpPr>
          <p:cNvPr id="10" name="文本框 9">
            <a:extLst>
              <a:ext uri="{FF2B5EF4-FFF2-40B4-BE49-F238E27FC236}">
                <a16:creationId xmlns:a16="http://schemas.microsoft.com/office/drawing/2014/main" id="{044DFB66-AB1E-874E-B03C-E99627799095}"/>
              </a:ext>
            </a:extLst>
          </p:cNvPr>
          <p:cNvSpPr txBox="1"/>
          <p:nvPr/>
        </p:nvSpPr>
        <p:spPr>
          <a:xfrm>
            <a:off x="8377356" y="1072838"/>
            <a:ext cx="3093834" cy="461665"/>
          </a:xfrm>
          <a:prstGeom prst="rect">
            <a:avLst/>
          </a:prstGeom>
          <a:noFill/>
        </p:spPr>
        <p:txBody>
          <a:bodyPr wrap="square">
            <a:spAutoFit/>
          </a:bodyPr>
          <a:lstStyle/>
          <a:p>
            <a:r>
              <a:rPr lang="zh-CN" altLang="en-US" sz="2400" dirty="0">
                <a:effectLst/>
                <a:latin typeface="Helvetica" pitchFamily="2" charset="0"/>
              </a:rPr>
              <a:t>随机初始化，可训练</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BF9D5E8-5BAE-DC90-561A-C8D0AB864539}"/>
                  </a:ext>
                </a:extLst>
              </p:cNvPr>
              <p:cNvSpPr txBox="1"/>
              <p:nvPr/>
            </p:nvSpPr>
            <p:spPr>
              <a:xfrm>
                <a:off x="234281" y="1948967"/>
                <a:ext cx="4955059" cy="2022798"/>
              </a:xfrm>
              <a:prstGeom prst="rect">
                <a:avLst/>
              </a:prstGeom>
              <a:noFill/>
            </p:spPr>
            <p:txBody>
              <a:bodyPr wrap="square" rtlCol="0">
                <a:spAutoFit/>
              </a:bodyPr>
              <a:lstStyle/>
              <a:p>
                <a:pPr indent="0" fontAlgn="auto">
                  <a:lnSpc>
                    <a:spcPct val="125000"/>
                  </a:lnSpc>
                  <a:spcBef>
                    <a:spcPts val="600"/>
                  </a:spcBef>
                </a:pPr>
                <a:r>
                  <a:rPr lang="zh-CN" altLang="en-US" sz="2000" b="1" dirty="0">
                    <a:latin typeface="微软雅黑" panose="020B0503020204020204" pitchFamily="34" charset="-122"/>
                    <a:ea typeface="微软雅黑" panose="020B0503020204020204" pitchFamily="34" charset="-122"/>
                  </a:rPr>
                  <a:t>位置嵌入</a:t>
                </a:r>
                <a:r>
                  <a:rPr lang="en-US" altLang="zh-CN" sz="2000" b="1" dirty="0">
                    <a:latin typeface="微软雅黑" panose="020B0503020204020204" pitchFamily="34" charset="-122"/>
                    <a:ea typeface="微软雅黑" panose="020B0503020204020204" pitchFamily="34" charset="-122"/>
                  </a:rPr>
                  <a:t>(position embedding)</a:t>
                </a:r>
                <a:r>
                  <a:rPr lang="zh-CN" altLang="en-US" sz="2000" b="1" dirty="0">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用于区分每个</a:t>
                </a:r>
                <a:r>
                  <a:rPr lang="en-US" altLang="zh-CN" sz="2000" dirty="0">
                    <a:solidFill>
                      <a:schemeClr val="tx2"/>
                    </a:solidFill>
                    <a:latin typeface="微软雅黑" panose="020B0503020204020204" pitchFamily="34" charset="-122"/>
                    <a:ea typeface="微软雅黑" panose="020B0503020204020204" pitchFamily="34" charset="-122"/>
                  </a:rPr>
                  <a:t>token</a:t>
                </a:r>
                <a:r>
                  <a:rPr lang="zh-CN" altLang="en-US" sz="2000" dirty="0">
                    <a:solidFill>
                      <a:schemeClr val="tx2"/>
                    </a:solidFill>
                    <a:latin typeface="微软雅黑" panose="020B0503020204020204" pitchFamily="34" charset="-122"/>
                    <a:ea typeface="微软雅黑" panose="020B0503020204020204" pitchFamily="34" charset="-122"/>
                  </a:rPr>
                  <a:t>在什么地方。也是一个</a:t>
                </a:r>
                <a14:m>
                  <m:oMath xmlns:m="http://schemas.openxmlformats.org/officeDocument/2006/math">
                    <m:r>
                      <a:rPr lang="en-US" altLang="zh-CN" sz="2000" i="1" dirty="0" smtClean="0">
                        <a:solidFill>
                          <a:schemeClr val="tx2"/>
                        </a:solidFill>
                        <a:latin typeface="Cambria Math" panose="02040503050406030204" pitchFamily="18" charset="0"/>
                        <a:ea typeface="微软雅黑" panose="020B0503020204020204" pitchFamily="34" charset="-122"/>
                      </a:rPr>
                      <m:t>𝑛</m:t>
                    </m:r>
                    <m:r>
                      <a:rPr lang="zh-CN" altLang="en-US" sz="2000" i="1" dirty="0">
                        <a:solidFill>
                          <a:schemeClr val="tx2"/>
                        </a:solidFill>
                        <a:latin typeface="Cambria Math" panose="02040503050406030204" pitchFamily="18" charset="0"/>
                        <a:ea typeface="微软雅黑" panose="020B0503020204020204" pitchFamily="34" charset="-122"/>
                      </a:rPr>
                      <m:t>×</m:t>
                    </m:r>
                    <m:sSub>
                      <m:sSubPr>
                        <m:ctrlPr>
                          <a:rPr lang="en-US" altLang="zh-CN" sz="2000" b="0" i="1" dirty="0" smtClean="0">
                            <a:solidFill>
                              <a:schemeClr val="tx2"/>
                            </a:solidFill>
                            <a:latin typeface="Cambria Math" panose="02040503050406030204" pitchFamily="18" charset="0"/>
                            <a:ea typeface="微软雅黑" panose="020B0503020204020204" pitchFamily="34" charset="-122"/>
                          </a:rPr>
                        </m:ctrlPr>
                      </m:sSubPr>
                      <m:e>
                        <m:r>
                          <a:rPr lang="en-US" altLang="zh-CN" sz="2000" b="0" i="1" dirty="0" smtClean="0">
                            <a:solidFill>
                              <a:schemeClr val="tx2"/>
                            </a:solidFill>
                            <a:latin typeface="Cambria Math" panose="02040503050406030204" pitchFamily="18" charset="0"/>
                            <a:ea typeface="微软雅黑" panose="020B0503020204020204" pitchFamily="34" charset="-122"/>
                          </a:rPr>
                          <m:t>𝑑</m:t>
                        </m:r>
                      </m:e>
                      <m:sub>
                        <m:r>
                          <a:rPr lang="en-US" altLang="zh-CN" sz="2000" b="0" i="1" dirty="0" smtClean="0">
                            <a:solidFill>
                              <a:schemeClr val="tx2"/>
                            </a:solidFill>
                            <a:latin typeface="Cambria Math" panose="02040503050406030204" pitchFamily="18" charset="0"/>
                            <a:ea typeface="微软雅黑" panose="020B0503020204020204" pitchFamily="34" charset="-122"/>
                          </a:rPr>
                          <m:t>𝑚</m:t>
                        </m:r>
                      </m:sub>
                    </m:sSub>
                  </m:oMath>
                </a14:m>
                <a:r>
                  <a:rPr lang="zh-CN" altLang="en-US" sz="2000" dirty="0">
                    <a:solidFill>
                      <a:schemeClr val="tx2"/>
                    </a:solidFill>
                    <a:latin typeface="微软雅黑" panose="020B0503020204020204" pitchFamily="34" charset="-122"/>
                    <a:ea typeface="微软雅黑" panose="020B0503020204020204" pitchFamily="34" charset="-122"/>
                  </a:rPr>
                  <a:t>维矩阵，可以使用可训练矩阵也可以人为设计，比如以下的正余弦编码：</a:t>
                </a:r>
                <a:endParaRPr lang="zh-CN" altLang="en-US" sz="2400" dirty="0">
                  <a:solidFill>
                    <a:schemeClr val="tx2"/>
                  </a:solidFill>
                  <a:latin typeface="微软雅黑" panose="020B0503020204020204" pitchFamily="34" charset="-122"/>
                  <a:ea typeface="微软雅黑" panose="020B0503020204020204" pitchFamily="34" charset="-122"/>
                </a:endParaRPr>
              </a:p>
              <a:p>
                <a:pPr indent="0" fontAlgn="auto">
                  <a:lnSpc>
                    <a:spcPct val="125000"/>
                  </a:lnSpc>
                  <a:spcBef>
                    <a:spcPts val="600"/>
                  </a:spcBef>
                </a:pPr>
                <a:endParaRPr lang="zh-CN" altLang="en-US" dirty="0">
                  <a:solidFill>
                    <a:schemeClr val="tx2"/>
                  </a:solidFill>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3BF9D5E8-5BAE-DC90-561A-C8D0AB864539}"/>
                  </a:ext>
                </a:extLst>
              </p:cNvPr>
              <p:cNvSpPr txBox="1">
                <a:spLocks noRot="1" noChangeAspect="1" noMove="1" noResize="1" noEditPoints="1" noAdjustHandles="1" noChangeArrowheads="1" noChangeShapeType="1" noTextEdit="1"/>
              </p:cNvSpPr>
              <p:nvPr/>
            </p:nvSpPr>
            <p:spPr>
              <a:xfrm>
                <a:off x="234281" y="1948967"/>
                <a:ext cx="4955059" cy="2022798"/>
              </a:xfrm>
              <a:prstGeom prst="rect">
                <a:avLst/>
              </a:prstGeom>
              <a:blipFill>
                <a:blip r:embed="rId3"/>
                <a:stretch>
                  <a:fillRect l="-1279" r="-512"/>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35182EB-2BED-30B2-74A0-FA73994DF452}"/>
              </a:ext>
            </a:extLst>
          </p:cNvPr>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34281" y="4357854"/>
            <a:ext cx="4178265" cy="1214270"/>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DAA3B7D-A78C-5213-BA77-2F1B6E66F6D4}"/>
                  </a:ext>
                </a:extLst>
              </p:cNvPr>
              <p:cNvSpPr txBox="1"/>
              <p:nvPr/>
            </p:nvSpPr>
            <p:spPr>
              <a:xfrm>
                <a:off x="5424616" y="1948967"/>
                <a:ext cx="6533103" cy="4023345"/>
              </a:xfrm>
              <a:prstGeom prst="rect">
                <a:avLst/>
              </a:prstGeom>
              <a:noFill/>
            </p:spPr>
            <p:txBody>
              <a:bodyPr wrap="square" rtlCol="0">
                <a:spAutoFit/>
              </a:bodyPr>
              <a:lstStyle/>
              <a:p>
                <a:pPr indent="0" fontAlgn="auto">
                  <a:lnSpc>
                    <a:spcPct val="125000"/>
                  </a:lnSpc>
                  <a:spcBef>
                    <a:spcPts val="600"/>
                  </a:spcBef>
                </a:pPr>
                <a:r>
                  <a:rPr lang="zh-CN" altLang="en-US" dirty="0">
                    <a:solidFill>
                      <a:schemeClr val="tx2"/>
                    </a:solidFill>
                    <a:latin typeface="微软雅黑" panose="020B0503020204020204" pitchFamily="34" charset="-122"/>
                    <a:ea typeface="微软雅黑" panose="020B0503020204020204" pitchFamily="34" charset="-122"/>
                  </a:rPr>
                  <a:t>两个正余弦位置编码的点积仅取决于偏移量  ，也即</a:t>
                </a:r>
                <a:r>
                  <a:rPr lang="zh-CN" altLang="en-US" b="1" dirty="0">
                    <a:latin typeface="微软雅黑" panose="020B0503020204020204" pitchFamily="34" charset="-122"/>
                    <a:ea typeface="微软雅黑" panose="020B0503020204020204" pitchFamily="34" charset="-122"/>
                  </a:rPr>
                  <a:t>两个位置编码的点积可以反应出两个位置编码间的距离</a:t>
                </a:r>
                <a:r>
                  <a:rPr lang="zh-CN" altLang="en-US" dirty="0">
                    <a:solidFill>
                      <a:schemeClr val="tx2"/>
                    </a:solidFill>
                    <a:latin typeface="微软雅黑" panose="020B0503020204020204" pitchFamily="34" charset="-122"/>
                    <a:ea typeface="微软雅黑" panose="020B0503020204020204" pitchFamily="34" charset="-122"/>
                  </a:rPr>
                  <a:t>，令</a:t>
                </a:r>
                <a14:m>
                  <m:oMath xmlns:m="http://schemas.openxmlformats.org/officeDocument/2006/math">
                    <m:sSub>
                      <m:sSubPr>
                        <m:ctrlPr>
                          <a:rPr lang="en-US" altLang="zh-CN" i="1">
                            <a:solidFill>
                              <a:schemeClr val="tx2"/>
                            </a:solidFill>
                            <a:latin typeface="Cambria Math" panose="02040503050406030204" pitchFamily="18" charset="0"/>
                            <a:ea typeface="微软雅黑" panose="020B0503020204020204" pitchFamily="34" charset="-122"/>
                          </a:rPr>
                        </m:ctrlPr>
                      </m:sSubPr>
                      <m:e>
                        <m:r>
                          <a:rPr lang="en-US" altLang="zh-CN" i="1">
                            <a:solidFill>
                              <a:schemeClr val="tx2"/>
                            </a:solidFill>
                            <a:latin typeface="Cambria Math" panose="02040503050406030204" pitchFamily="18" charset="0"/>
                            <a:ea typeface="微软雅黑" panose="020B0503020204020204" pitchFamily="34" charset="-122"/>
                          </a:rPr>
                          <m:t>𝜔</m:t>
                        </m:r>
                      </m:e>
                      <m:sub>
                        <m:r>
                          <a:rPr lang="en-US" altLang="zh-CN" i="1">
                            <a:solidFill>
                              <a:schemeClr val="tx2"/>
                            </a:solidFill>
                            <a:latin typeface="Cambria Math" panose="02040503050406030204" pitchFamily="18" charset="0"/>
                            <a:ea typeface="微软雅黑" panose="020B0503020204020204" pitchFamily="34" charset="-122"/>
                          </a:rPr>
                          <m:t>𝑖</m:t>
                        </m:r>
                      </m:sub>
                    </m:sSub>
                    <m:r>
                      <a:rPr lang="en-US" altLang="zh-CN" i="1">
                        <a:solidFill>
                          <a:schemeClr val="tx2"/>
                        </a:solidFill>
                        <a:latin typeface="Cambria Math" panose="02040503050406030204" pitchFamily="18" charset="0"/>
                        <a:ea typeface="微软雅黑" panose="020B0503020204020204" pitchFamily="34" charset="-122"/>
                      </a:rPr>
                      <m:t>=</m:t>
                    </m:r>
                    <m:r>
                      <a:rPr lang="en-US" altLang="zh-CN" i="1">
                        <a:solidFill>
                          <a:schemeClr val="tx2"/>
                        </a:solidFill>
                        <a:latin typeface="Cambria Math" panose="02040503050406030204" pitchFamily="18" charset="0"/>
                        <a:ea typeface="微软雅黑" panose="020B0503020204020204" pitchFamily="34" charset="-122"/>
                      </a:rPr>
                      <m:t>1</m:t>
                    </m:r>
                    <m:r>
                      <a:rPr lang="en-US" altLang="zh-CN" i="1">
                        <a:solidFill>
                          <a:schemeClr val="tx2"/>
                        </a:solidFill>
                        <a:latin typeface="Cambria Math" panose="02040503050406030204" pitchFamily="18" charset="0"/>
                        <a:ea typeface="微软雅黑" panose="020B0503020204020204" pitchFamily="34" charset="-122"/>
                      </a:rPr>
                      <m:t>/</m:t>
                    </m:r>
                    <m:sSup>
                      <m:sSupPr>
                        <m:ctrlPr>
                          <a:rPr lang="en-US" altLang="zh-CN" i="1">
                            <a:solidFill>
                              <a:schemeClr val="tx2"/>
                            </a:solidFill>
                            <a:latin typeface="Cambria Math" panose="02040503050406030204" pitchFamily="18" charset="0"/>
                            <a:ea typeface="微软雅黑" panose="020B0503020204020204" pitchFamily="34" charset="-122"/>
                          </a:rPr>
                        </m:ctrlPr>
                      </m:sSupPr>
                      <m:e>
                        <m:r>
                          <a:rPr lang="en-US" altLang="zh-CN" i="1">
                            <a:solidFill>
                              <a:schemeClr val="tx2"/>
                            </a:solidFill>
                            <a:latin typeface="Cambria Math" panose="02040503050406030204" pitchFamily="18" charset="0"/>
                            <a:ea typeface="微软雅黑" panose="020B0503020204020204" pitchFamily="34" charset="-122"/>
                          </a:rPr>
                          <m:t>10000</m:t>
                        </m:r>
                      </m:e>
                      <m:sup>
                        <m:r>
                          <a:rPr lang="en-US" altLang="zh-CN" i="1">
                            <a:solidFill>
                              <a:schemeClr val="tx2"/>
                            </a:solidFill>
                            <a:latin typeface="Cambria Math" panose="02040503050406030204" pitchFamily="18" charset="0"/>
                            <a:ea typeface="微软雅黑" panose="020B0503020204020204" pitchFamily="34" charset="-122"/>
                          </a:rPr>
                          <m:t>2</m:t>
                        </m:r>
                        <m:r>
                          <a:rPr lang="en-US" altLang="zh-CN" i="1">
                            <a:solidFill>
                              <a:schemeClr val="tx2"/>
                            </a:solidFill>
                            <a:latin typeface="Cambria Math" panose="02040503050406030204" pitchFamily="18" charset="0"/>
                            <a:ea typeface="微软雅黑" panose="020B0503020204020204" pitchFamily="34" charset="-122"/>
                          </a:rPr>
                          <m:t>𝑖</m:t>
                        </m:r>
                        <m:r>
                          <a:rPr lang="en-US" altLang="zh-CN" i="1">
                            <a:solidFill>
                              <a:schemeClr val="tx2"/>
                            </a:solidFill>
                            <a:latin typeface="Cambria Math" panose="02040503050406030204" pitchFamily="18" charset="0"/>
                            <a:ea typeface="微软雅黑" panose="020B0503020204020204" pitchFamily="34" charset="-122"/>
                          </a:rPr>
                          <m:t>/</m:t>
                        </m:r>
                        <m:sSub>
                          <m:sSubPr>
                            <m:ctrlPr>
                              <a:rPr lang="en-US" altLang="zh-CN" i="1">
                                <a:solidFill>
                                  <a:schemeClr val="tx2"/>
                                </a:solidFill>
                                <a:latin typeface="Cambria Math" panose="02040503050406030204" pitchFamily="18" charset="0"/>
                                <a:ea typeface="微软雅黑" panose="020B0503020204020204" pitchFamily="34" charset="-122"/>
                              </a:rPr>
                            </m:ctrlPr>
                          </m:sSubPr>
                          <m:e>
                            <m:r>
                              <a:rPr lang="en-US" altLang="zh-CN" i="1">
                                <a:solidFill>
                                  <a:schemeClr val="tx2"/>
                                </a:solidFill>
                                <a:latin typeface="Cambria Math" panose="02040503050406030204" pitchFamily="18" charset="0"/>
                                <a:ea typeface="微软雅黑" panose="020B0503020204020204" pitchFamily="34" charset="-122"/>
                              </a:rPr>
                              <m:t>𝑑</m:t>
                            </m:r>
                          </m:e>
                          <m:sub>
                            <m:r>
                              <a:rPr lang="en-US" altLang="zh-CN" i="1">
                                <a:solidFill>
                                  <a:schemeClr val="tx2"/>
                                </a:solidFill>
                                <a:latin typeface="Cambria Math" panose="02040503050406030204" pitchFamily="18" charset="0"/>
                                <a:ea typeface="微软雅黑" panose="020B0503020204020204" pitchFamily="34" charset="-122"/>
                              </a:rPr>
                              <m:t>𝑚</m:t>
                            </m:r>
                          </m:sub>
                        </m:sSub>
                      </m:sup>
                    </m:sSup>
                  </m:oMath>
                </a14:m>
                <a:endParaRPr lang="zh-CN" altLang="en-US" dirty="0">
                  <a:solidFill>
                    <a:schemeClr val="tx2"/>
                  </a:solidFill>
                  <a:latin typeface="微软雅黑" panose="020B0503020204020204" pitchFamily="34" charset="-122"/>
                  <a:ea typeface="微软雅黑" panose="020B0503020204020204" pitchFamily="34" charset="-122"/>
                </a:endParaRPr>
              </a:p>
              <a:p>
                <a:pPr>
                  <a:lnSpc>
                    <a:spcPct val="125000"/>
                  </a:lnSpc>
                  <a:spcBef>
                    <a:spcPts val="600"/>
                  </a:spcBef>
                </a:pPr>
                <a14:m>
                  <m:oMathPara xmlns:m="http://schemas.openxmlformats.org/officeDocument/2006/math">
                    <m:oMathParaPr>
                      <m:jc m:val="centerGroup"/>
                    </m:oMathParaPr>
                    <m:oMath xmlns:m="http://schemas.openxmlformats.org/officeDocument/2006/math">
                      <m:sSup>
                        <m:sSupPr>
                          <m:ctrlPr>
                            <a:rPr lang="en-US" altLang="zh-CN" b="1" i="1">
                              <a:solidFill>
                                <a:schemeClr val="tx2"/>
                              </a:solidFill>
                              <a:latin typeface="Cambria Math" panose="02040503050406030204" pitchFamily="18" charset="0"/>
                              <a:ea typeface="微软雅黑" panose="020B0503020204020204" pitchFamily="34" charset="-122"/>
                            </a:rPr>
                          </m:ctrlPr>
                        </m:sSupPr>
                        <m:e>
                          <m:r>
                            <a:rPr lang="en-US" altLang="zh-CN" b="1" i="1">
                              <a:solidFill>
                                <a:schemeClr val="tx2"/>
                              </a:solidFill>
                              <a:latin typeface="Cambria Math" panose="02040503050406030204" pitchFamily="18" charset="0"/>
                              <a:ea typeface="微软雅黑" panose="020B0503020204020204" pitchFamily="34" charset="-122"/>
                            </a:rPr>
                            <m:t>𝑿</m:t>
                          </m:r>
                        </m:e>
                        <m:sup>
                          <m:r>
                            <a:rPr lang="en-US" altLang="zh-CN" b="1" i="1">
                              <a:solidFill>
                                <a:schemeClr val="tx2"/>
                              </a:solidFill>
                              <a:latin typeface="Cambria Math" panose="02040503050406030204" pitchFamily="18" charset="0"/>
                              <a:ea typeface="微软雅黑" panose="020B0503020204020204" pitchFamily="34" charset="-122"/>
                            </a:rPr>
                            <m:t>𝒑𝒐𝒔</m:t>
                          </m:r>
                        </m:sup>
                      </m:sSup>
                      <m:d>
                        <m:dPr>
                          <m:begChr m:val="["/>
                          <m:endChr m:val="]"/>
                          <m:ctrlPr>
                            <a:rPr lang="en-US" altLang="zh-CN" b="1" i="1">
                              <a:solidFill>
                                <a:schemeClr val="tx2"/>
                              </a:solidFill>
                              <a:latin typeface="Cambria Math" panose="02040503050406030204" pitchFamily="18" charset="0"/>
                              <a:ea typeface="微软雅黑" panose="020B0503020204020204" pitchFamily="34" charset="-122"/>
                            </a:rPr>
                          </m:ctrlPr>
                        </m:dPr>
                        <m:e>
                          <m:r>
                            <a:rPr lang="en-US" altLang="zh-CN" b="1" i="1">
                              <a:solidFill>
                                <a:schemeClr val="tx2"/>
                              </a:solidFill>
                              <a:latin typeface="Cambria Math" panose="02040503050406030204" pitchFamily="18" charset="0"/>
                              <a:ea typeface="微软雅黑" panose="020B0503020204020204" pitchFamily="34" charset="-122"/>
                            </a:rPr>
                            <m:t>𝒌</m:t>
                          </m:r>
                        </m:e>
                      </m:d>
                      <m:r>
                        <a:rPr lang="en-US" altLang="zh-CN" b="1" i="1">
                          <a:solidFill>
                            <a:schemeClr val="tx2"/>
                          </a:solidFill>
                          <a:latin typeface="Cambria Math" panose="02040503050406030204" pitchFamily="18" charset="0"/>
                          <a:ea typeface="微软雅黑" panose="020B0503020204020204" pitchFamily="34" charset="-122"/>
                        </a:rPr>
                        <m:t>⋅</m:t>
                      </m:r>
                      <m:sSup>
                        <m:sSupPr>
                          <m:ctrlPr>
                            <a:rPr lang="en-US" altLang="zh-CN" b="1" i="1">
                              <a:solidFill>
                                <a:schemeClr val="tx2"/>
                              </a:solidFill>
                              <a:latin typeface="Cambria Math" panose="02040503050406030204" pitchFamily="18" charset="0"/>
                              <a:ea typeface="微软雅黑" panose="020B0503020204020204" pitchFamily="34" charset="-122"/>
                            </a:rPr>
                          </m:ctrlPr>
                        </m:sSupPr>
                        <m:e>
                          <m:r>
                            <a:rPr lang="en-US" altLang="zh-CN" b="1" i="1">
                              <a:solidFill>
                                <a:schemeClr val="tx2"/>
                              </a:solidFill>
                              <a:latin typeface="Cambria Math" panose="02040503050406030204" pitchFamily="18" charset="0"/>
                              <a:ea typeface="微软雅黑" panose="020B0503020204020204" pitchFamily="34" charset="-122"/>
                            </a:rPr>
                            <m:t>𝑿</m:t>
                          </m:r>
                        </m:e>
                        <m:sup>
                          <m:r>
                            <a:rPr lang="en-US" altLang="zh-CN" b="1" i="1">
                              <a:solidFill>
                                <a:schemeClr val="tx2"/>
                              </a:solidFill>
                              <a:latin typeface="Cambria Math" panose="02040503050406030204" pitchFamily="18" charset="0"/>
                              <a:ea typeface="微软雅黑" panose="020B0503020204020204" pitchFamily="34" charset="-122"/>
                            </a:rPr>
                            <m:t>𝒑𝒐𝒔</m:t>
                          </m:r>
                        </m:sup>
                      </m:sSup>
                      <m:d>
                        <m:dPr>
                          <m:begChr m:val="["/>
                          <m:endChr m:val="]"/>
                          <m:ctrlPr>
                            <a:rPr lang="en-US" altLang="zh-CN" b="1" i="1">
                              <a:solidFill>
                                <a:schemeClr val="tx2"/>
                              </a:solidFill>
                              <a:latin typeface="Cambria Math" panose="02040503050406030204" pitchFamily="18" charset="0"/>
                              <a:ea typeface="微软雅黑" panose="020B0503020204020204" pitchFamily="34" charset="-122"/>
                            </a:rPr>
                          </m:ctrlPr>
                        </m:dPr>
                        <m:e>
                          <m:r>
                            <a:rPr lang="en-US" altLang="zh-CN" b="1" i="1">
                              <a:solidFill>
                                <a:schemeClr val="tx2"/>
                              </a:solidFill>
                              <a:latin typeface="Cambria Math" panose="02040503050406030204" pitchFamily="18" charset="0"/>
                              <a:ea typeface="微软雅黑" panose="020B0503020204020204" pitchFamily="34" charset="-122"/>
                            </a:rPr>
                            <m:t>𝒌</m:t>
                          </m:r>
                          <m:r>
                            <a:rPr lang="en-US" altLang="zh-CN" b="1" i="1">
                              <a:solidFill>
                                <a:schemeClr val="tx2"/>
                              </a:solidFill>
                              <a:latin typeface="Cambria Math" panose="02040503050406030204" pitchFamily="18" charset="0"/>
                              <a:ea typeface="微软雅黑" panose="020B0503020204020204" pitchFamily="34" charset="-122"/>
                            </a:rPr>
                            <m:t>+</m:t>
                          </m:r>
                          <m:r>
                            <a:rPr lang="en-US" altLang="zh-CN" b="1">
                              <a:solidFill>
                                <a:schemeClr val="tx2"/>
                              </a:solidFill>
                              <a:latin typeface="Cambria Math" panose="02040503050406030204" pitchFamily="18" charset="0"/>
                              <a:ea typeface="微软雅黑" panose="020B0503020204020204" pitchFamily="34" charset="-122"/>
                            </a:rPr>
                            <m:t>𝚫</m:t>
                          </m:r>
                          <m:r>
                            <a:rPr lang="en-US" altLang="zh-CN" b="1" i="1">
                              <a:solidFill>
                                <a:schemeClr val="tx2"/>
                              </a:solidFill>
                              <a:latin typeface="Cambria Math" panose="02040503050406030204" pitchFamily="18" charset="0"/>
                              <a:ea typeface="微软雅黑" panose="020B0503020204020204" pitchFamily="34" charset="-122"/>
                            </a:rPr>
                            <m:t> </m:t>
                          </m:r>
                          <m:r>
                            <a:rPr lang="en-US" altLang="zh-CN" b="1" i="1">
                              <a:solidFill>
                                <a:schemeClr val="tx2"/>
                              </a:solidFill>
                              <a:latin typeface="Cambria Math" panose="02040503050406030204" pitchFamily="18" charset="0"/>
                              <a:ea typeface="微软雅黑" panose="020B0503020204020204" pitchFamily="34" charset="-122"/>
                            </a:rPr>
                            <m:t>𝒌</m:t>
                          </m:r>
                        </m:e>
                      </m:d>
                      <m:r>
                        <a:rPr lang="en-US" altLang="zh-CN" b="1" i="1">
                          <a:solidFill>
                            <a:schemeClr val="tx2"/>
                          </a:solidFill>
                          <a:latin typeface="Cambria Math" panose="02040503050406030204" pitchFamily="18" charset="0"/>
                          <a:ea typeface="微软雅黑" panose="020B0503020204020204" pitchFamily="34" charset="-122"/>
                        </a:rPr>
                        <m:t>=</m:t>
                      </m:r>
                      <m:nary>
                        <m:naryPr>
                          <m:chr m:val="∑"/>
                          <m:limLoc m:val="subSup"/>
                          <m:ctrlPr>
                            <a:rPr lang="en-US" altLang="zh-CN" b="1" i="1">
                              <a:solidFill>
                                <a:schemeClr val="tx2"/>
                              </a:solidFill>
                              <a:latin typeface="Cambria Math" panose="02040503050406030204" pitchFamily="18" charset="0"/>
                              <a:ea typeface="微软雅黑" panose="020B0503020204020204" pitchFamily="34" charset="-122"/>
                            </a:rPr>
                          </m:ctrlPr>
                        </m:naryPr>
                        <m:sub>
                          <m:r>
                            <m:rPr>
                              <m:brk m:alnAt="25"/>
                            </m:rPr>
                            <a:rPr lang="en-US" altLang="zh-CN" b="1" i="1">
                              <a:solidFill>
                                <a:schemeClr val="tx2"/>
                              </a:solidFill>
                              <a:latin typeface="Cambria Math" panose="02040503050406030204" pitchFamily="18" charset="0"/>
                              <a:ea typeface="微软雅黑" panose="020B0503020204020204" pitchFamily="34" charset="-122"/>
                            </a:rPr>
                            <m:t>𝒊</m:t>
                          </m:r>
                          <m:r>
                            <a:rPr lang="en-US" altLang="zh-CN" b="1" i="1">
                              <a:solidFill>
                                <a:schemeClr val="tx2"/>
                              </a:solidFill>
                              <a:latin typeface="Cambria Math" panose="02040503050406030204" pitchFamily="18" charset="0"/>
                              <a:ea typeface="微软雅黑" panose="020B0503020204020204" pitchFamily="34" charset="-122"/>
                            </a:rPr>
                            <m:t>=</m:t>
                          </m:r>
                          <m:r>
                            <a:rPr lang="en-US" altLang="zh-CN" b="1" i="1">
                              <a:solidFill>
                                <a:schemeClr val="tx2"/>
                              </a:solidFill>
                              <a:latin typeface="Cambria Math" panose="02040503050406030204" pitchFamily="18" charset="0"/>
                              <a:ea typeface="微软雅黑" panose="020B0503020204020204" pitchFamily="34" charset="-122"/>
                            </a:rPr>
                            <m:t>𝟎</m:t>
                          </m:r>
                        </m:sub>
                        <m:sup>
                          <m:f>
                            <m:fPr>
                              <m:ctrlPr>
                                <a:rPr lang="en-US" altLang="zh-CN" b="1" i="1">
                                  <a:solidFill>
                                    <a:schemeClr val="tx2"/>
                                  </a:solidFill>
                                  <a:latin typeface="Cambria Math" panose="02040503050406030204" pitchFamily="18" charset="0"/>
                                  <a:ea typeface="微软雅黑" panose="020B0503020204020204" pitchFamily="34" charset="-122"/>
                                </a:rPr>
                              </m:ctrlPr>
                            </m:fPr>
                            <m:num>
                              <m:sSub>
                                <m:sSubPr>
                                  <m:ctrlPr>
                                    <a:rPr lang="en-US" altLang="zh-CN" b="1" i="1">
                                      <a:solidFill>
                                        <a:schemeClr val="tx2"/>
                                      </a:solidFill>
                                      <a:latin typeface="Cambria Math" panose="02040503050406030204" pitchFamily="18" charset="0"/>
                                      <a:ea typeface="微软雅黑" panose="020B0503020204020204" pitchFamily="34" charset="-122"/>
                                    </a:rPr>
                                  </m:ctrlPr>
                                </m:sSubPr>
                                <m:e>
                                  <m:r>
                                    <a:rPr lang="en-US" altLang="zh-CN" b="1" i="1">
                                      <a:solidFill>
                                        <a:schemeClr val="tx2"/>
                                      </a:solidFill>
                                      <a:latin typeface="Cambria Math" panose="02040503050406030204" pitchFamily="18" charset="0"/>
                                      <a:ea typeface="微软雅黑" panose="020B0503020204020204" pitchFamily="34" charset="-122"/>
                                    </a:rPr>
                                    <m:t>𝒅</m:t>
                                  </m:r>
                                </m:e>
                                <m:sub>
                                  <m:r>
                                    <a:rPr lang="en-US" altLang="zh-CN" b="1" i="1">
                                      <a:solidFill>
                                        <a:schemeClr val="tx2"/>
                                      </a:solidFill>
                                      <a:latin typeface="Cambria Math" panose="02040503050406030204" pitchFamily="18" charset="0"/>
                                      <a:ea typeface="微软雅黑" panose="020B0503020204020204" pitchFamily="34" charset="-122"/>
                                    </a:rPr>
                                    <m:t>𝒎</m:t>
                                  </m:r>
                                </m:sub>
                              </m:sSub>
                            </m:num>
                            <m:den>
                              <m:r>
                                <a:rPr lang="en-US" altLang="zh-CN" b="1" i="1">
                                  <a:solidFill>
                                    <a:schemeClr val="tx2"/>
                                  </a:solidFill>
                                  <a:latin typeface="Cambria Math" panose="02040503050406030204" pitchFamily="18" charset="0"/>
                                  <a:ea typeface="微软雅黑" panose="020B0503020204020204" pitchFamily="34" charset="-122"/>
                                </a:rPr>
                                <m:t>𝟐</m:t>
                              </m:r>
                            </m:den>
                          </m:f>
                          <m:r>
                            <a:rPr lang="en-US" altLang="zh-CN" b="1" i="1">
                              <a:solidFill>
                                <a:schemeClr val="tx2"/>
                              </a:solidFill>
                              <a:latin typeface="Cambria Math" panose="02040503050406030204" pitchFamily="18" charset="0"/>
                              <a:ea typeface="微软雅黑" panose="020B0503020204020204" pitchFamily="34" charset="-122"/>
                            </a:rPr>
                            <m:t>−</m:t>
                          </m:r>
                          <m:r>
                            <a:rPr lang="en-US" altLang="zh-CN" b="1" i="1">
                              <a:solidFill>
                                <a:schemeClr val="tx2"/>
                              </a:solidFill>
                              <a:latin typeface="Cambria Math" panose="02040503050406030204" pitchFamily="18" charset="0"/>
                              <a:ea typeface="微软雅黑" panose="020B0503020204020204" pitchFamily="34" charset="-122"/>
                            </a:rPr>
                            <m:t>𝟏</m:t>
                          </m:r>
                        </m:sup>
                        <m:e>
                          <m:d>
                            <m:dPr>
                              <m:ctrlPr>
                                <a:rPr lang="en-US" altLang="zh-CN" b="1" i="1">
                                  <a:solidFill>
                                    <a:schemeClr val="tx2"/>
                                  </a:solidFill>
                                  <a:latin typeface="Cambria Math" panose="02040503050406030204" pitchFamily="18" charset="0"/>
                                  <a:ea typeface="微软雅黑" panose="020B0503020204020204" pitchFamily="34" charset="-122"/>
                                </a:rPr>
                              </m:ctrlPr>
                            </m:dPr>
                            <m:e>
                              <m:r>
                                <a:rPr lang="en-US" altLang="zh-CN" b="1" i="1">
                                  <a:solidFill>
                                    <a:schemeClr val="tx2"/>
                                  </a:solidFill>
                                  <a:latin typeface="Cambria Math" panose="02040503050406030204" pitchFamily="18" charset="0"/>
                                  <a:ea typeface="微软雅黑" panose="020B0503020204020204" pitchFamily="34" charset="-122"/>
                                </a:rPr>
                                <m:t>𝒔𝒊𝒏</m:t>
                              </m:r>
                              <m:sSub>
                                <m:sSubPr>
                                  <m:ctrlPr>
                                    <a:rPr lang="en-US" altLang="zh-CN" b="1" i="1">
                                      <a:solidFill>
                                        <a:schemeClr val="tx2"/>
                                      </a:solidFill>
                                      <a:latin typeface="Cambria Math" panose="02040503050406030204" pitchFamily="18" charset="0"/>
                                      <a:ea typeface="微软雅黑" panose="020B0503020204020204" pitchFamily="34" charset="-122"/>
                                    </a:rPr>
                                  </m:ctrlPr>
                                </m:sSubPr>
                                <m:e>
                                  <m:r>
                                    <a:rPr lang="en-US" altLang="zh-CN" b="1" i="1">
                                      <a:solidFill>
                                        <a:schemeClr val="tx2"/>
                                      </a:solidFill>
                                      <a:latin typeface="Cambria Math" panose="02040503050406030204" pitchFamily="18" charset="0"/>
                                      <a:ea typeface="微软雅黑" panose="020B0503020204020204" pitchFamily="34" charset="-122"/>
                                    </a:rPr>
                                    <m:t>𝝎</m:t>
                                  </m:r>
                                </m:e>
                                <m:sub>
                                  <m:r>
                                    <a:rPr lang="en-US" altLang="zh-CN" b="1" i="1">
                                      <a:solidFill>
                                        <a:schemeClr val="tx2"/>
                                      </a:solidFill>
                                      <a:latin typeface="Cambria Math" panose="02040503050406030204" pitchFamily="18" charset="0"/>
                                      <a:ea typeface="微软雅黑" panose="020B0503020204020204" pitchFamily="34" charset="-122"/>
                                    </a:rPr>
                                    <m:t>𝒊</m:t>
                                  </m:r>
                                </m:sub>
                              </m:sSub>
                              <m:r>
                                <a:rPr lang="en-US" altLang="zh-CN" b="1" i="1">
                                  <a:solidFill>
                                    <a:schemeClr val="tx2"/>
                                  </a:solidFill>
                                  <a:latin typeface="Cambria Math" panose="02040503050406030204" pitchFamily="18" charset="0"/>
                                  <a:ea typeface="微软雅黑" panose="020B0503020204020204" pitchFamily="34" charset="-122"/>
                                </a:rPr>
                                <m:t>𝒌</m:t>
                              </m:r>
                              <m:r>
                                <a:rPr lang="en-US" altLang="zh-CN" b="1" i="1">
                                  <a:solidFill>
                                    <a:schemeClr val="tx2"/>
                                  </a:solidFill>
                                  <a:latin typeface="Cambria Math" panose="02040503050406030204" pitchFamily="18" charset="0"/>
                                  <a:ea typeface="微软雅黑" panose="020B0503020204020204" pitchFamily="34" charset="-122"/>
                                </a:rPr>
                                <m:t> </m:t>
                              </m:r>
                              <m:r>
                                <a:rPr lang="en-US" altLang="zh-CN" b="1" i="1">
                                  <a:solidFill>
                                    <a:schemeClr val="tx2"/>
                                  </a:solidFill>
                                  <a:latin typeface="Cambria Math" panose="02040503050406030204" pitchFamily="18" charset="0"/>
                                  <a:ea typeface="微软雅黑" panose="020B0503020204020204" pitchFamily="34" charset="-122"/>
                                </a:rPr>
                                <m:t>𝒔𝒊𝒏</m:t>
                              </m:r>
                              <m:sSub>
                                <m:sSubPr>
                                  <m:ctrlPr>
                                    <a:rPr lang="en-US" altLang="zh-CN" b="1" i="1">
                                      <a:solidFill>
                                        <a:schemeClr val="tx2"/>
                                      </a:solidFill>
                                      <a:latin typeface="Cambria Math" panose="02040503050406030204" pitchFamily="18" charset="0"/>
                                      <a:ea typeface="微软雅黑" panose="020B0503020204020204" pitchFamily="34" charset="-122"/>
                                    </a:rPr>
                                  </m:ctrlPr>
                                </m:sSubPr>
                                <m:e>
                                  <m:r>
                                    <a:rPr lang="en-US" altLang="zh-CN" b="1" i="1">
                                      <a:solidFill>
                                        <a:schemeClr val="tx2"/>
                                      </a:solidFill>
                                      <a:latin typeface="Cambria Math" panose="02040503050406030204" pitchFamily="18" charset="0"/>
                                      <a:ea typeface="微软雅黑" panose="020B0503020204020204" pitchFamily="34" charset="-122"/>
                                    </a:rPr>
                                    <m:t>𝝎</m:t>
                                  </m:r>
                                </m:e>
                                <m:sub>
                                  <m:r>
                                    <a:rPr lang="en-US" altLang="zh-CN" b="1" i="1">
                                      <a:solidFill>
                                        <a:schemeClr val="tx2"/>
                                      </a:solidFill>
                                      <a:latin typeface="Cambria Math" panose="02040503050406030204" pitchFamily="18" charset="0"/>
                                      <a:ea typeface="微软雅黑" panose="020B0503020204020204" pitchFamily="34" charset="-122"/>
                                    </a:rPr>
                                    <m:t>𝒊</m:t>
                                  </m:r>
                                </m:sub>
                              </m:sSub>
                              <m:d>
                                <m:dPr>
                                  <m:ctrlPr>
                                    <a:rPr lang="en-US" altLang="zh-CN" b="1" i="1">
                                      <a:solidFill>
                                        <a:schemeClr val="tx2"/>
                                      </a:solidFill>
                                      <a:latin typeface="Cambria Math" panose="02040503050406030204" pitchFamily="18" charset="0"/>
                                      <a:ea typeface="微软雅黑" panose="020B0503020204020204" pitchFamily="34" charset="-122"/>
                                    </a:rPr>
                                  </m:ctrlPr>
                                </m:dPr>
                                <m:e>
                                  <m:r>
                                    <a:rPr lang="en-US" altLang="zh-CN" b="1" i="1">
                                      <a:solidFill>
                                        <a:schemeClr val="tx2"/>
                                      </a:solidFill>
                                      <a:latin typeface="Cambria Math" panose="02040503050406030204" pitchFamily="18" charset="0"/>
                                      <a:ea typeface="微软雅黑" panose="020B0503020204020204" pitchFamily="34" charset="-122"/>
                                    </a:rPr>
                                    <m:t>𝒌</m:t>
                                  </m:r>
                                  <m:r>
                                    <a:rPr lang="en-US" altLang="zh-CN" b="1" i="1">
                                      <a:solidFill>
                                        <a:schemeClr val="tx2"/>
                                      </a:solidFill>
                                      <a:latin typeface="Cambria Math" panose="02040503050406030204" pitchFamily="18" charset="0"/>
                                      <a:ea typeface="微软雅黑" panose="020B0503020204020204" pitchFamily="34" charset="-122"/>
                                    </a:rPr>
                                    <m:t>+</m:t>
                                  </m:r>
                                  <m:r>
                                    <a:rPr lang="en-US" altLang="zh-CN" b="1">
                                      <a:solidFill>
                                        <a:schemeClr val="tx2"/>
                                      </a:solidFill>
                                      <a:latin typeface="Cambria Math" panose="02040503050406030204" pitchFamily="18" charset="0"/>
                                      <a:ea typeface="微软雅黑" panose="020B0503020204020204" pitchFamily="34" charset="-122"/>
                                    </a:rPr>
                                    <m:t>𝚫</m:t>
                                  </m:r>
                                  <m:r>
                                    <a:rPr lang="en-US" altLang="zh-CN" b="1" i="1">
                                      <a:solidFill>
                                        <a:schemeClr val="tx2"/>
                                      </a:solidFill>
                                      <a:latin typeface="Cambria Math" panose="02040503050406030204" pitchFamily="18" charset="0"/>
                                      <a:ea typeface="微软雅黑" panose="020B0503020204020204" pitchFamily="34" charset="-122"/>
                                    </a:rPr>
                                    <m:t> </m:t>
                                  </m:r>
                                  <m:r>
                                    <a:rPr lang="en-US" altLang="zh-CN" b="1" i="1">
                                      <a:solidFill>
                                        <a:schemeClr val="tx2"/>
                                      </a:solidFill>
                                      <a:latin typeface="Cambria Math" panose="02040503050406030204" pitchFamily="18" charset="0"/>
                                      <a:ea typeface="微软雅黑" panose="020B0503020204020204" pitchFamily="34" charset="-122"/>
                                    </a:rPr>
                                    <m:t>𝒌</m:t>
                                  </m:r>
                                </m:e>
                              </m:d>
                              <m:r>
                                <a:rPr lang="en-US" altLang="zh-CN" b="1" i="1">
                                  <a:solidFill>
                                    <a:schemeClr val="tx2"/>
                                  </a:solidFill>
                                  <a:latin typeface="Cambria Math" panose="02040503050406030204" pitchFamily="18" charset="0"/>
                                  <a:ea typeface="微软雅黑" panose="020B0503020204020204" pitchFamily="34" charset="-122"/>
                                </a:rPr>
                                <m:t>+</m:t>
                              </m:r>
                              <m:r>
                                <a:rPr lang="en-US" altLang="zh-CN" b="1" i="1">
                                  <a:solidFill>
                                    <a:schemeClr val="tx2"/>
                                  </a:solidFill>
                                  <a:latin typeface="Cambria Math" panose="02040503050406030204" pitchFamily="18" charset="0"/>
                                  <a:ea typeface="微软雅黑" panose="020B0503020204020204" pitchFamily="34" charset="-122"/>
                                </a:rPr>
                                <m:t>𝒄𝒐𝒔</m:t>
                              </m:r>
                              <m:sSub>
                                <m:sSubPr>
                                  <m:ctrlPr>
                                    <a:rPr lang="en-US" altLang="zh-CN" b="1" i="1">
                                      <a:solidFill>
                                        <a:schemeClr val="tx2"/>
                                      </a:solidFill>
                                      <a:latin typeface="Cambria Math" panose="02040503050406030204" pitchFamily="18" charset="0"/>
                                      <a:ea typeface="微软雅黑" panose="020B0503020204020204" pitchFamily="34" charset="-122"/>
                                    </a:rPr>
                                  </m:ctrlPr>
                                </m:sSubPr>
                                <m:e>
                                  <m:r>
                                    <a:rPr lang="en-US" altLang="zh-CN" b="1" i="1">
                                      <a:solidFill>
                                        <a:schemeClr val="tx2"/>
                                      </a:solidFill>
                                      <a:latin typeface="Cambria Math" panose="02040503050406030204" pitchFamily="18" charset="0"/>
                                      <a:ea typeface="微软雅黑" panose="020B0503020204020204" pitchFamily="34" charset="-122"/>
                                    </a:rPr>
                                    <m:t>𝝎</m:t>
                                  </m:r>
                                </m:e>
                                <m:sub>
                                  <m:r>
                                    <a:rPr lang="en-US" altLang="zh-CN" b="1" i="1">
                                      <a:solidFill>
                                        <a:schemeClr val="tx2"/>
                                      </a:solidFill>
                                      <a:latin typeface="Cambria Math" panose="02040503050406030204" pitchFamily="18" charset="0"/>
                                      <a:ea typeface="微软雅黑" panose="020B0503020204020204" pitchFamily="34" charset="-122"/>
                                    </a:rPr>
                                    <m:t>𝒊</m:t>
                                  </m:r>
                                </m:sub>
                              </m:sSub>
                              <m:r>
                                <a:rPr lang="en-US" altLang="zh-CN" b="1" i="1">
                                  <a:solidFill>
                                    <a:schemeClr val="tx2"/>
                                  </a:solidFill>
                                  <a:latin typeface="Cambria Math" panose="02040503050406030204" pitchFamily="18" charset="0"/>
                                  <a:ea typeface="微软雅黑" panose="020B0503020204020204" pitchFamily="34" charset="-122"/>
                                </a:rPr>
                                <m:t>𝒌</m:t>
                              </m:r>
                              <m:r>
                                <a:rPr lang="en-US" altLang="zh-CN" b="1" i="1">
                                  <a:solidFill>
                                    <a:schemeClr val="tx2"/>
                                  </a:solidFill>
                                  <a:latin typeface="Cambria Math" panose="02040503050406030204" pitchFamily="18" charset="0"/>
                                  <a:ea typeface="微软雅黑" panose="020B0503020204020204" pitchFamily="34" charset="-122"/>
                                </a:rPr>
                                <m:t> </m:t>
                              </m:r>
                              <m:r>
                                <a:rPr lang="en-US" altLang="zh-CN" b="1" i="1">
                                  <a:solidFill>
                                    <a:schemeClr val="tx2"/>
                                  </a:solidFill>
                                  <a:latin typeface="Cambria Math" panose="02040503050406030204" pitchFamily="18" charset="0"/>
                                  <a:ea typeface="微软雅黑" panose="020B0503020204020204" pitchFamily="34" charset="-122"/>
                                </a:rPr>
                                <m:t>𝒄𝒐𝒔</m:t>
                              </m:r>
                              <m:sSub>
                                <m:sSubPr>
                                  <m:ctrlPr>
                                    <a:rPr lang="en-US" altLang="zh-CN" b="1" i="1">
                                      <a:solidFill>
                                        <a:schemeClr val="tx2"/>
                                      </a:solidFill>
                                      <a:latin typeface="Cambria Math" panose="02040503050406030204" pitchFamily="18" charset="0"/>
                                      <a:ea typeface="微软雅黑" panose="020B0503020204020204" pitchFamily="34" charset="-122"/>
                                    </a:rPr>
                                  </m:ctrlPr>
                                </m:sSubPr>
                                <m:e>
                                  <m:r>
                                    <a:rPr lang="en-US" altLang="zh-CN" b="1" i="1">
                                      <a:solidFill>
                                        <a:schemeClr val="tx2"/>
                                      </a:solidFill>
                                      <a:latin typeface="Cambria Math" panose="02040503050406030204" pitchFamily="18" charset="0"/>
                                      <a:ea typeface="微软雅黑" panose="020B0503020204020204" pitchFamily="34" charset="-122"/>
                                    </a:rPr>
                                    <m:t>𝝎</m:t>
                                  </m:r>
                                </m:e>
                                <m:sub>
                                  <m:r>
                                    <a:rPr lang="en-US" altLang="zh-CN" b="1" i="1">
                                      <a:solidFill>
                                        <a:schemeClr val="tx2"/>
                                      </a:solidFill>
                                      <a:latin typeface="Cambria Math" panose="02040503050406030204" pitchFamily="18" charset="0"/>
                                      <a:ea typeface="微软雅黑" panose="020B0503020204020204" pitchFamily="34" charset="-122"/>
                                    </a:rPr>
                                    <m:t>𝒊</m:t>
                                  </m:r>
                                </m:sub>
                              </m:sSub>
                              <m:d>
                                <m:dPr>
                                  <m:ctrlPr>
                                    <a:rPr lang="en-US" altLang="zh-CN" b="1" i="1">
                                      <a:solidFill>
                                        <a:schemeClr val="tx2"/>
                                      </a:solidFill>
                                      <a:latin typeface="Cambria Math" panose="02040503050406030204" pitchFamily="18" charset="0"/>
                                      <a:ea typeface="微软雅黑" panose="020B0503020204020204" pitchFamily="34" charset="-122"/>
                                    </a:rPr>
                                  </m:ctrlPr>
                                </m:dPr>
                                <m:e>
                                  <m:r>
                                    <a:rPr lang="en-US" altLang="zh-CN" b="1" i="1">
                                      <a:solidFill>
                                        <a:schemeClr val="tx2"/>
                                      </a:solidFill>
                                      <a:latin typeface="Cambria Math" panose="02040503050406030204" pitchFamily="18" charset="0"/>
                                      <a:ea typeface="微软雅黑" panose="020B0503020204020204" pitchFamily="34" charset="-122"/>
                                    </a:rPr>
                                    <m:t>𝒌</m:t>
                                  </m:r>
                                  <m:r>
                                    <a:rPr lang="en-US" altLang="zh-CN" b="1" i="1">
                                      <a:solidFill>
                                        <a:schemeClr val="tx2"/>
                                      </a:solidFill>
                                      <a:latin typeface="Cambria Math" panose="02040503050406030204" pitchFamily="18" charset="0"/>
                                      <a:ea typeface="微软雅黑" panose="020B0503020204020204" pitchFamily="34" charset="-122"/>
                                    </a:rPr>
                                    <m:t>+</m:t>
                                  </m:r>
                                  <m:r>
                                    <a:rPr lang="en-US" altLang="zh-CN" b="1">
                                      <a:solidFill>
                                        <a:schemeClr val="tx2"/>
                                      </a:solidFill>
                                      <a:latin typeface="Cambria Math" panose="02040503050406030204" pitchFamily="18" charset="0"/>
                                      <a:ea typeface="微软雅黑" panose="020B0503020204020204" pitchFamily="34" charset="-122"/>
                                    </a:rPr>
                                    <m:t>𝚫</m:t>
                                  </m:r>
                                  <m:r>
                                    <a:rPr lang="en-US" altLang="zh-CN" b="1">
                                      <a:solidFill>
                                        <a:schemeClr val="tx2"/>
                                      </a:solidFill>
                                      <a:latin typeface="Cambria Math" panose="02040503050406030204" pitchFamily="18" charset="0"/>
                                      <a:ea typeface="微软雅黑" panose="020B0503020204020204" pitchFamily="34" charset="-122"/>
                                    </a:rPr>
                                    <m:t> </m:t>
                                  </m:r>
                                  <m:r>
                                    <a:rPr lang="en-US" altLang="zh-CN" b="1" i="1">
                                      <a:solidFill>
                                        <a:schemeClr val="tx2"/>
                                      </a:solidFill>
                                      <a:latin typeface="Cambria Math" panose="02040503050406030204" pitchFamily="18" charset="0"/>
                                      <a:ea typeface="微软雅黑" panose="020B0503020204020204" pitchFamily="34" charset="-122"/>
                                    </a:rPr>
                                    <m:t>𝒌</m:t>
                                  </m:r>
                                </m:e>
                              </m:d>
                            </m:e>
                          </m:d>
                          <m:r>
                            <a:rPr lang="en-US" altLang="zh-CN" b="1" i="1">
                              <a:solidFill>
                                <a:schemeClr val="tx2"/>
                              </a:solidFill>
                              <a:latin typeface="Cambria Math" panose="02040503050406030204" pitchFamily="18" charset="0"/>
                              <a:ea typeface="微软雅黑" panose="020B0503020204020204" pitchFamily="34" charset="-122"/>
                            </a:rPr>
                            <m:t>=</m:t>
                          </m:r>
                          <m:nary>
                            <m:naryPr>
                              <m:chr m:val="∑"/>
                              <m:limLoc m:val="subSup"/>
                              <m:ctrlPr>
                                <a:rPr lang="en-US" altLang="zh-CN" b="1" i="1">
                                  <a:solidFill>
                                    <a:schemeClr val="tx2"/>
                                  </a:solidFill>
                                  <a:latin typeface="Cambria Math" panose="02040503050406030204" pitchFamily="18" charset="0"/>
                                  <a:ea typeface="微软雅黑" panose="020B0503020204020204" pitchFamily="34" charset="-122"/>
                                </a:rPr>
                              </m:ctrlPr>
                            </m:naryPr>
                            <m:sub>
                              <m:r>
                                <m:rPr>
                                  <m:brk m:alnAt="25"/>
                                </m:rPr>
                                <a:rPr lang="en-US" altLang="zh-CN" b="1" i="1">
                                  <a:solidFill>
                                    <a:schemeClr val="tx2"/>
                                  </a:solidFill>
                                  <a:latin typeface="Cambria Math" panose="02040503050406030204" pitchFamily="18" charset="0"/>
                                  <a:ea typeface="微软雅黑" panose="020B0503020204020204" pitchFamily="34" charset="-122"/>
                                </a:rPr>
                                <m:t>𝒊</m:t>
                              </m:r>
                              <m:r>
                                <a:rPr lang="en-US" altLang="zh-CN" b="1" i="1">
                                  <a:solidFill>
                                    <a:schemeClr val="tx2"/>
                                  </a:solidFill>
                                  <a:latin typeface="Cambria Math" panose="02040503050406030204" pitchFamily="18" charset="0"/>
                                  <a:ea typeface="微软雅黑" panose="020B0503020204020204" pitchFamily="34" charset="-122"/>
                                </a:rPr>
                                <m:t>=</m:t>
                              </m:r>
                              <m:r>
                                <a:rPr lang="en-US" altLang="zh-CN" b="1" i="1">
                                  <a:solidFill>
                                    <a:schemeClr val="tx2"/>
                                  </a:solidFill>
                                  <a:latin typeface="Cambria Math" panose="02040503050406030204" pitchFamily="18" charset="0"/>
                                  <a:ea typeface="微软雅黑" panose="020B0503020204020204" pitchFamily="34" charset="-122"/>
                                </a:rPr>
                                <m:t>𝟎</m:t>
                              </m:r>
                            </m:sub>
                            <m:sup>
                              <m:f>
                                <m:fPr>
                                  <m:ctrlPr>
                                    <a:rPr lang="en-US" altLang="zh-CN" b="1" i="1">
                                      <a:solidFill>
                                        <a:schemeClr val="tx2"/>
                                      </a:solidFill>
                                      <a:latin typeface="Cambria Math" panose="02040503050406030204" pitchFamily="18" charset="0"/>
                                      <a:ea typeface="微软雅黑" panose="020B0503020204020204" pitchFamily="34" charset="-122"/>
                                    </a:rPr>
                                  </m:ctrlPr>
                                </m:fPr>
                                <m:num>
                                  <m:sSub>
                                    <m:sSubPr>
                                      <m:ctrlPr>
                                        <a:rPr lang="en-US" altLang="zh-CN" b="1" i="1">
                                          <a:solidFill>
                                            <a:schemeClr val="tx2"/>
                                          </a:solidFill>
                                          <a:latin typeface="Cambria Math" panose="02040503050406030204" pitchFamily="18" charset="0"/>
                                          <a:ea typeface="微软雅黑" panose="020B0503020204020204" pitchFamily="34" charset="-122"/>
                                        </a:rPr>
                                      </m:ctrlPr>
                                    </m:sSubPr>
                                    <m:e>
                                      <m:r>
                                        <a:rPr lang="en-US" altLang="zh-CN" b="1" i="1">
                                          <a:solidFill>
                                            <a:schemeClr val="tx2"/>
                                          </a:solidFill>
                                          <a:latin typeface="Cambria Math" panose="02040503050406030204" pitchFamily="18" charset="0"/>
                                          <a:ea typeface="微软雅黑" panose="020B0503020204020204" pitchFamily="34" charset="-122"/>
                                        </a:rPr>
                                        <m:t>𝒅</m:t>
                                      </m:r>
                                    </m:e>
                                    <m:sub>
                                      <m:r>
                                        <a:rPr lang="en-US" altLang="zh-CN" b="1" i="1">
                                          <a:solidFill>
                                            <a:schemeClr val="tx2"/>
                                          </a:solidFill>
                                          <a:latin typeface="Cambria Math" panose="02040503050406030204" pitchFamily="18" charset="0"/>
                                          <a:ea typeface="微软雅黑" panose="020B0503020204020204" pitchFamily="34" charset="-122"/>
                                        </a:rPr>
                                        <m:t>𝒎</m:t>
                                      </m:r>
                                    </m:sub>
                                  </m:sSub>
                                </m:num>
                                <m:den>
                                  <m:r>
                                    <a:rPr lang="en-US" altLang="zh-CN" b="1" i="1">
                                      <a:solidFill>
                                        <a:schemeClr val="tx2"/>
                                      </a:solidFill>
                                      <a:latin typeface="Cambria Math" panose="02040503050406030204" pitchFamily="18" charset="0"/>
                                      <a:ea typeface="微软雅黑" panose="020B0503020204020204" pitchFamily="34" charset="-122"/>
                                    </a:rPr>
                                    <m:t>𝟐</m:t>
                                  </m:r>
                                </m:den>
                              </m:f>
                              <m:r>
                                <a:rPr lang="en-US" altLang="zh-CN" b="1" i="1">
                                  <a:solidFill>
                                    <a:schemeClr val="tx2"/>
                                  </a:solidFill>
                                  <a:latin typeface="Cambria Math" panose="02040503050406030204" pitchFamily="18" charset="0"/>
                                  <a:ea typeface="微软雅黑" panose="020B0503020204020204" pitchFamily="34" charset="-122"/>
                                </a:rPr>
                                <m:t>−</m:t>
                              </m:r>
                              <m:r>
                                <a:rPr lang="en-US" altLang="zh-CN" b="1" i="1">
                                  <a:solidFill>
                                    <a:schemeClr val="tx2"/>
                                  </a:solidFill>
                                  <a:latin typeface="Cambria Math" panose="02040503050406030204" pitchFamily="18" charset="0"/>
                                  <a:ea typeface="微软雅黑" panose="020B0503020204020204" pitchFamily="34" charset="-122"/>
                                </a:rPr>
                                <m:t>𝟏</m:t>
                              </m:r>
                            </m:sup>
                            <m:e>
                              <m:func>
                                <m:funcPr>
                                  <m:ctrlPr>
                                    <a:rPr lang="en-US" altLang="zh-CN" b="1" i="1">
                                      <a:solidFill>
                                        <a:schemeClr val="tx2"/>
                                      </a:solidFill>
                                      <a:latin typeface="Cambria Math" panose="02040503050406030204" pitchFamily="18" charset="0"/>
                                      <a:ea typeface="微软雅黑" panose="020B0503020204020204" pitchFamily="34" charset="-122"/>
                                    </a:rPr>
                                  </m:ctrlPr>
                                </m:funcPr>
                                <m:fName>
                                  <m:r>
                                    <m:rPr>
                                      <m:sty m:val="p"/>
                                    </m:rPr>
                                    <a:rPr lang="en-US" altLang="zh-CN" b="0" i="0">
                                      <a:solidFill>
                                        <a:schemeClr val="tx2"/>
                                      </a:solidFill>
                                      <a:latin typeface="Cambria Math" panose="02040503050406030204" pitchFamily="18" charset="0"/>
                                      <a:ea typeface="微软雅黑" panose="020B0503020204020204" pitchFamily="34" charset="-122"/>
                                    </a:rPr>
                                    <m:t>cos</m:t>
                                  </m:r>
                                </m:fName>
                                <m:e>
                                  <m:d>
                                    <m:dPr>
                                      <m:ctrlPr>
                                        <a:rPr lang="en-US" altLang="zh-CN" b="1" i="1">
                                          <a:solidFill>
                                            <a:schemeClr val="tx2"/>
                                          </a:solidFill>
                                          <a:latin typeface="Cambria Math" panose="02040503050406030204" pitchFamily="18" charset="0"/>
                                          <a:ea typeface="微软雅黑" panose="020B0503020204020204" pitchFamily="34" charset="-122"/>
                                        </a:rPr>
                                      </m:ctrlPr>
                                    </m:dPr>
                                    <m:e>
                                      <m:sSub>
                                        <m:sSubPr>
                                          <m:ctrlPr>
                                            <a:rPr lang="en-US" altLang="zh-CN" b="1" i="1">
                                              <a:solidFill>
                                                <a:schemeClr val="tx2"/>
                                              </a:solidFill>
                                              <a:latin typeface="Cambria Math" panose="02040503050406030204" pitchFamily="18" charset="0"/>
                                              <a:ea typeface="微软雅黑" panose="020B0503020204020204" pitchFamily="34" charset="-122"/>
                                            </a:rPr>
                                          </m:ctrlPr>
                                        </m:sSubPr>
                                        <m:e>
                                          <m:r>
                                            <a:rPr lang="en-US" altLang="zh-CN" b="1" i="1">
                                              <a:solidFill>
                                                <a:schemeClr val="tx2"/>
                                              </a:solidFill>
                                              <a:latin typeface="Cambria Math" panose="02040503050406030204" pitchFamily="18" charset="0"/>
                                              <a:ea typeface="微软雅黑" panose="020B0503020204020204" pitchFamily="34" charset="-122"/>
                                            </a:rPr>
                                            <m:t>𝝎</m:t>
                                          </m:r>
                                        </m:e>
                                        <m:sub>
                                          <m:r>
                                            <a:rPr lang="en-US" altLang="zh-CN" b="1" i="1">
                                              <a:solidFill>
                                                <a:schemeClr val="tx2"/>
                                              </a:solidFill>
                                              <a:latin typeface="Cambria Math" panose="02040503050406030204" pitchFamily="18" charset="0"/>
                                              <a:ea typeface="微软雅黑" panose="020B0503020204020204" pitchFamily="34" charset="-122"/>
                                            </a:rPr>
                                            <m:t>𝒊</m:t>
                                          </m:r>
                                        </m:sub>
                                      </m:sSub>
                                      <m:d>
                                        <m:dPr>
                                          <m:ctrlPr>
                                            <a:rPr lang="en-US" altLang="zh-CN" b="1" i="1">
                                              <a:solidFill>
                                                <a:schemeClr val="tx2"/>
                                              </a:solidFill>
                                              <a:latin typeface="Cambria Math" panose="02040503050406030204" pitchFamily="18" charset="0"/>
                                              <a:ea typeface="微软雅黑" panose="020B0503020204020204" pitchFamily="34" charset="-122"/>
                                            </a:rPr>
                                          </m:ctrlPr>
                                        </m:dPr>
                                        <m:e>
                                          <m:r>
                                            <a:rPr lang="en-US" altLang="zh-CN" b="1" i="1">
                                              <a:solidFill>
                                                <a:schemeClr val="tx2"/>
                                              </a:solidFill>
                                              <a:latin typeface="Cambria Math" panose="02040503050406030204" pitchFamily="18" charset="0"/>
                                              <a:ea typeface="微软雅黑" panose="020B0503020204020204" pitchFamily="34" charset="-122"/>
                                            </a:rPr>
                                            <m:t>𝒌</m:t>
                                          </m:r>
                                          <m:r>
                                            <a:rPr lang="en-US" altLang="zh-CN" b="1" i="1">
                                              <a:solidFill>
                                                <a:schemeClr val="tx2"/>
                                              </a:solidFill>
                                              <a:latin typeface="Cambria Math" panose="02040503050406030204" pitchFamily="18" charset="0"/>
                                              <a:ea typeface="微软雅黑" panose="020B0503020204020204" pitchFamily="34" charset="-122"/>
                                            </a:rPr>
                                            <m:t>−</m:t>
                                          </m:r>
                                          <m:r>
                                            <a:rPr lang="en-US" altLang="zh-CN" b="1" i="1">
                                              <a:solidFill>
                                                <a:schemeClr val="tx2"/>
                                              </a:solidFill>
                                              <a:latin typeface="Cambria Math" panose="02040503050406030204" pitchFamily="18" charset="0"/>
                                              <a:ea typeface="微软雅黑" panose="020B0503020204020204" pitchFamily="34" charset="-122"/>
                                            </a:rPr>
                                            <m:t>𝒌</m:t>
                                          </m:r>
                                          <m:r>
                                            <a:rPr lang="en-US" altLang="zh-CN" b="1" i="1">
                                              <a:solidFill>
                                                <a:schemeClr val="tx2"/>
                                              </a:solidFill>
                                              <a:latin typeface="Cambria Math" panose="02040503050406030204" pitchFamily="18" charset="0"/>
                                              <a:ea typeface="微软雅黑" panose="020B0503020204020204" pitchFamily="34" charset="-122"/>
                                            </a:rPr>
                                            <m:t>+</m:t>
                                          </m:r>
                                          <m:r>
                                            <a:rPr lang="en-US" altLang="zh-CN" b="1">
                                              <a:solidFill>
                                                <a:schemeClr val="tx2"/>
                                              </a:solidFill>
                                              <a:latin typeface="Cambria Math" panose="02040503050406030204" pitchFamily="18" charset="0"/>
                                              <a:ea typeface="微软雅黑" panose="020B0503020204020204" pitchFamily="34" charset="-122"/>
                                            </a:rPr>
                                            <m:t>𝚫</m:t>
                                          </m:r>
                                          <m:r>
                                            <a:rPr lang="en-US" altLang="zh-CN" b="1">
                                              <a:solidFill>
                                                <a:schemeClr val="tx2"/>
                                              </a:solidFill>
                                              <a:latin typeface="Cambria Math" panose="02040503050406030204" pitchFamily="18" charset="0"/>
                                              <a:ea typeface="微软雅黑" panose="020B0503020204020204" pitchFamily="34" charset="-122"/>
                                            </a:rPr>
                                            <m:t> </m:t>
                                          </m:r>
                                          <m:r>
                                            <a:rPr lang="en-US" altLang="zh-CN" b="1" i="1">
                                              <a:solidFill>
                                                <a:schemeClr val="tx2"/>
                                              </a:solidFill>
                                              <a:latin typeface="Cambria Math" panose="02040503050406030204" pitchFamily="18" charset="0"/>
                                              <a:ea typeface="微软雅黑" panose="020B0503020204020204" pitchFamily="34" charset="-122"/>
                                            </a:rPr>
                                            <m:t>𝒌</m:t>
                                          </m:r>
                                        </m:e>
                                      </m:d>
                                    </m:e>
                                  </m:d>
                                </m:e>
                              </m:func>
                            </m:e>
                          </m:nary>
                        </m:e>
                      </m:nary>
                      <m:r>
                        <a:rPr lang="en-US" altLang="zh-CN" b="1" i="1">
                          <a:solidFill>
                            <a:schemeClr val="tx2"/>
                          </a:solidFill>
                          <a:latin typeface="Cambria Math" panose="02040503050406030204" pitchFamily="18" charset="0"/>
                          <a:ea typeface="微软雅黑" panose="020B0503020204020204" pitchFamily="34" charset="-122"/>
                        </a:rPr>
                        <m:t> </m:t>
                      </m:r>
                      <m:r>
                        <a:rPr lang="en-US" altLang="zh-CN" b="1" i="1" smtClean="0">
                          <a:solidFill>
                            <a:schemeClr val="tx2"/>
                          </a:solidFill>
                          <a:latin typeface="Cambria Math" panose="02040503050406030204" pitchFamily="18" charset="0"/>
                          <a:ea typeface="微软雅黑" panose="020B0503020204020204" pitchFamily="34" charset="-122"/>
                        </a:rPr>
                        <m:t>=</m:t>
                      </m:r>
                      <m:nary>
                        <m:naryPr>
                          <m:chr m:val="∑"/>
                          <m:limLoc m:val="subSup"/>
                          <m:ctrlPr>
                            <a:rPr lang="en-US" altLang="zh-CN" b="1" i="1">
                              <a:solidFill>
                                <a:schemeClr val="tx2"/>
                              </a:solidFill>
                              <a:latin typeface="Cambria Math" panose="02040503050406030204" pitchFamily="18" charset="0"/>
                              <a:ea typeface="微软雅黑" panose="020B0503020204020204" pitchFamily="34" charset="-122"/>
                            </a:rPr>
                          </m:ctrlPr>
                        </m:naryPr>
                        <m:sub>
                          <m:r>
                            <m:rPr>
                              <m:brk m:alnAt="25"/>
                            </m:rPr>
                            <a:rPr lang="en-US" altLang="zh-CN" b="1" i="1">
                              <a:solidFill>
                                <a:schemeClr val="tx2"/>
                              </a:solidFill>
                              <a:latin typeface="Cambria Math" panose="02040503050406030204" pitchFamily="18" charset="0"/>
                              <a:ea typeface="微软雅黑" panose="020B0503020204020204" pitchFamily="34" charset="-122"/>
                            </a:rPr>
                            <m:t>𝒊</m:t>
                          </m:r>
                          <m:r>
                            <a:rPr lang="en-US" altLang="zh-CN" b="1" i="1">
                              <a:solidFill>
                                <a:schemeClr val="tx2"/>
                              </a:solidFill>
                              <a:latin typeface="Cambria Math" panose="02040503050406030204" pitchFamily="18" charset="0"/>
                              <a:ea typeface="微软雅黑" panose="020B0503020204020204" pitchFamily="34" charset="-122"/>
                            </a:rPr>
                            <m:t>=</m:t>
                          </m:r>
                          <m:r>
                            <a:rPr lang="en-US" altLang="zh-CN" b="1" i="1">
                              <a:solidFill>
                                <a:schemeClr val="tx2"/>
                              </a:solidFill>
                              <a:latin typeface="Cambria Math" panose="02040503050406030204" pitchFamily="18" charset="0"/>
                              <a:ea typeface="微软雅黑" panose="020B0503020204020204" pitchFamily="34" charset="-122"/>
                            </a:rPr>
                            <m:t>𝟎</m:t>
                          </m:r>
                        </m:sub>
                        <m:sup>
                          <m:f>
                            <m:fPr>
                              <m:ctrlPr>
                                <a:rPr lang="en-US" altLang="zh-CN" b="1" i="1">
                                  <a:solidFill>
                                    <a:schemeClr val="tx2"/>
                                  </a:solidFill>
                                  <a:latin typeface="Cambria Math" panose="02040503050406030204" pitchFamily="18" charset="0"/>
                                  <a:ea typeface="微软雅黑" panose="020B0503020204020204" pitchFamily="34" charset="-122"/>
                                </a:rPr>
                              </m:ctrlPr>
                            </m:fPr>
                            <m:num>
                              <m:sSub>
                                <m:sSubPr>
                                  <m:ctrlPr>
                                    <a:rPr lang="en-US" altLang="zh-CN" b="1" i="1">
                                      <a:solidFill>
                                        <a:schemeClr val="tx2"/>
                                      </a:solidFill>
                                      <a:latin typeface="Cambria Math" panose="02040503050406030204" pitchFamily="18" charset="0"/>
                                      <a:ea typeface="微软雅黑" panose="020B0503020204020204" pitchFamily="34" charset="-122"/>
                                    </a:rPr>
                                  </m:ctrlPr>
                                </m:sSubPr>
                                <m:e>
                                  <m:r>
                                    <a:rPr lang="en-US" altLang="zh-CN" b="1" i="1">
                                      <a:solidFill>
                                        <a:schemeClr val="tx2"/>
                                      </a:solidFill>
                                      <a:latin typeface="Cambria Math" panose="02040503050406030204" pitchFamily="18" charset="0"/>
                                      <a:ea typeface="微软雅黑" panose="020B0503020204020204" pitchFamily="34" charset="-122"/>
                                    </a:rPr>
                                    <m:t>𝒅</m:t>
                                  </m:r>
                                </m:e>
                                <m:sub>
                                  <m:r>
                                    <a:rPr lang="en-US" altLang="zh-CN" b="1" i="1">
                                      <a:solidFill>
                                        <a:schemeClr val="tx2"/>
                                      </a:solidFill>
                                      <a:latin typeface="Cambria Math" panose="02040503050406030204" pitchFamily="18" charset="0"/>
                                      <a:ea typeface="微软雅黑" panose="020B0503020204020204" pitchFamily="34" charset="-122"/>
                                    </a:rPr>
                                    <m:t>𝒎</m:t>
                                  </m:r>
                                </m:sub>
                              </m:sSub>
                            </m:num>
                            <m:den>
                              <m:r>
                                <a:rPr lang="en-US" altLang="zh-CN" b="1" i="1">
                                  <a:solidFill>
                                    <a:schemeClr val="tx2"/>
                                  </a:solidFill>
                                  <a:latin typeface="Cambria Math" panose="02040503050406030204" pitchFamily="18" charset="0"/>
                                  <a:ea typeface="微软雅黑" panose="020B0503020204020204" pitchFamily="34" charset="-122"/>
                                </a:rPr>
                                <m:t>𝟐</m:t>
                              </m:r>
                            </m:den>
                          </m:f>
                          <m:r>
                            <a:rPr lang="en-US" altLang="zh-CN" b="1" i="1">
                              <a:solidFill>
                                <a:schemeClr val="tx2"/>
                              </a:solidFill>
                              <a:latin typeface="Cambria Math" panose="02040503050406030204" pitchFamily="18" charset="0"/>
                              <a:ea typeface="微软雅黑" panose="020B0503020204020204" pitchFamily="34" charset="-122"/>
                            </a:rPr>
                            <m:t>−</m:t>
                          </m:r>
                          <m:r>
                            <a:rPr lang="en-US" altLang="zh-CN" b="1" i="1">
                              <a:solidFill>
                                <a:schemeClr val="tx2"/>
                              </a:solidFill>
                              <a:latin typeface="Cambria Math" panose="02040503050406030204" pitchFamily="18" charset="0"/>
                              <a:ea typeface="微软雅黑" panose="020B0503020204020204" pitchFamily="34" charset="-122"/>
                            </a:rPr>
                            <m:t>𝟏</m:t>
                          </m:r>
                        </m:sup>
                        <m:e>
                          <m:func>
                            <m:funcPr>
                              <m:ctrlPr>
                                <a:rPr lang="en-US" altLang="zh-CN" b="1" i="1">
                                  <a:solidFill>
                                    <a:schemeClr val="tx2"/>
                                  </a:solidFill>
                                  <a:latin typeface="Cambria Math" panose="02040503050406030204" pitchFamily="18" charset="0"/>
                                  <a:ea typeface="微软雅黑" panose="020B0503020204020204" pitchFamily="34" charset="-122"/>
                                </a:rPr>
                              </m:ctrlPr>
                            </m:funcPr>
                            <m:fName>
                              <m:r>
                                <m:rPr>
                                  <m:sty m:val="p"/>
                                </m:rPr>
                                <a:rPr lang="en-US" altLang="zh-CN">
                                  <a:solidFill>
                                    <a:schemeClr val="tx2"/>
                                  </a:solidFill>
                                  <a:latin typeface="Cambria Math" panose="02040503050406030204" pitchFamily="18" charset="0"/>
                                  <a:ea typeface="微软雅黑" panose="020B0503020204020204" pitchFamily="34" charset="-122"/>
                                </a:rPr>
                                <m:t>cos</m:t>
                              </m:r>
                            </m:fName>
                            <m:e>
                              <m:d>
                                <m:dPr>
                                  <m:ctrlPr>
                                    <a:rPr lang="en-US" altLang="zh-CN" b="1" i="1">
                                      <a:solidFill>
                                        <a:schemeClr val="tx2"/>
                                      </a:solidFill>
                                      <a:latin typeface="Cambria Math" panose="02040503050406030204" pitchFamily="18" charset="0"/>
                                      <a:ea typeface="微软雅黑" panose="020B0503020204020204" pitchFamily="34" charset="-122"/>
                                    </a:rPr>
                                  </m:ctrlPr>
                                </m:dPr>
                                <m:e>
                                  <m:sSub>
                                    <m:sSubPr>
                                      <m:ctrlPr>
                                        <a:rPr lang="en-US" altLang="zh-CN" b="1" i="1">
                                          <a:solidFill>
                                            <a:schemeClr val="tx2"/>
                                          </a:solidFill>
                                          <a:latin typeface="Cambria Math" panose="02040503050406030204" pitchFamily="18" charset="0"/>
                                          <a:ea typeface="微软雅黑" panose="020B0503020204020204" pitchFamily="34" charset="-122"/>
                                        </a:rPr>
                                      </m:ctrlPr>
                                    </m:sSubPr>
                                    <m:e>
                                      <m:r>
                                        <a:rPr lang="en-US" altLang="zh-CN" b="1" i="1">
                                          <a:solidFill>
                                            <a:schemeClr val="tx2"/>
                                          </a:solidFill>
                                          <a:latin typeface="Cambria Math" panose="02040503050406030204" pitchFamily="18" charset="0"/>
                                          <a:ea typeface="微软雅黑" panose="020B0503020204020204" pitchFamily="34" charset="-122"/>
                                        </a:rPr>
                                        <m:t>𝝎</m:t>
                                      </m:r>
                                    </m:e>
                                    <m:sub>
                                      <m:r>
                                        <a:rPr lang="en-US" altLang="zh-CN" b="1" i="1">
                                          <a:solidFill>
                                            <a:schemeClr val="tx2"/>
                                          </a:solidFill>
                                          <a:latin typeface="Cambria Math" panose="02040503050406030204" pitchFamily="18" charset="0"/>
                                          <a:ea typeface="微软雅黑" panose="020B0503020204020204" pitchFamily="34" charset="-122"/>
                                        </a:rPr>
                                        <m:t>𝒊</m:t>
                                      </m:r>
                                    </m:sub>
                                  </m:sSub>
                                  <m:r>
                                    <a:rPr lang="en-US" altLang="zh-CN" b="1" i="0" smtClean="0">
                                      <a:solidFill>
                                        <a:schemeClr val="tx2"/>
                                      </a:solidFill>
                                      <a:latin typeface="Cambria Math" panose="02040503050406030204" pitchFamily="18" charset="0"/>
                                      <a:ea typeface="微软雅黑" panose="020B0503020204020204" pitchFamily="34" charset="-122"/>
                                    </a:rPr>
                                    <m:t>𝚫</m:t>
                                  </m:r>
                                  <m:r>
                                    <a:rPr lang="en-US" altLang="zh-CN" b="1" i="0" smtClean="0">
                                      <a:solidFill>
                                        <a:schemeClr val="tx2"/>
                                      </a:solidFill>
                                      <a:latin typeface="Cambria Math" panose="02040503050406030204" pitchFamily="18" charset="0"/>
                                      <a:ea typeface="微软雅黑" panose="020B0503020204020204" pitchFamily="34" charset="-122"/>
                                    </a:rPr>
                                    <m:t> </m:t>
                                  </m:r>
                                  <m:r>
                                    <a:rPr lang="en-US" altLang="zh-CN" b="1" i="0" smtClean="0">
                                      <a:solidFill>
                                        <a:schemeClr val="tx2"/>
                                      </a:solidFill>
                                      <a:latin typeface="Cambria Math" panose="02040503050406030204" pitchFamily="18" charset="0"/>
                                      <a:ea typeface="微软雅黑" panose="020B0503020204020204" pitchFamily="34" charset="-122"/>
                                    </a:rPr>
                                    <m:t>𝐤</m:t>
                                  </m:r>
                                </m:e>
                              </m:d>
                            </m:e>
                          </m:func>
                        </m:e>
                      </m:nary>
                    </m:oMath>
                  </m:oMathPara>
                </a14:m>
                <a:endParaRPr lang="en-US" altLang="zh-CN" b="1" dirty="0">
                  <a:solidFill>
                    <a:schemeClr val="tx2"/>
                  </a:solidFill>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5DAA3B7D-A78C-5213-BA77-2F1B6E66F6D4}"/>
                  </a:ext>
                </a:extLst>
              </p:cNvPr>
              <p:cNvSpPr txBox="1">
                <a:spLocks noRot="1" noChangeAspect="1" noMove="1" noResize="1" noEditPoints="1" noAdjustHandles="1" noChangeArrowheads="1" noChangeShapeType="1" noTextEdit="1"/>
              </p:cNvSpPr>
              <p:nvPr/>
            </p:nvSpPr>
            <p:spPr>
              <a:xfrm>
                <a:off x="5424616" y="1948967"/>
                <a:ext cx="6533103" cy="4023345"/>
              </a:xfrm>
              <a:prstGeom prst="rect">
                <a:avLst/>
              </a:prstGeom>
              <a:blipFill>
                <a:blip r:embed="rId5"/>
                <a:stretch>
                  <a:fillRect l="-5631" r="-194"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35974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76D89-3DDE-071B-5A8C-D7B8E3A49016}"/>
            </a:ext>
          </a:extLst>
        </p:cNvPr>
        <p:cNvGrpSpPr/>
        <p:nvPr/>
      </p:nvGrpSpPr>
      <p:grpSpPr>
        <a:xfrm>
          <a:off x="0" y="0"/>
          <a:ext cx="0" cy="0"/>
          <a:chOff x="0" y="0"/>
          <a:chExt cx="0" cy="0"/>
        </a:xfrm>
      </p:grpSpPr>
      <p:sp>
        <p:nvSpPr>
          <p:cNvPr id="16" name="圆角矩形 19">
            <a:extLst>
              <a:ext uri="{FF2B5EF4-FFF2-40B4-BE49-F238E27FC236}">
                <a16:creationId xmlns:a16="http://schemas.microsoft.com/office/drawing/2014/main" id="{78DB3EA7-846B-32E2-9BAF-C50C42F140DD}"/>
              </a:ext>
            </a:extLst>
          </p:cNvPr>
          <p:cNvSpPr/>
          <p:nvPr/>
        </p:nvSpPr>
        <p:spPr>
          <a:xfrm>
            <a:off x="2243708" y="4301212"/>
            <a:ext cx="7351921" cy="1110624"/>
          </a:xfrm>
          <a:prstGeom prst="roundRect">
            <a:avLst>
              <a:gd name="adj" fmla="val 9265"/>
            </a:avLst>
          </a:prstGeom>
          <a:solidFill>
            <a:schemeClr val="bg1">
              <a:lumMod val="85000"/>
              <a:alpha val="68000"/>
            </a:schemeClr>
          </a:solidFill>
          <a:ln w="25400" cap="flat" cmpd="sng" algn="ctr">
            <a:solidFill>
              <a:schemeClr val="tx2"/>
            </a:solidFill>
            <a:prstDash val="solid"/>
            <a:miter lim="800000"/>
          </a:ln>
        </p:spPr>
        <p:txBody>
          <a:bodyPr rtlCol="0" anchor="ctr"/>
          <a:lstStyle/>
          <a:p>
            <a:pPr algn="just"/>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046C332D-5850-A831-FA02-7AEB565DFF1F}"/>
              </a:ext>
            </a:extLst>
          </p:cNvPr>
          <p:cNvSpPr>
            <a:spLocks noGrp="1"/>
          </p:cNvSpPr>
          <p:nvPr>
            <p:ph type="title"/>
          </p:nvPr>
        </p:nvSpPr>
        <p:spPr/>
        <p:txBody>
          <a:bodyPr/>
          <a:lstStyle/>
          <a:p>
            <a:r>
              <a:rPr lang="zh-CN" altLang="en-US" dirty="0"/>
              <a:t>嵌入层：更多的位置编码</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EF1C386-1D92-7DF9-3F96-E5CC00B264B7}"/>
                  </a:ext>
                </a:extLst>
              </p:cNvPr>
              <p:cNvSpPr txBox="1"/>
              <p:nvPr/>
            </p:nvSpPr>
            <p:spPr>
              <a:xfrm>
                <a:off x="2133613" y="854598"/>
                <a:ext cx="8051165" cy="4596130"/>
              </a:xfrm>
              <a:prstGeom prst="rect">
                <a:avLst/>
              </a:prstGeom>
              <a:noFill/>
            </p:spPr>
            <p:txBody>
              <a:bodyPr wrap="square" rtlCol="0">
                <a:spAutoFit/>
              </a:bodyPr>
              <a:lstStyle/>
              <a:p>
                <a:pPr>
                  <a:lnSpc>
                    <a:spcPct val="125000"/>
                  </a:lnSpc>
                  <a:spcBef>
                    <a:spcPts val="600"/>
                  </a:spcBef>
                </a:pPr>
                <a:r>
                  <a:rPr lang="zh-CN" altLang="en-US" sz="2000" b="1" dirty="0">
                    <a:solidFill>
                      <a:srgbClr val="070707"/>
                    </a:solidFill>
                    <a:latin typeface="微软雅黑" panose="020B0503020204020204" pitchFamily="34" charset="-122"/>
                    <a:ea typeface="微软雅黑" panose="020B0503020204020204" pitchFamily="34" charset="-122"/>
                  </a:rPr>
                  <a:t>位置编码的外推能力：</a:t>
                </a:r>
                <a:endParaRPr lang="en-US" altLang="zh-CN" sz="2000" b="1" dirty="0">
                  <a:solidFill>
                    <a:srgbClr val="070707"/>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Font typeface="Wingdings" panose="05000000000000000000" pitchFamily="2" charset="2"/>
                  <a:buChar char="p"/>
                </a:pPr>
                <a:r>
                  <a:rPr lang="zh-CN" altLang="en-US" sz="1600" dirty="0">
                    <a:solidFill>
                      <a:srgbClr val="070707"/>
                    </a:solidFill>
                    <a:latin typeface="微软雅黑" panose="020B0503020204020204" pitchFamily="34" charset="-122"/>
                    <a:ea typeface="微软雅黑" panose="020B0503020204020204" pitchFamily="34" charset="-122"/>
                  </a:rPr>
                  <a:t>某些特定位置编码在超出原始上下文窗口的文本上表现出的建模能力，被称为外推（</a:t>
                </a:r>
                <a:r>
                  <a:rPr lang="en-US" altLang="zh-CN" sz="1600" dirty="0">
                    <a:solidFill>
                      <a:srgbClr val="070707"/>
                    </a:solidFill>
                    <a:latin typeface="微软雅黑" panose="020B0503020204020204" pitchFamily="34" charset="-122"/>
                    <a:ea typeface="微软雅黑" panose="020B0503020204020204" pitchFamily="34" charset="-122"/>
                  </a:rPr>
                  <a:t>Extrapolation</a:t>
                </a:r>
                <a:r>
                  <a:rPr lang="zh-CN" altLang="en-US" sz="1600" dirty="0">
                    <a:solidFill>
                      <a:srgbClr val="070707"/>
                    </a:solidFill>
                    <a:latin typeface="微软雅黑" panose="020B0503020204020204" pitchFamily="34" charset="-122"/>
                    <a:ea typeface="微软雅黑" panose="020B0503020204020204" pitchFamily="34" charset="-122"/>
                  </a:rPr>
                  <a:t>）能力。</a:t>
                </a:r>
                <a:endParaRPr lang="en-US" altLang="zh-CN" sz="1600" b="1" dirty="0">
                  <a:solidFill>
                    <a:srgbClr val="070707"/>
                  </a:solidFill>
                  <a:latin typeface="微软雅黑" panose="020B0503020204020204" pitchFamily="34" charset="-122"/>
                  <a:ea typeface="微软雅黑" panose="020B0503020204020204" pitchFamily="34" charset="-122"/>
                </a:endParaRPr>
              </a:p>
              <a:p>
                <a:pPr fontAlgn="auto">
                  <a:lnSpc>
                    <a:spcPct val="125000"/>
                  </a:lnSpc>
                  <a:spcBef>
                    <a:spcPts val="600"/>
                  </a:spcBef>
                </a:pPr>
                <a:r>
                  <a:rPr lang="en-US" altLang="zh-CN" sz="2000" b="1" dirty="0">
                    <a:solidFill>
                      <a:srgbClr val="070707"/>
                    </a:solidFill>
                    <a:latin typeface="微软雅黑" panose="020B0503020204020204" pitchFamily="34" charset="-122"/>
                    <a:ea typeface="微软雅黑" panose="020B0503020204020204" pitchFamily="34" charset="-122"/>
                  </a:rPr>
                  <a:t>1. </a:t>
                </a:r>
                <a:r>
                  <a:rPr lang="zh-CN" altLang="en-US" sz="2000" b="1" dirty="0">
                    <a:solidFill>
                      <a:srgbClr val="070707"/>
                    </a:solidFill>
                    <a:latin typeface="微软雅黑" panose="020B0503020204020204" pitchFamily="34" charset="-122"/>
                    <a:ea typeface="微软雅黑" panose="020B0503020204020204" pitchFamily="34" charset="-122"/>
                  </a:rPr>
                  <a:t>绝对位置编码：</a:t>
                </a:r>
                <a:endParaRPr lang="en-US" altLang="zh-CN" sz="2000" b="1" dirty="0">
                  <a:solidFill>
                    <a:srgbClr val="070707"/>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Font typeface="Wingdings" panose="05000000000000000000" pitchFamily="2" charset="2"/>
                  <a:buChar char="p"/>
                </a:pPr>
                <a:r>
                  <a:rPr lang="zh-CN" altLang="en-US" sz="1600" dirty="0">
                    <a:solidFill>
                      <a:srgbClr val="070707"/>
                    </a:solidFill>
                    <a:latin typeface="微软雅黑" panose="020B0503020204020204" pitchFamily="34" charset="-122"/>
                    <a:ea typeface="微软雅黑" panose="020B0503020204020204" pitchFamily="34" charset="-122"/>
                  </a:rPr>
                  <a:t>运用绝对位置编码的模型</a:t>
                </a:r>
                <a:r>
                  <a:rPr lang="zh-CN" altLang="en-US" sz="1600" b="1" dirty="0">
                    <a:solidFill>
                      <a:srgbClr val="070707"/>
                    </a:solidFill>
                    <a:latin typeface="微软雅黑" panose="020B0503020204020204" pitchFamily="34" charset="-122"/>
                    <a:ea typeface="微软雅黑" panose="020B0503020204020204" pitchFamily="34" charset="-122"/>
                  </a:rPr>
                  <a:t>上下文建模能力</a:t>
                </a:r>
                <a:r>
                  <a:rPr lang="zh-CN" altLang="en-US" sz="1600" dirty="0">
                    <a:solidFill>
                      <a:srgbClr val="070707"/>
                    </a:solidFill>
                    <a:latin typeface="微软雅黑" panose="020B0503020204020204" pitchFamily="34" charset="-122"/>
                    <a:ea typeface="微软雅黑" panose="020B0503020204020204" pitchFamily="34" charset="-122"/>
                  </a:rPr>
                  <a:t>通常会受到训练集中文本数据</a:t>
                </a:r>
                <a:r>
                  <a:rPr lang="zh-CN" altLang="en-US" sz="1600" b="1" dirty="0">
                    <a:solidFill>
                      <a:srgbClr val="070707"/>
                    </a:solidFill>
                    <a:latin typeface="微软雅黑" panose="020B0503020204020204" pitchFamily="34" charset="-122"/>
                    <a:ea typeface="微软雅黑" panose="020B0503020204020204" pitchFamily="34" charset="-122"/>
                  </a:rPr>
                  <a:t>长度分布</a:t>
                </a:r>
                <a:r>
                  <a:rPr lang="zh-CN" altLang="en-US" sz="1600" dirty="0">
                    <a:solidFill>
                      <a:srgbClr val="070707"/>
                    </a:solidFill>
                    <a:latin typeface="微软雅黑" panose="020B0503020204020204" pitchFamily="34" charset="-122"/>
                    <a:ea typeface="微软雅黑" panose="020B0503020204020204" pitchFamily="34" charset="-122"/>
                  </a:rPr>
                  <a:t>的限制。一旦超出这个分布范围，模型的位置编码往往无法得到充分训练，从而导致模型处理长文本的性能下降。即外推能力较差。</a:t>
                </a:r>
                <a:endParaRPr lang="en-US" altLang="zh-CN" sz="1600" dirty="0">
                  <a:solidFill>
                    <a:srgbClr val="070707"/>
                  </a:solidFill>
                  <a:latin typeface="微软雅黑" panose="020B0503020204020204" pitchFamily="34" charset="-122"/>
                  <a:ea typeface="微软雅黑" panose="020B0503020204020204" pitchFamily="34" charset="-122"/>
                </a:endParaRPr>
              </a:p>
              <a:p>
                <a:pPr fontAlgn="auto">
                  <a:lnSpc>
                    <a:spcPct val="125000"/>
                  </a:lnSpc>
                  <a:spcBef>
                    <a:spcPts val="600"/>
                  </a:spcBef>
                </a:pPr>
                <a:r>
                  <a:rPr lang="en-US" altLang="zh-CN" sz="2000" b="1" dirty="0">
                    <a:solidFill>
                      <a:srgbClr val="070707"/>
                    </a:solidFill>
                    <a:latin typeface="微软雅黑" panose="020B0503020204020204" pitchFamily="34" charset="-122"/>
                    <a:ea typeface="微软雅黑" panose="020B0503020204020204" pitchFamily="34" charset="-122"/>
                  </a:rPr>
                  <a:t>2. </a:t>
                </a:r>
                <a:r>
                  <a:rPr lang="zh-CN" altLang="en-US" sz="2000" b="1" dirty="0">
                    <a:solidFill>
                      <a:srgbClr val="070707"/>
                    </a:solidFill>
                    <a:latin typeface="微软雅黑" panose="020B0503020204020204" pitchFamily="34" charset="-122"/>
                    <a:ea typeface="微软雅黑" panose="020B0503020204020204" pitchFamily="34" charset="-122"/>
                  </a:rPr>
                  <a:t>相对位置编码：</a:t>
                </a:r>
                <a:endParaRPr lang="en-US" altLang="zh-CN" sz="2000" b="1" dirty="0">
                  <a:solidFill>
                    <a:srgbClr val="070707"/>
                  </a:solidFill>
                  <a:latin typeface="微软雅黑" panose="020B0503020204020204" pitchFamily="34" charset="-122"/>
                  <a:ea typeface="微软雅黑" panose="020B0503020204020204" pitchFamily="34" charset="-122"/>
                </a:endParaRPr>
              </a:p>
              <a:p>
                <a:pPr marL="742950" lvl="1" indent="-285750">
                  <a:lnSpc>
                    <a:spcPct val="125000"/>
                  </a:lnSpc>
                  <a:spcBef>
                    <a:spcPts val="600"/>
                  </a:spcBef>
                  <a:buFont typeface="Wingdings" panose="05000000000000000000" pitchFamily="2" charset="2"/>
                  <a:buChar char="p"/>
                </a:pPr>
                <a:r>
                  <a:rPr lang="zh-CN" altLang="en-US" sz="1600" dirty="0">
                    <a:solidFill>
                      <a:srgbClr val="070707"/>
                    </a:solidFill>
                    <a:latin typeface="微软雅黑" panose="020B0503020204020204" pitchFamily="34" charset="-122"/>
                    <a:ea typeface="微软雅黑" panose="020B0503020204020204" pitchFamily="34" charset="-122"/>
                  </a:rPr>
                  <a:t>其位移不变性会使其具备相对较好的外推能力。</a:t>
                </a:r>
                <a:endParaRPr lang="en-US" altLang="zh-CN" sz="1600" dirty="0">
                  <a:solidFill>
                    <a:srgbClr val="070707"/>
                  </a:solidFill>
                  <a:latin typeface="微软雅黑" panose="020B0503020204020204" pitchFamily="34" charset="-122"/>
                  <a:ea typeface="微软雅黑" panose="020B0503020204020204" pitchFamily="34" charset="-122"/>
                </a:endParaRPr>
              </a:p>
              <a:p>
                <a:pPr lvl="1">
                  <a:lnSpc>
                    <a:spcPct val="125000"/>
                  </a:lnSpc>
                  <a:spcBef>
                    <a:spcPts val="600"/>
                  </a:spcBef>
                </a:pPr>
                <a:r>
                  <a:rPr lang="en-US" altLang="zh-CN" sz="1600" dirty="0">
                    <a:solidFill>
                      <a:srgbClr val="070707"/>
                    </a:solidFill>
                    <a:latin typeface="微软雅黑" panose="020B0503020204020204" pitchFamily="34" charset="-122"/>
                    <a:ea typeface="微软雅黑" panose="020B0503020204020204" pitchFamily="34" charset="-122"/>
                  </a:rPr>
                  <a:t>	</a:t>
                </a:r>
                <a:r>
                  <a:rPr lang="en-US" altLang="zh-CN" sz="1400" dirty="0">
                    <a:solidFill>
                      <a:srgbClr val="070707"/>
                    </a:solidFill>
                    <a:latin typeface="微软雅黑" panose="020B0503020204020204" pitchFamily="34" charset="-122"/>
                    <a:ea typeface="微软雅黑" panose="020B0503020204020204" pitchFamily="34" charset="-122"/>
                  </a:rPr>
                  <a:t>ex</a:t>
                </a:r>
                <a:r>
                  <a:rPr lang="zh-CN" altLang="en-US" sz="1400" dirty="0">
                    <a:solidFill>
                      <a:srgbClr val="070707"/>
                    </a:solidFill>
                    <a:latin typeface="微软雅黑" panose="020B0503020204020204" pitchFamily="34" charset="-122"/>
                    <a:ea typeface="微软雅黑" panose="020B0503020204020204" pitchFamily="34" charset="-122"/>
                  </a:rPr>
                  <a:t>：</a:t>
                </a:r>
                <a:r>
                  <a:rPr lang="en-US" altLang="zh-CN" sz="1400" dirty="0">
                    <a:solidFill>
                      <a:srgbClr val="070707"/>
                    </a:solidFill>
                    <a:latin typeface="微软雅黑" panose="020B0503020204020204" pitchFamily="34" charset="-122"/>
                    <a:ea typeface="微软雅黑" panose="020B0503020204020204" pitchFamily="34" charset="-122"/>
                  </a:rPr>
                  <a:t>T5 </a:t>
                </a:r>
                <a:r>
                  <a:rPr lang="zh-CN" altLang="en-US" sz="1400" dirty="0">
                    <a:solidFill>
                      <a:srgbClr val="070707"/>
                    </a:solidFill>
                    <a:latin typeface="微软雅黑" panose="020B0503020204020204" pitchFamily="34" charset="-122"/>
                    <a:ea typeface="微软雅黑" panose="020B0503020204020204" pitchFamily="34" charset="-122"/>
                  </a:rPr>
                  <a:t>相对位置编码</a:t>
                </a:r>
                <a:r>
                  <a:rPr lang="en-US" altLang="zh-CN" sz="1400" baseline="30000" dirty="0">
                    <a:solidFill>
                      <a:schemeClr val="tx2"/>
                    </a:solidFill>
                    <a:latin typeface="微软雅黑" panose="020B0503020204020204" pitchFamily="34" charset="-122"/>
                    <a:ea typeface="微软雅黑" panose="020B0503020204020204" pitchFamily="34" charset="-122"/>
                  </a:rPr>
                  <a:t>[1]</a:t>
                </a:r>
                <a:endParaRPr lang="en-US" altLang="zh-CN" sz="1400" dirty="0">
                  <a:solidFill>
                    <a:srgbClr val="070707"/>
                  </a:solidFill>
                  <a:latin typeface="微软雅黑" panose="020B0503020204020204" pitchFamily="34" charset="-122"/>
                  <a:ea typeface="微软雅黑" panose="020B0503020204020204" pitchFamily="34"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sSub>
                        <m:sSubPr>
                          <m:ctrlPr>
                            <a:rPr lang="en-US" altLang="zh-CN" sz="1400" b="0" i="1" smtClean="0">
                              <a:solidFill>
                                <a:srgbClr val="070707"/>
                              </a:solidFill>
                              <a:latin typeface="Cambria Math" panose="02040503050406030204" pitchFamily="18" charset="0"/>
                              <a:ea typeface="微软雅黑" panose="020B0503020204020204" pitchFamily="34" charset="-122"/>
                            </a:rPr>
                          </m:ctrlPr>
                        </m:sSubPr>
                        <m:e>
                          <m:r>
                            <a:rPr lang="en-US" altLang="zh-CN" sz="1400" b="0" i="1" smtClean="0">
                              <a:solidFill>
                                <a:srgbClr val="070707"/>
                              </a:solidFill>
                              <a:latin typeface="Cambria Math" panose="02040503050406030204" pitchFamily="18" charset="0"/>
                              <a:ea typeface="微软雅黑" panose="020B0503020204020204" pitchFamily="34" charset="-122"/>
                            </a:rPr>
                            <m:t>𝐴</m:t>
                          </m:r>
                        </m:e>
                        <m:sub>
                          <m:r>
                            <a:rPr lang="en-US" altLang="zh-CN" sz="1400" b="0" i="1" smtClean="0">
                              <a:solidFill>
                                <a:srgbClr val="070707"/>
                              </a:solidFill>
                              <a:latin typeface="Cambria Math" panose="02040503050406030204" pitchFamily="18" charset="0"/>
                              <a:ea typeface="微软雅黑" panose="020B0503020204020204" pitchFamily="34" charset="-122"/>
                            </a:rPr>
                            <m:t>𝑖𝑗</m:t>
                          </m:r>
                        </m:sub>
                      </m:sSub>
                      <m:r>
                        <a:rPr lang="en-US" altLang="zh-CN" sz="1400" b="0" i="1" smtClean="0">
                          <a:solidFill>
                            <a:srgbClr val="070707"/>
                          </a:solidFill>
                          <a:latin typeface="Cambria Math" panose="02040503050406030204" pitchFamily="18" charset="0"/>
                          <a:ea typeface="微软雅黑" panose="020B0503020204020204" pitchFamily="34" charset="-122"/>
                        </a:rPr>
                        <m:t>=</m:t>
                      </m:r>
                      <m:sSub>
                        <m:sSubPr>
                          <m:ctrlPr>
                            <a:rPr lang="en-US" altLang="zh-CN" sz="1400" b="0" i="1" smtClean="0">
                              <a:solidFill>
                                <a:srgbClr val="070707"/>
                              </a:solidFill>
                              <a:latin typeface="Cambria Math" panose="02040503050406030204" pitchFamily="18" charset="0"/>
                              <a:ea typeface="微软雅黑" panose="020B0503020204020204" pitchFamily="34" charset="-122"/>
                            </a:rPr>
                          </m:ctrlPr>
                        </m:sSubPr>
                        <m:e>
                          <m:r>
                            <a:rPr lang="en-US" altLang="zh-CN" sz="1400" b="0" i="1" smtClean="0">
                              <a:solidFill>
                                <a:srgbClr val="070707"/>
                              </a:solidFill>
                              <a:latin typeface="Cambria Math" panose="02040503050406030204" pitchFamily="18" charset="0"/>
                              <a:ea typeface="微软雅黑" panose="020B0503020204020204" pitchFamily="34" charset="-122"/>
                            </a:rPr>
                            <m:t>𝑥</m:t>
                          </m:r>
                        </m:e>
                        <m:sub>
                          <m:r>
                            <a:rPr lang="en-US" altLang="zh-CN" sz="1400" b="0" i="1" smtClean="0">
                              <a:solidFill>
                                <a:srgbClr val="070707"/>
                              </a:solidFill>
                              <a:latin typeface="Cambria Math" panose="02040503050406030204" pitchFamily="18" charset="0"/>
                              <a:ea typeface="微软雅黑" panose="020B0503020204020204" pitchFamily="34" charset="-122"/>
                            </a:rPr>
                            <m:t>𝑖</m:t>
                          </m:r>
                        </m:sub>
                      </m:sSub>
                      <m:sSup>
                        <m:sSupPr>
                          <m:ctrlPr>
                            <a:rPr lang="en-US" altLang="zh-CN" sz="1400" b="0" i="1" smtClean="0">
                              <a:solidFill>
                                <a:srgbClr val="070707"/>
                              </a:solidFill>
                              <a:latin typeface="Cambria Math" panose="02040503050406030204" pitchFamily="18" charset="0"/>
                              <a:ea typeface="微软雅黑" panose="020B0503020204020204" pitchFamily="34" charset="-122"/>
                            </a:rPr>
                          </m:ctrlPr>
                        </m:sSupPr>
                        <m:e>
                          <m:r>
                            <a:rPr lang="en-US" altLang="zh-CN" sz="1400" b="0" i="1" smtClean="0">
                              <a:solidFill>
                                <a:srgbClr val="070707"/>
                              </a:solidFill>
                              <a:latin typeface="Cambria Math" panose="02040503050406030204" pitchFamily="18" charset="0"/>
                              <a:ea typeface="微软雅黑" panose="020B0503020204020204" pitchFamily="34" charset="-122"/>
                            </a:rPr>
                            <m:t>𝑊</m:t>
                          </m:r>
                        </m:e>
                        <m:sup>
                          <m:r>
                            <a:rPr lang="en-US" altLang="zh-CN" sz="1400" b="0" i="1" smtClean="0">
                              <a:solidFill>
                                <a:srgbClr val="070707"/>
                              </a:solidFill>
                              <a:latin typeface="Cambria Math" panose="02040503050406030204" pitchFamily="18" charset="0"/>
                              <a:ea typeface="微软雅黑" panose="020B0503020204020204" pitchFamily="34" charset="-122"/>
                            </a:rPr>
                            <m:t>𝑄</m:t>
                          </m:r>
                        </m:sup>
                      </m:sSup>
                      <m:sSup>
                        <m:sSupPr>
                          <m:ctrlPr>
                            <a:rPr lang="en-US" altLang="zh-CN" sz="1400" b="0" i="1" smtClean="0">
                              <a:solidFill>
                                <a:srgbClr val="070707"/>
                              </a:solidFill>
                              <a:latin typeface="Cambria Math" panose="02040503050406030204" pitchFamily="18" charset="0"/>
                              <a:ea typeface="微软雅黑" panose="020B0503020204020204" pitchFamily="34" charset="-122"/>
                            </a:rPr>
                          </m:ctrlPr>
                        </m:sSupPr>
                        <m:e>
                          <m:r>
                            <a:rPr lang="en-US" altLang="zh-CN" sz="1400" b="0" i="1" smtClean="0">
                              <a:solidFill>
                                <a:srgbClr val="070707"/>
                              </a:solidFill>
                              <a:latin typeface="Cambria Math" panose="02040503050406030204" pitchFamily="18" charset="0"/>
                              <a:ea typeface="微软雅黑" panose="020B0503020204020204" pitchFamily="34" charset="-122"/>
                            </a:rPr>
                            <m:t>𝑊</m:t>
                          </m:r>
                        </m:e>
                        <m:sup>
                          <m:r>
                            <a:rPr lang="en-US" altLang="zh-CN" sz="1400" b="0" i="1" smtClean="0">
                              <a:solidFill>
                                <a:srgbClr val="070707"/>
                              </a:solidFill>
                              <a:latin typeface="Cambria Math" panose="02040503050406030204" pitchFamily="18" charset="0"/>
                              <a:ea typeface="微软雅黑" panose="020B0503020204020204" pitchFamily="34" charset="-122"/>
                            </a:rPr>
                            <m:t>𝐾</m:t>
                          </m:r>
                        </m:sup>
                      </m:sSup>
                      <m:sSub>
                        <m:sSubPr>
                          <m:ctrlPr>
                            <a:rPr lang="en-US" altLang="zh-CN" sz="1400" b="0" i="1" smtClean="0">
                              <a:solidFill>
                                <a:srgbClr val="070707"/>
                              </a:solidFill>
                              <a:latin typeface="Cambria Math" panose="02040503050406030204" pitchFamily="18" charset="0"/>
                              <a:ea typeface="微软雅黑" panose="020B0503020204020204" pitchFamily="34" charset="-122"/>
                            </a:rPr>
                          </m:ctrlPr>
                        </m:sSubPr>
                        <m:e>
                          <m:r>
                            <a:rPr lang="en-US" altLang="zh-CN" sz="1400" b="0" i="1" smtClean="0">
                              <a:solidFill>
                                <a:srgbClr val="070707"/>
                              </a:solidFill>
                              <a:latin typeface="Cambria Math" panose="02040503050406030204" pitchFamily="18" charset="0"/>
                              <a:ea typeface="微软雅黑" panose="020B0503020204020204" pitchFamily="34" charset="-122"/>
                            </a:rPr>
                            <m:t>𝑥</m:t>
                          </m:r>
                        </m:e>
                        <m:sub>
                          <m:r>
                            <a:rPr lang="en-US" altLang="zh-CN" sz="1400" b="0" i="1" smtClean="0">
                              <a:solidFill>
                                <a:srgbClr val="070707"/>
                              </a:solidFill>
                              <a:latin typeface="Cambria Math" panose="02040503050406030204" pitchFamily="18" charset="0"/>
                              <a:ea typeface="微软雅黑" panose="020B0503020204020204" pitchFamily="34" charset="-122"/>
                            </a:rPr>
                            <m:t>𝑗</m:t>
                          </m:r>
                        </m:sub>
                      </m:sSub>
                      <m:r>
                        <a:rPr lang="en-US" altLang="zh-CN" sz="1400" b="0" i="1" smtClean="0">
                          <a:solidFill>
                            <a:srgbClr val="070707"/>
                          </a:solidFill>
                          <a:latin typeface="Cambria Math" panose="02040503050406030204" pitchFamily="18" charset="0"/>
                          <a:ea typeface="微软雅黑" panose="020B0503020204020204" pitchFamily="34" charset="-122"/>
                        </a:rPr>
                        <m:t>+</m:t>
                      </m:r>
                      <m:sSub>
                        <m:sSubPr>
                          <m:ctrlPr>
                            <a:rPr lang="en-US" altLang="zh-CN" sz="1400" b="1" i="1" smtClean="0">
                              <a:solidFill>
                                <a:schemeClr val="tx1"/>
                              </a:solidFill>
                              <a:latin typeface="Cambria Math" panose="02040503050406030204" pitchFamily="18" charset="0"/>
                              <a:ea typeface="微软雅黑" panose="020B0503020204020204" pitchFamily="34" charset="-122"/>
                            </a:rPr>
                          </m:ctrlPr>
                        </m:sSubPr>
                        <m:e>
                          <m:r>
                            <a:rPr lang="en-US" altLang="zh-CN" sz="1400" b="1" i="1" smtClean="0">
                              <a:solidFill>
                                <a:schemeClr val="tx1"/>
                              </a:solidFill>
                              <a:latin typeface="Cambria Math" panose="02040503050406030204" pitchFamily="18" charset="0"/>
                              <a:ea typeface="微软雅黑" panose="020B0503020204020204" pitchFamily="34" charset="-122"/>
                            </a:rPr>
                            <m:t>𝒓</m:t>
                          </m:r>
                        </m:e>
                        <m:sub>
                          <m:r>
                            <a:rPr lang="en-US" altLang="zh-CN" sz="1400" b="1" i="1" smtClean="0">
                              <a:solidFill>
                                <a:schemeClr val="tx1"/>
                              </a:solidFill>
                              <a:latin typeface="Cambria Math" panose="02040503050406030204" pitchFamily="18" charset="0"/>
                              <a:ea typeface="微软雅黑" panose="020B0503020204020204" pitchFamily="34" charset="-122"/>
                            </a:rPr>
                            <m:t>𝒊</m:t>
                          </m:r>
                          <m:r>
                            <a:rPr lang="en-US" altLang="zh-CN" sz="1400" b="1" i="1" smtClean="0">
                              <a:solidFill>
                                <a:schemeClr val="tx1"/>
                              </a:solidFill>
                              <a:latin typeface="Cambria Math" panose="02040503050406030204" pitchFamily="18" charset="0"/>
                              <a:ea typeface="微软雅黑" panose="020B0503020204020204" pitchFamily="34" charset="-122"/>
                            </a:rPr>
                            <m:t>−</m:t>
                          </m:r>
                          <m:r>
                            <a:rPr lang="en-US" altLang="zh-CN" sz="1400" b="1" i="1" smtClean="0">
                              <a:solidFill>
                                <a:schemeClr val="tx1"/>
                              </a:solidFill>
                              <a:latin typeface="Cambria Math" panose="02040503050406030204" pitchFamily="18" charset="0"/>
                              <a:ea typeface="微软雅黑" panose="020B0503020204020204" pitchFamily="34" charset="-122"/>
                            </a:rPr>
                            <m:t>𝒋</m:t>
                          </m:r>
                        </m:sub>
                      </m:sSub>
                      <m:r>
                        <a:rPr lang="en-US" altLang="zh-CN" sz="1400" b="0" i="1" smtClean="0">
                          <a:solidFill>
                            <a:srgbClr val="070707"/>
                          </a:solidFill>
                          <a:latin typeface="Cambria Math" panose="02040503050406030204" pitchFamily="18" charset="0"/>
                          <a:ea typeface="微软雅黑" panose="020B0503020204020204" pitchFamily="34" charset="-122"/>
                        </a:rPr>
                        <m:t>,</m:t>
                      </m:r>
                    </m:oMath>
                  </m:oMathPara>
                </a14:m>
                <a:endParaRPr lang="en-US" altLang="zh-CN" sz="1400" dirty="0">
                  <a:solidFill>
                    <a:srgbClr val="070707"/>
                  </a:solidFill>
                  <a:latin typeface="微软雅黑" panose="020B0503020204020204" pitchFamily="34" charset="-122"/>
                  <a:ea typeface="微软雅黑" panose="020B0503020204020204" pitchFamily="34" charset="-122"/>
                </a:endParaRPr>
              </a:p>
              <a:p>
                <a:pPr lvl="1">
                  <a:lnSpc>
                    <a:spcPct val="125000"/>
                  </a:lnSpc>
                  <a:spcBef>
                    <a:spcPts val="600"/>
                  </a:spcBef>
                </a:pPr>
                <a:r>
                  <a:rPr lang="en-US" altLang="zh-CN" sz="1400" dirty="0">
                    <a:solidFill>
                      <a:srgbClr val="070707"/>
                    </a:solidFill>
                    <a:latin typeface="微软雅黑" panose="020B0503020204020204" pitchFamily="34" charset="-122"/>
                    <a:ea typeface="微软雅黑" panose="020B0503020204020204" pitchFamily="34" charset="-122"/>
                  </a:rPr>
                  <a:t>	</a:t>
                </a:r>
                <a:r>
                  <a:rPr lang="zh-CN" altLang="en-US" sz="1400" dirty="0">
                    <a:solidFill>
                      <a:srgbClr val="070707"/>
                    </a:solidFill>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1400" b="0" i="1" smtClean="0">
                            <a:solidFill>
                              <a:srgbClr val="070707"/>
                            </a:solidFill>
                            <a:latin typeface="Cambria Math" panose="02040503050406030204" pitchFamily="18" charset="0"/>
                            <a:ea typeface="微软雅黑" panose="020B0503020204020204" pitchFamily="34" charset="-122"/>
                          </a:rPr>
                        </m:ctrlPr>
                      </m:sSubPr>
                      <m:e>
                        <m:r>
                          <a:rPr lang="en-US" altLang="zh-CN" sz="1400" b="0" i="1" smtClean="0">
                            <a:solidFill>
                              <a:srgbClr val="070707"/>
                            </a:solidFill>
                            <a:latin typeface="Cambria Math" panose="02040503050406030204" pitchFamily="18" charset="0"/>
                            <a:ea typeface="微软雅黑" panose="020B0503020204020204" pitchFamily="34" charset="-122"/>
                          </a:rPr>
                          <m:t>𝑟</m:t>
                        </m:r>
                      </m:e>
                      <m:sub>
                        <m:r>
                          <a:rPr lang="en-US" altLang="zh-CN" sz="1400" b="0" i="1" smtClean="0">
                            <a:solidFill>
                              <a:srgbClr val="070707"/>
                            </a:solidFill>
                            <a:latin typeface="Cambria Math" panose="02040503050406030204" pitchFamily="18" charset="0"/>
                            <a:ea typeface="微软雅黑" panose="020B0503020204020204" pitchFamily="34" charset="-122"/>
                          </a:rPr>
                          <m:t>𝑖</m:t>
                        </m:r>
                        <m:r>
                          <a:rPr lang="en-US" altLang="zh-CN" sz="1400" b="0" i="1" smtClean="0">
                            <a:solidFill>
                              <a:srgbClr val="070707"/>
                            </a:solidFill>
                            <a:latin typeface="Cambria Math" panose="02040503050406030204" pitchFamily="18" charset="0"/>
                            <a:ea typeface="微软雅黑" panose="020B0503020204020204" pitchFamily="34" charset="-122"/>
                          </a:rPr>
                          <m:t>−</m:t>
                        </m:r>
                        <m:r>
                          <a:rPr lang="en-US" altLang="zh-CN" sz="1400" b="0" i="1" smtClean="0">
                            <a:solidFill>
                              <a:srgbClr val="070707"/>
                            </a:solidFill>
                            <a:latin typeface="Cambria Math" panose="02040503050406030204" pitchFamily="18" charset="0"/>
                            <a:ea typeface="微软雅黑" panose="020B0503020204020204" pitchFamily="34" charset="-122"/>
                          </a:rPr>
                          <m:t>𝑗</m:t>
                        </m:r>
                      </m:sub>
                    </m:sSub>
                  </m:oMath>
                </a14:m>
                <a:r>
                  <a:rPr lang="zh-CN" altLang="en-US" sz="1400" dirty="0">
                    <a:solidFill>
                      <a:srgbClr val="070707"/>
                    </a:solidFill>
                    <a:latin typeface="微软雅黑" panose="020B0503020204020204" pitchFamily="34" charset="-122"/>
                    <a:ea typeface="微软雅黑" panose="020B0503020204020204" pitchFamily="34" charset="-122"/>
                  </a:rPr>
                  <a:t>表示基于查询和键之间偏移的可学习标量，</a:t>
                </a:r>
                <a14:m>
                  <m:oMath xmlns:m="http://schemas.openxmlformats.org/officeDocument/2006/math">
                    <m:sSub>
                      <m:sSubPr>
                        <m:ctrlPr>
                          <a:rPr lang="en-US" altLang="zh-CN" sz="1400" b="0" i="1" smtClean="0">
                            <a:solidFill>
                              <a:srgbClr val="070707"/>
                            </a:solidFill>
                            <a:latin typeface="Cambria Math" panose="02040503050406030204" pitchFamily="18" charset="0"/>
                            <a:ea typeface="微软雅黑" panose="020B0503020204020204" pitchFamily="34" charset="-122"/>
                          </a:rPr>
                        </m:ctrlPr>
                      </m:sSubPr>
                      <m:e>
                        <m:r>
                          <a:rPr lang="en-US" altLang="zh-CN" sz="1400" b="0" i="1" smtClean="0">
                            <a:solidFill>
                              <a:srgbClr val="070707"/>
                            </a:solidFill>
                            <a:latin typeface="Cambria Math" panose="02040503050406030204" pitchFamily="18" charset="0"/>
                            <a:ea typeface="微软雅黑" panose="020B0503020204020204" pitchFamily="34" charset="-122"/>
                          </a:rPr>
                          <m:t>𝑥</m:t>
                        </m:r>
                      </m:e>
                      <m:sub>
                        <m:r>
                          <a:rPr lang="en-US" altLang="zh-CN" sz="1400" b="0" i="1" smtClean="0">
                            <a:solidFill>
                              <a:srgbClr val="070707"/>
                            </a:solidFill>
                            <a:latin typeface="Cambria Math" panose="02040503050406030204" pitchFamily="18" charset="0"/>
                            <a:ea typeface="微软雅黑" panose="020B0503020204020204" pitchFamily="34" charset="-122"/>
                          </a:rPr>
                          <m:t>𝑖</m:t>
                        </m:r>
                      </m:sub>
                    </m:sSub>
                  </m:oMath>
                </a14:m>
                <a:r>
                  <a:rPr lang="zh-CN" altLang="en-US" sz="1400" dirty="0">
                    <a:solidFill>
                      <a:srgbClr val="070707"/>
                    </a:solidFill>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1400" b="0" i="1" dirty="0" smtClean="0">
                            <a:solidFill>
                              <a:srgbClr val="070707"/>
                            </a:solidFill>
                            <a:latin typeface="Cambria Math" panose="02040503050406030204" pitchFamily="18" charset="0"/>
                            <a:ea typeface="微软雅黑" panose="020B0503020204020204" pitchFamily="34" charset="-122"/>
                          </a:rPr>
                        </m:ctrlPr>
                      </m:sSubPr>
                      <m:e>
                        <m:r>
                          <a:rPr lang="en-US" altLang="zh-CN" sz="1400" b="0" i="1" dirty="0" smtClean="0">
                            <a:solidFill>
                              <a:srgbClr val="070707"/>
                            </a:solidFill>
                            <a:latin typeface="Cambria Math" panose="02040503050406030204" pitchFamily="18" charset="0"/>
                            <a:ea typeface="微软雅黑" panose="020B0503020204020204" pitchFamily="34" charset="-122"/>
                          </a:rPr>
                          <m:t>𝑥</m:t>
                        </m:r>
                      </m:e>
                      <m:sub>
                        <m:r>
                          <a:rPr lang="en-US" altLang="zh-CN" sz="1400" b="0" i="1" dirty="0" smtClean="0">
                            <a:solidFill>
                              <a:srgbClr val="070707"/>
                            </a:solidFill>
                            <a:latin typeface="Cambria Math" panose="02040503050406030204" pitchFamily="18" charset="0"/>
                            <a:ea typeface="微软雅黑" panose="020B0503020204020204" pitchFamily="34" charset="-122"/>
                          </a:rPr>
                          <m:t>𝑗</m:t>
                        </m:r>
                      </m:sub>
                    </m:sSub>
                  </m:oMath>
                </a14:m>
                <a:r>
                  <a:rPr lang="zh-CN" altLang="en-US" sz="1400" dirty="0">
                    <a:solidFill>
                      <a:srgbClr val="070707"/>
                    </a:solidFill>
                    <a:latin typeface="微软雅黑" panose="020B0503020204020204" pitchFamily="34" charset="-122"/>
                    <a:ea typeface="微软雅黑" panose="020B0503020204020204" pitchFamily="34" charset="-122"/>
                  </a:rPr>
                  <a:t>是</a:t>
                </a:r>
                <a14:m>
                  <m:oMath xmlns:m="http://schemas.openxmlformats.org/officeDocument/2006/math">
                    <m:sSup>
                      <m:sSupPr>
                        <m:ctrlPr>
                          <a:rPr lang="en-US" altLang="zh-CN" sz="1400" b="0" i="1" dirty="0" smtClean="0">
                            <a:solidFill>
                              <a:srgbClr val="070707"/>
                            </a:solidFill>
                            <a:latin typeface="Cambria Math" panose="02040503050406030204" pitchFamily="18" charset="0"/>
                            <a:ea typeface="微软雅黑" panose="020B0503020204020204" pitchFamily="34" charset="-122"/>
                          </a:rPr>
                        </m:ctrlPr>
                      </m:sSupPr>
                      <m:e>
                        <m:r>
                          <a:rPr lang="en-US" altLang="zh-CN" sz="1400" b="0" i="1" dirty="0" smtClean="0">
                            <a:solidFill>
                              <a:srgbClr val="070707"/>
                            </a:solidFill>
                            <a:latin typeface="Cambria Math" panose="02040503050406030204" pitchFamily="18" charset="0"/>
                            <a:ea typeface="微软雅黑" panose="020B0503020204020204" pitchFamily="34" charset="-122"/>
                          </a:rPr>
                          <m:t>𝑋</m:t>
                        </m:r>
                      </m:e>
                      <m:sup>
                        <m:r>
                          <a:rPr lang="en-US" altLang="zh-CN" sz="1400" b="0" i="1" dirty="0" smtClean="0">
                            <a:solidFill>
                              <a:srgbClr val="070707"/>
                            </a:solidFill>
                            <a:latin typeface="Cambria Math" panose="02040503050406030204" pitchFamily="18" charset="0"/>
                            <a:ea typeface="微软雅黑" panose="020B0503020204020204" pitchFamily="34" charset="-122"/>
                          </a:rPr>
                          <m:t>𝑒𝑚</m:t>
                        </m:r>
                      </m:sup>
                    </m:sSup>
                    <m:r>
                      <a:rPr lang="zh-CN" altLang="en-US" sz="1400" i="1" dirty="0">
                        <a:solidFill>
                          <a:srgbClr val="070707"/>
                        </a:solidFill>
                        <a:latin typeface="Cambria Math" panose="02040503050406030204" pitchFamily="18" charset="0"/>
                        <a:ea typeface="微软雅黑" panose="020B0503020204020204" pitchFamily="34" charset="-122"/>
                      </a:rPr>
                      <m:t>的</m:t>
                    </m:r>
                  </m:oMath>
                </a14:m>
                <a:r>
                  <a:rPr lang="zh-CN" altLang="en-US" sz="1400" dirty="0">
                    <a:solidFill>
                      <a:srgbClr val="070707"/>
                    </a:solidFill>
                    <a:latin typeface="微软雅黑" panose="020B0503020204020204" pitchFamily="34" charset="-122"/>
                    <a:ea typeface="微软雅黑" panose="020B0503020204020204" pitchFamily="34" charset="-122"/>
                  </a:rPr>
                  <a:t>行向量。</a:t>
                </a:r>
                <a:endParaRPr lang="en-US" altLang="zh-CN" sz="1400" dirty="0">
                  <a:solidFill>
                    <a:srgbClr val="070707"/>
                  </a:solidFill>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9EF1C386-1D92-7DF9-3F96-E5CC00B264B7}"/>
                  </a:ext>
                </a:extLst>
              </p:cNvPr>
              <p:cNvSpPr txBox="1">
                <a:spLocks noRot="1" noChangeAspect="1" noMove="1" noResize="1" noEditPoints="1" noAdjustHandles="1" noChangeArrowheads="1" noChangeShapeType="1" noTextEdit="1"/>
              </p:cNvSpPr>
              <p:nvPr/>
            </p:nvSpPr>
            <p:spPr>
              <a:xfrm>
                <a:off x="2133613" y="854598"/>
                <a:ext cx="8051165" cy="4596130"/>
              </a:xfrm>
              <a:prstGeom prst="rect">
                <a:avLst/>
              </a:prstGeom>
              <a:blipFill>
                <a:blip r:embed="rId2"/>
                <a:stretch>
                  <a:fillRect l="-787"/>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5C4AD93C-E2EB-7EA6-D0A1-FFE5753CF699}"/>
              </a:ext>
            </a:extLst>
          </p:cNvPr>
          <p:cNvSpPr txBox="1"/>
          <p:nvPr/>
        </p:nvSpPr>
        <p:spPr>
          <a:xfrm>
            <a:off x="2133613" y="5458225"/>
            <a:ext cx="7983551" cy="830997"/>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尽管这种外推能力可以确保模型在长文本上继续生成流畅的文本，但模型对长文本本身的理解能力可能无法达到与短文本相同的水平。为了真正增强长文本建模能力，通常还需要在更长的文本上进行一定的训练！</a:t>
            </a:r>
          </a:p>
        </p:txBody>
      </p:sp>
      <p:sp>
        <p:nvSpPr>
          <p:cNvPr id="19" name="文本框 18">
            <a:extLst>
              <a:ext uri="{FF2B5EF4-FFF2-40B4-BE49-F238E27FC236}">
                <a16:creationId xmlns:a16="http://schemas.microsoft.com/office/drawing/2014/main" id="{5125FE39-A3E6-68B6-3724-5CDBAF1FDF69}"/>
              </a:ext>
            </a:extLst>
          </p:cNvPr>
          <p:cNvSpPr txBox="1"/>
          <p:nvPr/>
        </p:nvSpPr>
        <p:spPr>
          <a:xfrm>
            <a:off x="126998" y="6351998"/>
            <a:ext cx="11595375" cy="376834"/>
          </a:xfrm>
          <a:prstGeom prst="rect">
            <a:avLst/>
          </a:prstGeom>
          <a:noFill/>
        </p:spPr>
        <p:txBody>
          <a:bodyPr wrap="square" rtlCol="0">
            <a:spAutoFit/>
          </a:bodyPr>
          <a:lstStyle/>
          <a:p>
            <a:pPr algn="l">
              <a:lnSpc>
                <a:spcPct val="150000"/>
              </a:lnSpc>
            </a:pPr>
            <a:r>
              <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OfirPress,NoahA.Smith,andMikeLewis.“Train Short, Test Long: Attention with Linear Biases Enables Input Length Extrapolation”. In: ICLR.2022.</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355006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自定义 1">
      <a:majorFont>
        <a:latin typeface="Segoe UI"/>
        <a:ea typeface="微软雅黑"/>
        <a:cs typeface=""/>
      </a:majorFont>
      <a:minorFont>
        <a:latin typeface="Segoe UI"/>
        <a:ea typeface="微软雅黑"/>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TotalTime>
  <Words>7595</Words>
  <Application>Microsoft Office PowerPoint</Application>
  <PresentationFormat>宽屏</PresentationFormat>
  <Paragraphs>784</Paragraphs>
  <Slides>122</Slides>
  <Notes>4</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122</vt:i4>
      </vt:variant>
    </vt:vector>
  </HeadingPairs>
  <TitlesOfParts>
    <vt:vector size="142" baseType="lpstr">
      <vt:lpstr>CMMI10</vt:lpstr>
      <vt:lpstr>CMMI7</vt:lpstr>
      <vt:lpstr>FandolSong-Bold-Identity-H</vt:lpstr>
      <vt:lpstr>FandolSong-Regular-Identity-H</vt:lpstr>
      <vt:lpstr>Inter</vt:lpstr>
      <vt:lpstr>LMRoman10-Bold-Identity-H</vt:lpstr>
      <vt:lpstr>LMRoman10-Regular-Identity-H</vt:lpstr>
      <vt:lpstr>quote-cjk-patch</vt:lpstr>
      <vt:lpstr>等线</vt:lpstr>
      <vt:lpstr>Microsoft YaHei</vt:lpstr>
      <vt:lpstr>Microsoft YaHei</vt:lpstr>
      <vt:lpstr>Arial</vt:lpstr>
      <vt:lpstr>Book Antiqua</vt:lpstr>
      <vt:lpstr>Cambria Math</vt:lpstr>
      <vt:lpstr>Helvetica</vt:lpstr>
      <vt:lpstr>Segoe UI</vt:lpstr>
      <vt:lpstr>Times New Roman</vt:lpstr>
      <vt:lpstr>Wingdings</vt:lpstr>
      <vt:lpstr>1_自定义设计方案</vt:lpstr>
      <vt:lpstr>2_自定义设计方案</vt:lpstr>
      <vt:lpstr>PowerPoint 演示文稿</vt:lpstr>
      <vt:lpstr>目录</vt:lpstr>
      <vt:lpstr>全连接网络</vt:lpstr>
      <vt:lpstr>多层神经网络</vt:lpstr>
      <vt:lpstr>请思考</vt:lpstr>
      <vt:lpstr>请思考</vt:lpstr>
      <vt:lpstr>实验</vt:lpstr>
      <vt:lpstr>Kaggle介绍</vt:lpstr>
      <vt:lpstr>Kaggle注册</vt:lpstr>
      <vt:lpstr>经典分类任务 MNIST 数据集介绍</vt:lpstr>
      <vt:lpstr>图像识别任务 CIFAR10 数据集介绍</vt:lpstr>
      <vt:lpstr>自然语言处理任务 IMDB 数据集介绍</vt:lpstr>
      <vt:lpstr>代码简介</vt:lpstr>
      <vt:lpstr>Kaggle跑实验说明</vt:lpstr>
      <vt:lpstr>Kaggle提交成绩</vt:lpstr>
      <vt:lpstr>卷积神经网络</vt:lpstr>
      <vt:lpstr>图像数据集的特征——关联性</vt:lpstr>
      <vt:lpstr>图像数据集的特征——关联性</vt:lpstr>
      <vt:lpstr>图像数据集的特征——关联性</vt:lpstr>
      <vt:lpstr>图像数据集的特征——不变性</vt:lpstr>
      <vt:lpstr>大脑如何处理图像数据？</vt:lpstr>
      <vt:lpstr>卷积神经网络——类视皮层设计</vt:lpstr>
      <vt:lpstr>卷积运算</vt:lpstr>
      <vt:lpstr>卷积作用于图像</vt:lpstr>
      <vt:lpstr>图像过卷积后长什么样子？</vt:lpstr>
      <vt:lpstr>Zero Padding———解决图像过卷积后大小改变的问题</vt:lpstr>
      <vt:lpstr>跨步  stride(i, j)</vt:lpstr>
      <vt:lpstr>多通道卷积</vt:lpstr>
      <vt:lpstr>为什么要引入卷积？</vt:lpstr>
      <vt:lpstr>池化 Pooling</vt:lpstr>
      <vt:lpstr>Pooling梯度怎么做反向传播？</vt:lpstr>
      <vt:lpstr>卷积神经网络 CNN</vt:lpstr>
      <vt:lpstr>习题</vt:lpstr>
      <vt:lpstr>参考答案</vt:lpstr>
      <vt:lpstr>残差神经网络</vt:lpstr>
      <vt:lpstr>退化问题</vt:lpstr>
      <vt:lpstr>Sigmoid函数饱和</vt:lpstr>
      <vt:lpstr>残差神经网络</vt:lpstr>
      <vt:lpstr>习题</vt:lpstr>
      <vt:lpstr>参考答案</vt:lpstr>
      <vt:lpstr>语言任务与自然语言处理的主要范式</vt:lpstr>
      <vt:lpstr>自然语言处理</vt:lpstr>
      <vt:lpstr>语言问题的例子</vt:lpstr>
      <vt:lpstr>自然语言处理</vt:lpstr>
      <vt:lpstr>自然语言处理：数据准备</vt:lpstr>
      <vt:lpstr>自然语言处理：数据准备</vt:lpstr>
      <vt:lpstr>自然语言处理：词元化（分词）</vt:lpstr>
      <vt:lpstr>情景模拟：BPE分词</vt:lpstr>
      <vt:lpstr>独热编码和嵌入</vt:lpstr>
      <vt:lpstr>随机投影引理</vt:lpstr>
      <vt:lpstr>训练例子</vt:lpstr>
      <vt:lpstr>Next Token Prediction框架</vt:lpstr>
      <vt:lpstr>Next Token Prediction框架</vt:lpstr>
      <vt:lpstr>海量数据</vt:lpstr>
      <vt:lpstr>Next Token Prediction的推导过程</vt:lpstr>
      <vt:lpstr>循环神经网络（Recurrent Neural Networks）</vt:lpstr>
      <vt:lpstr>循环神经网络（Recurrent Neural Networks）</vt:lpstr>
      <vt:lpstr>Encoder-Decoder 架构的循环神经网络</vt:lpstr>
      <vt:lpstr>BPTT 算法训练循环神经网络</vt:lpstr>
      <vt:lpstr>长短期记忆网络（Long short-term memory, LSTM） </vt:lpstr>
      <vt:lpstr>长短期记忆网络（Long short-term memory, LSTM） </vt:lpstr>
      <vt:lpstr>Ilya将LSTM比作是旋转了90°的ResNet</vt:lpstr>
      <vt:lpstr>用Shakespeare作品训练</vt:lpstr>
      <vt:lpstr>训练过程</vt:lpstr>
      <vt:lpstr>生成的作品</vt:lpstr>
      <vt:lpstr>Latex</vt:lpstr>
      <vt:lpstr>PowerPoint 演示文稿</vt:lpstr>
      <vt:lpstr>PowerPoint 演示文稿</vt:lpstr>
      <vt:lpstr>C code</vt:lpstr>
      <vt:lpstr>生成的C代码</vt:lpstr>
      <vt:lpstr>可解释的神经元</vt:lpstr>
      <vt:lpstr>可解释的神经元</vt:lpstr>
      <vt:lpstr>可解释的神经元</vt:lpstr>
      <vt:lpstr>可解释的神经元</vt:lpstr>
      <vt:lpstr>给图片写说明</vt:lpstr>
      <vt:lpstr>给图片写说明</vt:lpstr>
      <vt:lpstr>给图片写说明：失败的例子</vt:lpstr>
      <vt:lpstr>LSTM+注意力机制</vt:lpstr>
      <vt:lpstr>LSTM+注意力机制</vt:lpstr>
      <vt:lpstr>LSTM+注意力机制</vt:lpstr>
      <vt:lpstr>Transformer</vt:lpstr>
      <vt:lpstr>Attention is all you need！</vt:lpstr>
      <vt:lpstr>情景模拟</vt:lpstr>
      <vt:lpstr>情景模拟</vt:lpstr>
      <vt:lpstr>线性映射提取信息</vt:lpstr>
      <vt:lpstr>情景模拟</vt:lpstr>
      <vt:lpstr>情景模拟</vt:lpstr>
      <vt:lpstr>Attention is all you need！</vt:lpstr>
      <vt:lpstr>Decoder only</vt:lpstr>
      <vt:lpstr>Next Token Prediction框架</vt:lpstr>
      <vt:lpstr>输入</vt:lpstr>
      <vt:lpstr>输出</vt:lpstr>
      <vt:lpstr>损失函数</vt:lpstr>
      <vt:lpstr>Transformer的具体运算流程</vt:lpstr>
      <vt:lpstr>嵌入 Embedding</vt:lpstr>
      <vt:lpstr>随机投影引理</vt:lpstr>
      <vt:lpstr>嵌入 Embedding + 位置编码</vt:lpstr>
      <vt:lpstr>嵌入 Embedding + 位置编码</vt:lpstr>
      <vt:lpstr>嵌入层：更多的位置编码</vt:lpstr>
      <vt:lpstr>嵌入层：更多的位置编码</vt:lpstr>
      <vt:lpstr>注意力机制</vt:lpstr>
      <vt:lpstr>但记住！使用信息前，先提取！线性变换！</vt:lpstr>
      <vt:lpstr>我怎么知道线性变换刚好能提取到需要的信息？</vt:lpstr>
      <vt:lpstr>暂时！只能有可能做到，就相信它可以训练到！</vt:lpstr>
      <vt:lpstr>注意力机制</vt:lpstr>
      <vt:lpstr>注意力机制</vt:lpstr>
      <vt:lpstr>注意力机制</vt:lpstr>
      <vt:lpstr>注意力机制</vt:lpstr>
      <vt:lpstr>注意力机制</vt:lpstr>
      <vt:lpstr>Transformer核心：Attention机制</vt:lpstr>
      <vt:lpstr>注意力机制</vt:lpstr>
      <vt:lpstr>注意力机制</vt:lpstr>
      <vt:lpstr>归一化模块</vt:lpstr>
      <vt:lpstr>多头注意力机制</vt:lpstr>
      <vt:lpstr>前馈全连接神经网络FNN</vt:lpstr>
      <vt:lpstr>模块复制N次</vt:lpstr>
      <vt:lpstr>输出（投影）层</vt:lpstr>
      <vt:lpstr>输出（投影）层</vt:lpstr>
      <vt:lpstr>Transformer：从NLP到图像识别</vt:lpstr>
      <vt:lpstr>Transformer：从 NLP 到蛋白质结构预测</vt:lpstr>
      <vt:lpstr>“万能“Transformer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zhiqin xu</cp:lastModifiedBy>
  <cp:revision>620</cp:revision>
  <dcterms:created xsi:type="dcterms:W3CDTF">2020-06-05T07:59:00Z</dcterms:created>
  <dcterms:modified xsi:type="dcterms:W3CDTF">2025-11-06T09:24:34Z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31F957580B7B45D18D290D792645BC9D_13</vt:lpwstr>
  </property>
  <property fmtid="{D5CDD505-2E9C-101B-9397-08002B2CF9AE}" pid="3" name="KSOProductBuildVer">
    <vt:lpwstr>2052-12.1.0.19770</vt:lpwstr>
  </property>
</Properties>
</file>